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62" r:id="rId5"/>
    <p:sldId id="362" r:id="rId6"/>
    <p:sldId id="363" r:id="rId7"/>
    <p:sldId id="364" r:id="rId8"/>
    <p:sldId id="370" r:id="rId9"/>
    <p:sldId id="373" r:id="rId10"/>
    <p:sldId id="371" r:id="rId11"/>
    <p:sldId id="372" r:id="rId12"/>
    <p:sldId id="374" r:id="rId13"/>
    <p:sldId id="375" r:id="rId14"/>
    <p:sldId id="376" r:id="rId15"/>
    <p:sldId id="377" r:id="rId16"/>
    <p:sldId id="366" r:id="rId17"/>
    <p:sldId id="365" r:id="rId18"/>
    <p:sldId id="367" r:id="rId19"/>
    <p:sldId id="368" r:id="rId20"/>
    <p:sldId id="369" r:id="rId21"/>
    <p:sldId id="361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심주영" initials="심" lastIdx="1" clrIdx="0">
    <p:extLst>
      <p:ext uri="{19B8F6BF-5375-455C-9EA6-DF929625EA0E}">
        <p15:presenceInfo xmlns:p15="http://schemas.microsoft.com/office/powerpoint/2012/main" xmlns="" userId="심주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1B44"/>
    <a:srgbClr val="EE647E"/>
    <a:srgbClr val="104827"/>
    <a:srgbClr val="8F070F"/>
    <a:srgbClr val="D60C18"/>
    <a:srgbClr val="B11B1E"/>
    <a:srgbClr val="C92325"/>
    <a:srgbClr val="E6190D"/>
    <a:srgbClr val="A6191C"/>
    <a:srgbClr val="D214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78082" autoAdjust="0"/>
  </p:normalViewPr>
  <p:slideViewPr>
    <p:cSldViewPr snapToGrid="0">
      <p:cViewPr varScale="1">
        <p:scale>
          <a:sx n="57" d="100"/>
          <a:sy n="57" d="100"/>
        </p:scale>
        <p:origin x="-121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0CCC-1102-411B-99E3-4AB4B4D9C025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25A0B-E0D3-4057-B48E-D00FECF236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4872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1513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5465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9866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87425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88248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7694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34558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2139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2255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778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9520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416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3454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0763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885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447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25A0B-E0D3-4057-B48E-D00FECF236F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0970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525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414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639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317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381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277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07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5535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048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274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5743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2CA-31F6-4FD0-82B0-2B3F9FE5FF72}" type="datetimeFigureOut">
              <a:rPr lang="ko-KR" altLang="en-US" smtClean="0"/>
              <a:pPr/>
              <a:t>2015-06-08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94A8-8642-4131-AD26-8734338AA06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12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33128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5637" y="2138766"/>
            <a:ext cx="730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solidFill>
                  <a:srgbClr val="002060"/>
                </a:solidFill>
              </a:rPr>
              <a:t>TV </a:t>
            </a:r>
            <a:r>
              <a:rPr lang="en-US" altLang="ko-KR" sz="6600" b="1" dirty="0" smtClean="0">
                <a:solidFill>
                  <a:schemeClr val="accent1">
                    <a:lumMod val="75000"/>
                  </a:schemeClr>
                </a:solidFill>
              </a:rPr>
              <a:t>Everywhere</a:t>
            </a:r>
            <a:endParaRPr lang="ko-KR" alt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814" y="188595"/>
            <a:ext cx="269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Media Plan 2015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3208" y="5260547"/>
            <a:ext cx="227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201021179 </a:t>
            </a:r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민필기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201021202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유대원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201221067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김나영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201221056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위경진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0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Hulu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5017656" y="2162264"/>
            <a:ext cx="62932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 smtClean="0"/>
              <a:t>NBC</a:t>
            </a:r>
            <a:r>
              <a:rPr lang="ko-KR" altLang="en-US" sz="2500" dirty="0"/>
              <a:t>방송과 </a:t>
            </a:r>
            <a:r>
              <a:rPr lang="ko-KR" altLang="en-US" sz="2500" dirty="0" err="1"/>
              <a:t>폭스가</a:t>
            </a:r>
            <a:r>
              <a:rPr lang="ko-KR" altLang="en-US" sz="2500" dirty="0"/>
              <a:t> 합작으로 설립한 </a:t>
            </a:r>
          </a:p>
          <a:p>
            <a:r>
              <a:rPr lang="ko-KR" altLang="en-US" sz="2500" b="1" dirty="0">
                <a:solidFill>
                  <a:srgbClr val="002060"/>
                </a:solidFill>
              </a:rPr>
              <a:t>동영상 서비스 사이트</a:t>
            </a:r>
            <a:r>
              <a:rPr lang="ko-KR" altLang="en-US" sz="2500" dirty="0"/>
              <a:t>로 인기 드라마와 영화 등 전문가 제작 </a:t>
            </a:r>
            <a:r>
              <a:rPr lang="ko-KR" altLang="en-US" sz="2500" dirty="0" err="1"/>
              <a:t>콘텐츠를</a:t>
            </a:r>
            <a:r>
              <a:rPr lang="ko-KR" altLang="en-US" sz="2500" dirty="0"/>
              <a:t> </a:t>
            </a:r>
            <a:r>
              <a:rPr lang="ko-KR" altLang="en-US" sz="2500" dirty="0" err="1"/>
              <a:t>풀타임</a:t>
            </a:r>
            <a:r>
              <a:rPr lang="ko-KR" altLang="en-US" sz="2500" dirty="0"/>
              <a:t> 버전과 </a:t>
            </a:r>
            <a:r>
              <a:rPr lang="en-US" altLang="ko-KR" sz="2500" dirty="0"/>
              <a:t>5</a:t>
            </a:r>
            <a:r>
              <a:rPr lang="ko-KR" altLang="en-US" sz="2500" dirty="0"/>
              <a:t>분 이내 편집 버전 등으로 </a:t>
            </a:r>
            <a:r>
              <a:rPr lang="ko-KR" altLang="en-US" sz="2500" dirty="0" smtClean="0"/>
              <a:t>제공한다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  <p:sp>
        <p:nvSpPr>
          <p:cNvPr id="5" name="직사각형 4"/>
          <p:cNvSpPr/>
          <p:nvPr/>
        </p:nvSpPr>
        <p:spPr>
          <a:xfrm>
            <a:off x="973146" y="4730197"/>
            <a:ext cx="10382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hulu</a:t>
            </a:r>
            <a:r>
              <a:rPr lang="ko-KR" altLang="en-US" sz="2000" dirty="0" smtClean="0"/>
              <a:t>의 </a:t>
            </a:r>
            <a:r>
              <a:rPr lang="ko-KR" altLang="en-US" sz="2000" dirty="0"/>
              <a:t>라이브러리는 </a:t>
            </a:r>
            <a:r>
              <a:rPr lang="en-US" altLang="ko-KR" sz="2000" dirty="0"/>
              <a:t>50</a:t>
            </a:r>
            <a:r>
              <a:rPr lang="ko-KR" altLang="en-US" sz="2000" dirty="0"/>
              <a:t>개의 방송과 케이블 네트워크를 통해 </a:t>
            </a:r>
            <a:r>
              <a:rPr lang="en-US" altLang="ko-KR" sz="2000" dirty="0"/>
              <a:t>250</a:t>
            </a:r>
            <a:r>
              <a:rPr lang="ko-KR" altLang="en-US" sz="2000" dirty="0"/>
              <a:t>개 이상의 </a:t>
            </a:r>
            <a:r>
              <a:rPr lang="ko-KR" altLang="en-US" sz="2000" dirty="0" smtClean="0"/>
              <a:t>풀 에피소드 </a:t>
            </a:r>
            <a:r>
              <a:rPr lang="en-US" altLang="ko-KR" sz="2000" dirty="0"/>
              <a:t>TV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시리즈를 </a:t>
            </a:r>
            <a:r>
              <a:rPr lang="ko-KR" altLang="en-US" sz="2000" dirty="0"/>
              <a:t>보유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 DVD</a:t>
            </a:r>
            <a:r>
              <a:rPr lang="ko-KR" altLang="en-US" sz="2000" dirty="0"/>
              <a:t>플레이어부터 </a:t>
            </a:r>
            <a:r>
              <a:rPr lang="ko-KR" altLang="en-US" sz="2000" dirty="0" err="1"/>
              <a:t>스마트폰</a:t>
            </a:r>
            <a:r>
              <a:rPr lang="en-US" altLang="ko-KR" sz="2000" dirty="0"/>
              <a:t>, </a:t>
            </a:r>
            <a:r>
              <a:rPr lang="ko-KR" altLang="en-US" sz="2000" dirty="0" err="1" smtClean="0"/>
              <a:t>테블릿</a:t>
            </a:r>
            <a:r>
              <a:rPr lang="en-US" altLang="ko-KR" sz="2000" dirty="0" smtClean="0"/>
              <a:t>PC</a:t>
            </a:r>
            <a:r>
              <a:rPr lang="ko-KR" altLang="en-US" sz="2000" dirty="0"/>
              <a:t>까지 이용 가능한 다양한 기기를 지원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957" y="1861961"/>
            <a:ext cx="3330890" cy="22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424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Hulu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957" y="1574528"/>
            <a:ext cx="10052167" cy="48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76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HBO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320" y="2036152"/>
            <a:ext cx="2647557" cy="262549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29374" y="1953025"/>
            <a:ext cx="68754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2400" dirty="0" smtClean="0"/>
              <a:t> 미국의 </a:t>
            </a:r>
            <a:r>
              <a:rPr lang="ko-KR" altLang="en-US" sz="2400" dirty="0"/>
              <a:t>대표적인 유료 케이블 네트워크</a:t>
            </a:r>
            <a:endParaRPr lang="en-US" altLang="ko-KR" sz="2400" dirty="0"/>
          </a:p>
          <a:p>
            <a:pPr>
              <a:buFont typeface="Wingdings" pitchFamily="2" charset="2"/>
              <a:buChar char="§"/>
            </a:pPr>
            <a:endParaRPr lang="en-US" altLang="ko-KR" sz="2400" b="1" dirty="0"/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/>
              <a:t> 2011</a:t>
            </a:r>
            <a:r>
              <a:rPr lang="ko-KR" altLang="en-US" sz="2400" dirty="0"/>
              <a:t>년 </a:t>
            </a:r>
            <a:r>
              <a:rPr lang="en-US" altLang="ko-KR" sz="2400" dirty="0"/>
              <a:t>5</a:t>
            </a:r>
            <a:r>
              <a:rPr lang="ko-KR" altLang="en-US" sz="2400" dirty="0"/>
              <a:t>월에 아이패드용 </a:t>
            </a:r>
            <a:r>
              <a:rPr lang="ko-KR" altLang="en-US" sz="2400" dirty="0" smtClean="0"/>
              <a:t>어플리케이션인 </a:t>
            </a:r>
            <a:r>
              <a:rPr lang="en-US" altLang="ko-KR" sz="2400" dirty="0" smtClean="0"/>
              <a:t>HBO </a:t>
            </a:r>
            <a:r>
              <a:rPr lang="en-US" altLang="ko-KR" sz="2400" dirty="0"/>
              <a:t>GO </a:t>
            </a:r>
            <a:r>
              <a:rPr lang="ko-KR" altLang="en-US" sz="2400" dirty="0"/>
              <a:t>출시</a:t>
            </a:r>
            <a:endParaRPr lang="en-US" altLang="ko-KR" sz="2400" dirty="0"/>
          </a:p>
          <a:p>
            <a:pPr>
              <a:buFont typeface="Wingdings" pitchFamily="2" charset="2"/>
              <a:buChar char="§"/>
            </a:pPr>
            <a:endParaRPr lang="en-US" altLang="ko-KR" sz="2400" dirty="0"/>
          </a:p>
          <a:p>
            <a:pPr>
              <a:buFont typeface="Wingdings" pitchFamily="2" charset="2"/>
              <a:buChar char="§"/>
            </a:pPr>
            <a:r>
              <a:rPr lang="en-US" altLang="ko-KR" sz="2400" dirty="0" smtClean="0"/>
              <a:t> 6</a:t>
            </a:r>
            <a:r>
              <a:rPr lang="ko-KR" altLang="en-US" sz="2400" dirty="0" smtClean="0"/>
              <a:t>주 만에 </a:t>
            </a:r>
            <a:r>
              <a:rPr lang="en-US" altLang="ko-KR" sz="2400" dirty="0"/>
              <a:t>250</a:t>
            </a:r>
            <a:r>
              <a:rPr lang="ko-KR" altLang="en-US" sz="2400" dirty="0"/>
              <a:t>만 다운로드 </a:t>
            </a:r>
            <a:r>
              <a:rPr lang="ko-KR" altLang="en-US" sz="2400" dirty="0" smtClean="0"/>
              <a:t>달성</a:t>
            </a:r>
            <a:endParaRPr lang="en-US" altLang="ko-KR" sz="2400" dirty="0" smtClean="0"/>
          </a:p>
          <a:p>
            <a:pPr>
              <a:buFont typeface="Wingdings" pitchFamily="2" charset="2"/>
              <a:buChar char="§"/>
            </a:pPr>
            <a:endParaRPr lang="en-US" altLang="ko-KR" sz="2400" dirty="0"/>
          </a:p>
          <a:p>
            <a:pPr>
              <a:buFont typeface="Wingdings" pitchFamily="2" charset="2"/>
              <a:buChar char="§"/>
            </a:pPr>
            <a:r>
              <a:rPr lang="ko-KR" altLang="en-US" sz="2400" dirty="0" smtClean="0"/>
              <a:t> </a:t>
            </a:r>
            <a:r>
              <a:rPr lang="ko-KR" altLang="en-US" sz="2400" dirty="0" err="1" smtClean="0"/>
              <a:t>아이폰이나</a:t>
            </a:r>
            <a:r>
              <a:rPr lang="ko-KR" altLang="en-US" sz="2400" dirty="0" smtClean="0"/>
              <a:t> </a:t>
            </a:r>
            <a:r>
              <a:rPr lang="ko-KR" altLang="en-US" sz="2400" dirty="0" err="1"/>
              <a:t>안드로이드</a:t>
            </a:r>
            <a:r>
              <a:rPr lang="ko-KR" altLang="en-US" sz="2400" dirty="0"/>
              <a:t> 기기에서도 </a:t>
            </a:r>
            <a:r>
              <a:rPr lang="en-US" altLang="ko-KR" sz="2400" dirty="0"/>
              <a:t> </a:t>
            </a:r>
            <a:r>
              <a:rPr lang="ko-KR" altLang="en-US" sz="2400" dirty="0"/>
              <a:t>사용이 </a:t>
            </a:r>
            <a:endParaRPr lang="en-US" altLang="ko-KR" sz="2400" dirty="0" smtClean="0"/>
          </a:p>
          <a:p>
            <a:r>
              <a:rPr lang="en-US" altLang="ko-KR" sz="2400" dirty="0" smtClean="0"/>
              <a:t> 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가능하고 </a:t>
            </a:r>
            <a:r>
              <a:rPr lang="ko-KR" altLang="en-US" sz="2400" dirty="0" err="1"/>
              <a:t>미리보기</a:t>
            </a:r>
            <a:r>
              <a:rPr lang="ko-KR" altLang="en-US" sz="2400" dirty="0"/>
              <a:t> 기능을 지원</a:t>
            </a:r>
            <a:endParaRPr lang="en-US" altLang="ko-KR" sz="24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351098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HBO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612729" y="1690107"/>
            <a:ext cx="10966543" cy="4501323"/>
            <a:chOff x="1009331" y="1690107"/>
            <a:chExt cx="10966543" cy="4501323"/>
          </a:xfrm>
        </p:grpSpPr>
        <p:pic>
          <p:nvPicPr>
            <p:cNvPr id="6" name="내용 개체 틀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984"/>
            <a:stretch>
              <a:fillRect/>
            </a:stretch>
          </p:blipFill>
          <p:spPr>
            <a:xfrm>
              <a:off x="1009331" y="1690107"/>
              <a:ext cx="5757229" cy="4501323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6733315" y="2078720"/>
              <a:ext cx="5242559" cy="3724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dirty="0"/>
                <a:t>1400</a:t>
              </a:r>
              <a:r>
                <a:rPr lang="ko-KR" altLang="en-US" sz="2400" dirty="0" err="1"/>
                <a:t>여개의</a:t>
              </a:r>
              <a:r>
                <a:rPr lang="ko-KR" altLang="en-US" sz="2400" dirty="0"/>
                <a:t> </a:t>
              </a:r>
              <a:r>
                <a:rPr lang="en-US" altLang="ko-KR" sz="2400" dirty="0"/>
                <a:t>HBO</a:t>
              </a:r>
              <a:r>
                <a:rPr lang="ko-KR" altLang="en-US" sz="2400" dirty="0"/>
                <a:t>의 </a:t>
              </a:r>
              <a:endParaRPr lang="en-US" altLang="ko-KR" sz="2400" dirty="0" smtClean="0"/>
            </a:p>
            <a:p>
              <a:pPr algn="ctr"/>
              <a:r>
                <a:rPr lang="ko-KR" altLang="en-US" sz="2400" dirty="0" smtClean="0"/>
                <a:t>프로그램과 </a:t>
              </a:r>
              <a:r>
                <a:rPr lang="ko-KR" altLang="en-US" sz="2400" dirty="0"/>
                <a:t>영화를 시청 할 수 있다</a:t>
              </a:r>
              <a:r>
                <a:rPr lang="en-US" altLang="ko-KR" sz="2400" dirty="0"/>
                <a:t>.</a:t>
              </a:r>
            </a:p>
            <a:p>
              <a:pPr algn="ctr"/>
              <a:endParaRPr lang="en-US" altLang="ko-KR" sz="2400" dirty="0"/>
            </a:p>
            <a:p>
              <a:pPr algn="ctr"/>
              <a:r>
                <a:rPr lang="ko-KR" altLang="en-US" sz="2400" dirty="0" err="1"/>
                <a:t>페이스북과</a:t>
              </a:r>
              <a:r>
                <a:rPr lang="ko-KR" altLang="en-US" sz="2400" dirty="0"/>
                <a:t> </a:t>
              </a:r>
              <a:r>
                <a:rPr lang="ko-KR" altLang="en-US" sz="2400" dirty="0" err="1"/>
                <a:t>트위터를</a:t>
              </a:r>
              <a:r>
                <a:rPr lang="ko-KR" altLang="en-US" sz="2400" dirty="0"/>
                <a:t> 이용하여 </a:t>
              </a:r>
              <a:endParaRPr lang="en-US" altLang="ko-KR" sz="2400" dirty="0" smtClean="0"/>
            </a:p>
            <a:p>
              <a:pPr algn="ctr"/>
              <a:r>
                <a:rPr lang="ko-KR" altLang="en-US" sz="2400" dirty="0" smtClean="0"/>
                <a:t>다른 </a:t>
              </a:r>
              <a:r>
                <a:rPr lang="ko-KR" altLang="en-US" sz="2400" dirty="0"/>
                <a:t>사람과 내가 본 목록을 </a:t>
              </a:r>
              <a:endParaRPr lang="en-US" altLang="ko-KR" sz="2400" dirty="0" smtClean="0"/>
            </a:p>
            <a:p>
              <a:pPr algn="ctr"/>
              <a:r>
                <a:rPr lang="ko-KR" altLang="en-US" sz="2400" dirty="0" smtClean="0"/>
                <a:t>공유 </a:t>
              </a:r>
              <a:r>
                <a:rPr lang="ko-KR" altLang="en-US" sz="2400" dirty="0"/>
                <a:t>할 </a:t>
              </a:r>
              <a:r>
                <a:rPr lang="ko-KR" altLang="en-US" sz="2400" dirty="0" smtClean="0"/>
                <a:t>수 </a:t>
              </a:r>
              <a:r>
                <a:rPr lang="ko-KR" altLang="en-US" sz="2400" dirty="0"/>
                <a:t>있고</a:t>
              </a:r>
              <a:r>
                <a:rPr lang="en-US" altLang="ko-KR" sz="2400" dirty="0"/>
                <a:t>, </a:t>
              </a:r>
              <a:r>
                <a:rPr lang="ko-KR" altLang="en-US" sz="2400" dirty="0" smtClean="0"/>
                <a:t>이것들은 </a:t>
              </a:r>
              <a:endParaRPr lang="en-US" altLang="ko-KR" sz="2400" dirty="0" smtClean="0"/>
            </a:p>
            <a:p>
              <a:pPr algn="ctr"/>
              <a:r>
                <a:rPr lang="en-US" altLang="ko-KR" sz="2400" b="1" dirty="0" smtClean="0">
                  <a:solidFill>
                    <a:srgbClr val="002060"/>
                  </a:solidFill>
                </a:rPr>
                <a:t>“</a:t>
              </a:r>
              <a:r>
                <a:rPr lang="ko-KR" altLang="en-US" sz="2400" b="1" dirty="0">
                  <a:solidFill>
                    <a:srgbClr val="002060"/>
                  </a:solidFill>
                </a:rPr>
                <a:t>내가 본 리스트</a:t>
              </a:r>
              <a:r>
                <a:rPr lang="en-US" altLang="ko-KR" sz="2400" b="1" dirty="0">
                  <a:solidFill>
                    <a:srgbClr val="002060"/>
                  </a:solidFill>
                </a:rPr>
                <a:t>” </a:t>
              </a:r>
              <a:r>
                <a:rPr lang="ko-KR" altLang="en-US" sz="2400" dirty="0"/>
                <a:t>목록에 추가 되어 </a:t>
              </a:r>
              <a:endParaRPr lang="en-US" altLang="ko-KR" sz="2400" dirty="0" smtClean="0"/>
            </a:p>
            <a:p>
              <a:pPr algn="ctr"/>
              <a:r>
                <a:rPr lang="ko-KR" altLang="en-US" sz="2400" dirty="0" smtClean="0"/>
                <a:t>어디서든 </a:t>
              </a:r>
              <a:r>
                <a:rPr lang="ko-KR" altLang="en-US" sz="2400" dirty="0"/>
                <a:t>다시 볼 수 있고 </a:t>
              </a:r>
              <a:endParaRPr lang="en-US" altLang="ko-KR" sz="2400" dirty="0"/>
            </a:p>
            <a:p>
              <a:pPr algn="ctr"/>
              <a:r>
                <a:rPr lang="ko-KR" altLang="en-US" sz="2400" dirty="0"/>
                <a:t>내가 본 것들을 확인 할 수 있다</a:t>
              </a:r>
              <a:r>
                <a:rPr lang="en-US" altLang="ko-KR" sz="2400" dirty="0"/>
                <a:t>.</a:t>
              </a:r>
              <a:endParaRPr lang="ko-KR" altLang="en-US" sz="2400" dirty="0"/>
            </a:p>
            <a:p>
              <a:pPr algn="ctr"/>
              <a:endParaRPr lang="ko-KR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2440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iPad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252" y="1368489"/>
            <a:ext cx="5533238" cy="400915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352550" y="5673856"/>
            <a:ext cx="9752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/>
              <a:t>아이패드를 통해 </a:t>
            </a:r>
            <a:r>
              <a:rPr lang="en-US" altLang="ko-KR" sz="2800" b="1" dirty="0" smtClean="0">
                <a:solidFill>
                  <a:srgbClr val="002060"/>
                </a:solidFill>
              </a:rPr>
              <a:t>TV Everywhere</a:t>
            </a:r>
            <a:r>
              <a:rPr lang="ko-KR" altLang="en-US" sz="2400" dirty="0" smtClean="0"/>
              <a:t>는 </a:t>
            </a:r>
            <a:r>
              <a:rPr lang="ko-KR" altLang="en-US" sz="2400" dirty="0"/>
              <a:t>더욱 우리 생활에 </a:t>
            </a:r>
            <a:r>
              <a:rPr lang="ko-KR" altLang="en-US" sz="2400" dirty="0" smtClean="0"/>
              <a:t>가까워졌다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715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iPad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707" y="1686796"/>
            <a:ext cx="3512792" cy="47077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0590" y="121669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rgbClr val="002060"/>
                </a:solidFill>
              </a:rPr>
              <a:t>Comcast</a:t>
            </a:r>
            <a:r>
              <a:rPr lang="ko-KR" altLang="en-US" sz="3200" b="1" dirty="0" smtClean="0">
                <a:solidFill>
                  <a:srgbClr val="002060"/>
                </a:solidFill>
              </a:rPr>
              <a:t>의 </a:t>
            </a:r>
            <a:r>
              <a:rPr lang="en-US" altLang="ko-KR" sz="3200" b="1" dirty="0" err="1" smtClean="0">
                <a:solidFill>
                  <a:srgbClr val="002060"/>
                </a:solidFill>
              </a:rPr>
              <a:t>xFinity</a:t>
            </a:r>
            <a:endParaRPr lang="ko-KR" alt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0590" y="1837679"/>
            <a:ext cx="60758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2011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 출시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 아이패드를 </a:t>
            </a:r>
            <a:r>
              <a:rPr lang="ko-KR" altLang="en-US" dirty="0" smtClean="0"/>
              <a:t>이용하여 </a:t>
            </a:r>
            <a:r>
              <a:rPr lang="en-US" altLang="ko-KR" dirty="0" smtClean="0"/>
              <a:t>interactive </a:t>
            </a:r>
            <a:r>
              <a:rPr lang="ko-KR" altLang="en-US" dirty="0" smtClean="0"/>
              <a:t>한 </a:t>
            </a:r>
            <a:r>
              <a:rPr lang="en-US" altLang="ko-KR" dirty="0" smtClean="0"/>
              <a:t>TV </a:t>
            </a:r>
            <a:r>
              <a:rPr lang="ko-KR" altLang="en-US" dirty="0" smtClean="0"/>
              <a:t>가이드를 이용해 미리 </a:t>
            </a:r>
            <a:r>
              <a:rPr lang="en-US" altLang="ko-KR" dirty="0" smtClean="0"/>
              <a:t>TV </a:t>
            </a:r>
            <a:r>
              <a:rPr lang="ko-KR" altLang="en-US" dirty="0" smtClean="0"/>
              <a:t>리스트를 볼 수 있다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TV</a:t>
            </a:r>
            <a:r>
              <a:rPr lang="ko-KR" altLang="en-US" dirty="0" smtClean="0"/>
              <a:t>뿐 아니라 </a:t>
            </a:r>
            <a:r>
              <a:rPr lang="en-US" altLang="ko-KR" dirty="0" smtClean="0"/>
              <a:t>DVR</a:t>
            </a:r>
            <a:r>
              <a:rPr lang="ko-KR" altLang="en-US" dirty="0" smtClean="0"/>
              <a:t>을 </a:t>
            </a:r>
            <a:r>
              <a:rPr lang="ko-KR" altLang="en-US" dirty="0" err="1" smtClean="0"/>
              <a:t>세팅</a:t>
            </a:r>
            <a:r>
              <a:rPr lang="ko-KR" altLang="en-US" dirty="0" smtClean="0"/>
              <a:t> 할 수도 있고 </a:t>
            </a:r>
            <a:r>
              <a:rPr lang="ko-KR" altLang="en-US" dirty="0" err="1" smtClean="0"/>
              <a:t>티비를</a:t>
            </a:r>
            <a:r>
              <a:rPr lang="ko-KR" altLang="en-US" dirty="0" smtClean="0"/>
              <a:t> 녹화 하는 것도 가능하다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 위의 </a:t>
            </a:r>
            <a:r>
              <a:rPr lang="ko-KR" altLang="en-US" dirty="0"/>
              <a:t>스크린과 아래 스크린으로 </a:t>
            </a:r>
            <a:r>
              <a:rPr lang="ko-KR" altLang="en-US" dirty="0" smtClean="0"/>
              <a:t>나눠지며</a:t>
            </a:r>
            <a:r>
              <a:rPr lang="en-US" altLang="ko-KR" dirty="0"/>
              <a:t>, </a:t>
            </a:r>
            <a:r>
              <a:rPr lang="ko-KR" altLang="en-US" dirty="0" smtClean="0"/>
              <a:t>아래에서 </a:t>
            </a:r>
            <a:r>
              <a:rPr lang="en-US" altLang="ko-KR" dirty="0"/>
              <a:t>“</a:t>
            </a:r>
            <a:r>
              <a:rPr lang="en-US" altLang="ko-KR" dirty="0" err="1"/>
              <a:t>Wacth</a:t>
            </a:r>
            <a:r>
              <a:rPr lang="en-US" altLang="ko-KR" dirty="0"/>
              <a:t> on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만 </a:t>
            </a:r>
            <a:r>
              <a:rPr lang="ko-KR" altLang="en-US" dirty="0"/>
              <a:t>누르면 바로 </a:t>
            </a:r>
            <a:r>
              <a:rPr lang="ko-KR" altLang="en-US" dirty="0" err="1"/>
              <a:t>콘텐츠를</a:t>
            </a:r>
            <a:r>
              <a:rPr lang="ko-KR" altLang="en-US" dirty="0"/>
              <a:t> </a:t>
            </a:r>
            <a:r>
              <a:rPr lang="ko-KR" altLang="en-US" dirty="0" smtClean="0"/>
              <a:t>불러온다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dirty="0" smtClean="0"/>
              <a:t> 간편하게 </a:t>
            </a:r>
            <a:r>
              <a:rPr lang="ko-KR" altLang="en-US" dirty="0"/>
              <a:t>전체 목록을 탐색 </a:t>
            </a:r>
            <a:r>
              <a:rPr lang="ko-KR" altLang="en-US" dirty="0" smtClean="0"/>
              <a:t>할 </a:t>
            </a:r>
            <a:r>
              <a:rPr lang="ko-KR" altLang="en-US" dirty="0"/>
              <a:t>수도 있고 안 볼 </a:t>
            </a:r>
            <a:r>
              <a:rPr lang="ko-KR" altLang="en-US" dirty="0" err="1"/>
              <a:t>티비나</a:t>
            </a:r>
            <a:r>
              <a:rPr lang="ko-KR" altLang="en-US" dirty="0"/>
              <a:t> </a:t>
            </a:r>
            <a:r>
              <a:rPr lang="ko-KR" altLang="en-US" dirty="0" smtClean="0"/>
              <a:t>영화를 </a:t>
            </a:r>
            <a:r>
              <a:rPr lang="ko-KR" altLang="en-US" dirty="0"/>
              <a:t>걸러낼 수도 있다</a:t>
            </a:r>
            <a:r>
              <a:rPr lang="en-US" altLang="ko-KR" dirty="0"/>
              <a:t>.</a:t>
            </a:r>
          </a:p>
          <a:p>
            <a:pPr>
              <a:buFont typeface="Wingdings" pitchFamily="2" charset="2"/>
              <a:buChar char="§"/>
            </a:pPr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HBO </a:t>
            </a:r>
            <a:r>
              <a:rPr lang="en-US" altLang="ko-KR" dirty="0"/>
              <a:t>GO</a:t>
            </a:r>
            <a:r>
              <a:rPr lang="ko-KR" altLang="en-US" dirty="0"/>
              <a:t>에 가입되어 있는 </a:t>
            </a:r>
            <a:r>
              <a:rPr lang="ko-KR" altLang="en-US" dirty="0" smtClean="0"/>
              <a:t>사용자라면 </a:t>
            </a:r>
            <a:r>
              <a:rPr lang="en-US" altLang="ko-KR" dirty="0"/>
              <a:t>HBO GO</a:t>
            </a:r>
            <a:r>
              <a:rPr lang="ko-KR" altLang="en-US" dirty="0"/>
              <a:t>에 대해서도 </a:t>
            </a:r>
            <a:r>
              <a:rPr lang="ko-KR" altLang="en-US" dirty="0" smtClean="0"/>
              <a:t>동일한 </a:t>
            </a:r>
            <a:r>
              <a:rPr lang="ko-KR" altLang="en-US" dirty="0"/>
              <a:t>기능을 수행 할 수 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72352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265" y="2816106"/>
            <a:ext cx="5319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chemeClr val="bg1"/>
                </a:solidFill>
                <a:latin typeface="+mn-ea"/>
              </a:rPr>
              <a:t>Case of internal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6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티빙</a:t>
            </a:r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(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TVing</a:t>
            </a:r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)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09826" y="5055969"/>
            <a:ext cx="108944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002060"/>
                </a:solidFill>
                <a:latin typeface="NanumBarunGothic"/>
              </a:rPr>
              <a:t>국내 </a:t>
            </a:r>
            <a:r>
              <a:rPr lang="ko-KR" altLang="en-US" sz="2800" b="1" dirty="0">
                <a:solidFill>
                  <a:srgbClr val="002060"/>
                </a:solidFill>
                <a:latin typeface="NanumBarunGothic"/>
              </a:rPr>
              <a:t>최초 </a:t>
            </a:r>
            <a:r>
              <a:rPr lang="en-US" altLang="ko-KR" sz="2800" b="1" dirty="0">
                <a:solidFill>
                  <a:srgbClr val="002060"/>
                </a:solidFill>
                <a:latin typeface="NanumBarunGothic"/>
              </a:rPr>
              <a:t>N</a:t>
            </a:r>
            <a:r>
              <a:rPr lang="ko-KR" altLang="en-US" sz="2800" b="1" dirty="0">
                <a:solidFill>
                  <a:srgbClr val="002060"/>
                </a:solidFill>
                <a:latin typeface="NanumBarunGothic"/>
              </a:rPr>
              <a:t>스크린 동영상 </a:t>
            </a:r>
            <a:r>
              <a:rPr lang="ko-KR" altLang="en-US" sz="2800" b="1" dirty="0" smtClean="0">
                <a:solidFill>
                  <a:srgbClr val="002060"/>
                </a:solidFill>
                <a:latin typeface="NanumBarunGothic"/>
              </a:rPr>
              <a:t>서비스</a:t>
            </a:r>
            <a:endParaRPr lang="en-US" altLang="ko-KR" sz="2800" b="1" dirty="0" smtClean="0">
              <a:solidFill>
                <a:srgbClr val="002060"/>
              </a:solidFill>
              <a:latin typeface="NanumBarunGothic"/>
            </a:endParaRPr>
          </a:p>
          <a:p>
            <a:pPr algn="ctr"/>
            <a:endParaRPr lang="ko-KR" altLang="en-US" sz="1400" b="1" dirty="0">
              <a:latin typeface="NanumBarunGothic"/>
            </a:endParaRPr>
          </a:p>
          <a:p>
            <a:pPr algn="ctr"/>
            <a:r>
              <a:rPr lang="ko-KR" altLang="en-US" dirty="0" err="1">
                <a:latin typeface="NanumBarunGothic"/>
              </a:rPr>
              <a:t>지상파</a:t>
            </a:r>
            <a:r>
              <a:rPr lang="ko-KR" altLang="en-US" dirty="0">
                <a:latin typeface="NanumBarunGothic"/>
              </a:rPr>
              <a:t> </a:t>
            </a:r>
            <a:r>
              <a:rPr lang="en-US" altLang="ko-KR" dirty="0">
                <a:latin typeface="NanumBarunGothic"/>
              </a:rPr>
              <a:t>4</a:t>
            </a:r>
            <a:r>
              <a:rPr lang="ko-KR" altLang="en-US" dirty="0">
                <a:latin typeface="NanumBarunGothic"/>
              </a:rPr>
              <a:t>사는 기본</a:t>
            </a:r>
            <a:r>
              <a:rPr lang="en-US" altLang="ko-KR" dirty="0">
                <a:latin typeface="NanumBarunGothic"/>
              </a:rPr>
              <a:t>, </a:t>
            </a:r>
            <a:r>
              <a:rPr lang="ko-KR" altLang="en-US" dirty="0">
                <a:latin typeface="NanumBarunGothic"/>
              </a:rPr>
              <a:t>인기 케이블 채널까지 국내 최대 </a:t>
            </a:r>
            <a:r>
              <a:rPr lang="en-US" altLang="ko-KR" dirty="0">
                <a:latin typeface="NanumBarunGothic"/>
              </a:rPr>
              <a:t>200</a:t>
            </a:r>
            <a:r>
              <a:rPr lang="ko-KR" altLang="en-US" dirty="0" err="1">
                <a:latin typeface="NanumBarunGothic"/>
              </a:rPr>
              <a:t>여개</a:t>
            </a:r>
            <a:r>
              <a:rPr lang="ko-KR" altLang="en-US" dirty="0">
                <a:latin typeface="NanumBarunGothic"/>
              </a:rPr>
              <a:t> 채널 </a:t>
            </a:r>
            <a:r>
              <a:rPr lang="en-US" altLang="ko-KR" dirty="0">
                <a:latin typeface="NanumBarunGothic"/>
              </a:rPr>
              <a:t>+ 5</a:t>
            </a:r>
            <a:r>
              <a:rPr lang="ko-KR" altLang="en-US" dirty="0">
                <a:latin typeface="NanumBarunGothic"/>
              </a:rPr>
              <a:t>만 여편의 </a:t>
            </a:r>
            <a:endParaRPr lang="en-US" altLang="ko-KR" dirty="0" smtClean="0">
              <a:latin typeface="NanumBarunGothic"/>
            </a:endParaRPr>
          </a:p>
          <a:p>
            <a:pPr algn="ctr"/>
            <a:r>
              <a:rPr lang="ko-KR" altLang="en-US" dirty="0" smtClean="0">
                <a:latin typeface="NanumBarunGothic"/>
              </a:rPr>
              <a:t>프리미엄 </a:t>
            </a:r>
            <a:r>
              <a:rPr lang="en-US" altLang="ko-KR" dirty="0">
                <a:latin typeface="NanumBarunGothic"/>
              </a:rPr>
              <a:t>VOD </a:t>
            </a:r>
            <a:r>
              <a:rPr lang="ko-KR" altLang="en-US" dirty="0">
                <a:latin typeface="NanumBarunGothic"/>
              </a:rPr>
              <a:t>서비스와 무료로 즐기는 </a:t>
            </a:r>
            <a:r>
              <a:rPr lang="en-US" altLang="ko-KR" dirty="0">
                <a:latin typeface="NanumBarunGothic"/>
              </a:rPr>
              <a:t>5</a:t>
            </a:r>
            <a:r>
              <a:rPr lang="ko-KR" altLang="en-US" dirty="0" err="1">
                <a:latin typeface="NanumBarunGothic"/>
              </a:rPr>
              <a:t>만여편의</a:t>
            </a:r>
            <a:r>
              <a:rPr lang="ko-KR" altLang="en-US" dirty="0">
                <a:latin typeface="NanumBarunGothic"/>
              </a:rPr>
              <a:t> 하이라이트 클립 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957" y="1362183"/>
            <a:ext cx="5027401" cy="30525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351926" y="1455553"/>
            <a:ext cx="5840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</a:rPr>
              <a:t>N-Screen </a:t>
            </a:r>
            <a:r>
              <a:rPr lang="ko-KR" altLang="en-US" sz="3200" b="1" dirty="0" smtClean="0">
                <a:solidFill>
                  <a:srgbClr val="002060"/>
                </a:solidFill>
              </a:rPr>
              <a:t>이란</a:t>
            </a:r>
            <a:r>
              <a:rPr lang="en-US" altLang="ko-KR" sz="3200" b="1" dirty="0" smtClean="0">
                <a:solidFill>
                  <a:srgbClr val="002060"/>
                </a:solidFill>
              </a:rPr>
              <a:t>?</a:t>
            </a:r>
          </a:p>
          <a:p>
            <a:endParaRPr lang="ko-KR" altLang="en-US" sz="1600" dirty="0">
              <a:solidFill>
                <a:srgbClr val="000000"/>
              </a:solidFill>
              <a:latin typeface="NanumBarunGothic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NanumBarunGothic"/>
              </a:rPr>
              <a:t> 하나의 </a:t>
            </a:r>
            <a:r>
              <a:rPr lang="ko-KR" altLang="en-US" sz="2000" dirty="0">
                <a:latin typeface="NanumBarunGothic"/>
              </a:rPr>
              <a:t>멀티미디어 </a:t>
            </a:r>
            <a:r>
              <a:rPr lang="ko-KR" altLang="en-US" sz="2000" dirty="0" err="1">
                <a:latin typeface="NanumBarunGothic"/>
              </a:rPr>
              <a:t>콘텐츠를</a:t>
            </a:r>
            <a:r>
              <a:rPr lang="ko-KR" altLang="en-US" sz="2000" dirty="0">
                <a:latin typeface="NanumBarunGothic"/>
              </a:rPr>
              <a:t> </a:t>
            </a:r>
            <a:r>
              <a:rPr lang="en-US" altLang="ko-KR" sz="2000" dirty="0">
                <a:latin typeface="NanumBarunGothic"/>
              </a:rPr>
              <a:t>N</a:t>
            </a:r>
            <a:r>
              <a:rPr lang="ko-KR" altLang="en-US" sz="2000" dirty="0">
                <a:latin typeface="NanumBarunGothic"/>
              </a:rPr>
              <a:t>개의 기기에서 </a:t>
            </a:r>
            <a:r>
              <a:rPr lang="ko-KR" altLang="en-US" sz="2000" dirty="0" smtClean="0">
                <a:latin typeface="NanumBarunGothic"/>
              </a:rPr>
              <a:t>   </a:t>
            </a:r>
            <a:endParaRPr lang="en-US" altLang="ko-KR" sz="2000" dirty="0" smtClean="0">
              <a:latin typeface="NanumBarunGothic"/>
            </a:endParaRPr>
          </a:p>
          <a:p>
            <a:r>
              <a:rPr lang="ko-KR" altLang="en-US" sz="2000" dirty="0" smtClean="0">
                <a:latin typeface="NanumBarunGothic"/>
              </a:rPr>
              <a:t>  연속적으로 </a:t>
            </a:r>
            <a:r>
              <a:rPr lang="ko-KR" altLang="en-US" sz="2000" dirty="0">
                <a:latin typeface="NanumBarunGothic"/>
              </a:rPr>
              <a:t>즐길 수 있는 </a:t>
            </a:r>
            <a:r>
              <a:rPr lang="ko-KR" altLang="en-US" sz="2000" dirty="0" smtClean="0">
                <a:latin typeface="NanumBarunGothic"/>
              </a:rPr>
              <a:t>서비스</a:t>
            </a:r>
            <a:endParaRPr lang="ko-KR" altLang="en-US" sz="2000" dirty="0">
              <a:latin typeface="NanumBarunGothic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NanumBarunGothic"/>
              </a:rPr>
              <a:t> 시간</a:t>
            </a:r>
            <a:r>
              <a:rPr lang="en-US" altLang="ko-KR" sz="2000" dirty="0">
                <a:latin typeface="NanumBarunGothic"/>
              </a:rPr>
              <a:t>, </a:t>
            </a:r>
            <a:r>
              <a:rPr lang="ko-KR" altLang="en-US" sz="2000" dirty="0">
                <a:latin typeface="NanumBarunGothic"/>
              </a:rPr>
              <a:t>장소</a:t>
            </a:r>
            <a:r>
              <a:rPr lang="en-US" altLang="ko-KR" sz="2000" dirty="0">
                <a:latin typeface="NanumBarunGothic"/>
              </a:rPr>
              <a:t>, </a:t>
            </a:r>
            <a:r>
              <a:rPr lang="ko-KR" altLang="en-US" sz="2000" dirty="0">
                <a:latin typeface="NanumBarunGothic"/>
              </a:rPr>
              <a:t>디지털 기기에 구애 </a:t>
            </a:r>
            <a:r>
              <a:rPr lang="ko-KR" altLang="en-US" sz="2000" dirty="0" smtClean="0">
                <a:latin typeface="NanumBarunGothic"/>
              </a:rPr>
              <a:t>없이</a:t>
            </a:r>
            <a:endParaRPr lang="en-US" altLang="ko-KR" sz="2000" dirty="0" smtClean="0">
              <a:latin typeface="NanumBarunGothic"/>
            </a:endParaRPr>
          </a:p>
          <a:p>
            <a:r>
              <a:rPr lang="ko-KR" altLang="en-US" sz="2000" dirty="0" smtClean="0">
                <a:latin typeface="NanumBarunGothic"/>
              </a:rPr>
              <a:t>  언제 </a:t>
            </a:r>
            <a:r>
              <a:rPr lang="ko-KR" altLang="en-US" sz="2000" dirty="0" smtClean="0">
                <a:latin typeface="NanumBarunGothic"/>
              </a:rPr>
              <a:t>어디서나 </a:t>
            </a:r>
            <a:r>
              <a:rPr lang="ko-KR" altLang="en-US" sz="2000" dirty="0" err="1" smtClean="0">
                <a:latin typeface="NanumBarunGothic"/>
              </a:rPr>
              <a:t>콘텐츠</a:t>
            </a:r>
            <a:r>
              <a:rPr lang="ko-KR" altLang="en-US" sz="2000" dirty="0" smtClean="0">
                <a:latin typeface="NanumBarunGothic"/>
              </a:rPr>
              <a:t> </a:t>
            </a:r>
            <a:r>
              <a:rPr lang="ko-KR" altLang="en-US" sz="2000" dirty="0">
                <a:latin typeface="NanumBarunGothic"/>
              </a:rPr>
              <a:t>이어보기 </a:t>
            </a:r>
            <a:r>
              <a:rPr lang="ko-KR" altLang="en-US" sz="2000" dirty="0" smtClean="0">
                <a:latin typeface="NanumBarunGothic"/>
              </a:rPr>
              <a:t>가능</a:t>
            </a:r>
            <a:endParaRPr lang="ko-KR" altLang="en-US" sz="2000" dirty="0">
              <a:latin typeface="NanumBarunGothic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2000" dirty="0" smtClean="0">
                <a:latin typeface="NanumBarunGothic"/>
              </a:rPr>
              <a:t> 컴퓨터로 </a:t>
            </a:r>
            <a:r>
              <a:rPr lang="ko-KR" altLang="en-US" sz="2000" dirty="0">
                <a:latin typeface="NanumBarunGothic"/>
              </a:rPr>
              <a:t>다운받은 영화를 </a:t>
            </a:r>
            <a:r>
              <a:rPr lang="en-US" altLang="ko-KR" sz="2000" dirty="0" err="1">
                <a:latin typeface="NanumBarunGothic"/>
              </a:rPr>
              <a:t>tv</a:t>
            </a:r>
            <a:r>
              <a:rPr lang="en-US" altLang="ko-KR" sz="2000" dirty="0">
                <a:latin typeface="NanumBarunGothic"/>
              </a:rPr>
              <a:t>, </a:t>
            </a:r>
            <a:r>
              <a:rPr lang="ko-KR" altLang="en-US" sz="2000" dirty="0" err="1">
                <a:latin typeface="NanumBarunGothic"/>
              </a:rPr>
              <a:t>스마트폰</a:t>
            </a:r>
            <a:r>
              <a:rPr lang="en-US" altLang="ko-KR" sz="2000" dirty="0" smtClean="0">
                <a:latin typeface="NanumBarunGothic"/>
              </a:rPr>
              <a:t>,</a:t>
            </a:r>
          </a:p>
          <a:p>
            <a:r>
              <a:rPr lang="ko-KR" altLang="en-US" sz="2000" dirty="0" smtClean="0">
                <a:latin typeface="NanumBarunGothic"/>
              </a:rPr>
              <a:t>  </a:t>
            </a:r>
            <a:r>
              <a:rPr lang="ko-KR" altLang="en-US" sz="2000" dirty="0" err="1" smtClean="0">
                <a:latin typeface="NanumBarunGothic"/>
              </a:rPr>
              <a:t>테블릿</a:t>
            </a:r>
            <a:r>
              <a:rPr lang="en-US" altLang="ko-KR" sz="2000" dirty="0">
                <a:latin typeface="NanumBarunGothic"/>
              </a:rPr>
              <a:t>pc</a:t>
            </a:r>
            <a:r>
              <a:rPr lang="ko-KR" altLang="en-US" sz="2000" dirty="0">
                <a:latin typeface="NanumBarunGothic"/>
              </a:rPr>
              <a:t>로 이어서 볼 수 있는 기능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08035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티빙</a:t>
            </a:r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(</a:t>
            </a:r>
            <a:r>
              <a:rPr lang="en-US" altLang="ko-KR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TVing</a:t>
            </a:r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)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958" y="1394667"/>
            <a:ext cx="10052168" cy="399197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255921" y="5644131"/>
            <a:ext cx="7587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err="1" smtClean="0">
                <a:latin typeface="NanumBarunGothic"/>
              </a:rPr>
              <a:t>티빙의</a:t>
            </a:r>
            <a:r>
              <a:rPr lang="ko-KR" altLang="en-US" sz="2400" dirty="0" smtClean="0">
                <a:latin typeface="NanumBarunGothic"/>
              </a:rPr>
              <a:t> </a:t>
            </a:r>
            <a:r>
              <a:rPr lang="ko-KR" altLang="en-US" sz="2400" dirty="0">
                <a:latin typeface="NanumBarunGothic"/>
              </a:rPr>
              <a:t>영상을 시청하면서 </a:t>
            </a:r>
            <a:r>
              <a:rPr lang="ko-KR" altLang="en-US" sz="2400" dirty="0" err="1">
                <a:latin typeface="NanumBarunGothic"/>
              </a:rPr>
              <a:t>모바일</a:t>
            </a:r>
            <a:r>
              <a:rPr lang="ko-KR" altLang="en-US" sz="2400" dirty="0">
                <a:latin typeface="NanumBarunGothic"/>
              </a:rPr>
              <a:t> 팝업 플레이어 가능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3982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Olleh</a:t>
            </a:r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 TV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093" y="1671857"/>
            <a:ext cx="6239426" cy="175713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025957" y="4887163"/>
            <a:ext cx="10052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2000" dirty="0" err="1" smtClean="0"/>
              <a:t>올레</a:t>
            </a:r>
            <a:r>
              <a:rPr lang="en-US" altLang="ko-KR" sz="2000" dirty="0" err="1"/>
              <a:t>tv</a:t>
            </a:r>
            <a:r>
              <a:rPr lang="ko-KR" altLang="en-US" sz="2000" dirty="0"/>
              <a:t>는 총 </a:t>
            </a:r>
            <a:r>
              <a:rPr lang="en-US" altLang="ko-KR" sz="2000" dirty="0"/>
              <a:t>16</a:t>
            </a:r>
            <a:r>
              <a:rPr lang="ko-KR" altLang="en-US" sz="2000" dirty="0"/>
              <a:t>만 여 편의 </a:t>
            </a:r>
            <a:r>
              <a:rPr lang="en-US" altLang="ko-KR" sz="2000" dirty="0"/>
              <a:t>VOD</a:t>
            </a:r>
            <a:r>
              <a:rPr lang="ko-KR" altLang="en-US" sz="2000" dirty="0"/>
              <a:t>를 보유하고 있으며</a:t>
            </a:r>
            <a:r>
              <a:rPr lang="en-US" altLang="ko-KR" sz="2000" dirty="0"/>
              <a:t>, </a:t>
            </a:r>
            <a:r>
              <a:rPr lang="ko-KR" altLang="en-US" sz="2000" dirty="0"/>
              <a:t>약 </a:t>
            </a:r>
            <a:r>
              <a:rPr lang="en-US" altLang="ko-KR" sz="2000" dirty="0"/>
              <a:t>200</a:t>
            </a:r>
            <a:r>
              <a:rPr lang="ko-KR" altLang="en-US" sz="2000" dirty="0"/>
              <a:t>여 개의 채널과 </a:t>
            </a:r>
            <a:r>
              <a:rPr lang="en-US" altLang="ko-KR" sz="2000" dirty="0"/>
              <a:t>150</a:t>
            </a:r>
            <a:r>
              <a:rPr lang="ko-KR" altLang="en-US" sz="2000" dirty="0"/>
              <a:t>여 개의 </a:t>
            </a:r>
            <a:r>
              <a:rPr lang="en-US" altLang="ko-KR" sz="2000" dirty="0"/>
              <a:t>HD</a:t>
            </a:r>
            <a:r>
              <a:rPr lang="ko-KR" altLang="en-US" sz="2000" dirty="0"/>
              <a:t>채널을 통해 가입자가 취향에 맞는 다양한 </a:t>
            </a:r>
            <a:r>
              <a:rPr lang="ko-KR" altLang="en-US" sz="2000" dirty="0" err="1"/>
              <a:t>콘텐츠를</a:t>
            </a:r>
            <a:r>
              <a:rPr lang="ko-KR" altLang="en-US" sz="2000" dirty="0"/>
              <a:t> 즐길 수 있도록 서비스를 제공하고 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콘텐츠</a:t>
            </a:r>
            <a:r>
              <a:rPr lang="ko-KR" altLang="en-US" sz="2000" dirty="0"/>
              <a:t> 수량은 채널</a:t>
            </a:r>
            <a:r>
              <a:rPr lang="en-US" altLang="ko-KR" sz="2000" dirty="0"/>
              <a:t>, VOD </a:t>
            </a:r>
            <a:r>
              <a:rPr lang="ko-KR" altLang="en-US" sz="2000" dirty="0"/>
              <a:t>모두 업계 최다 수준이다</a:t>
            </a:r>
            <a:r>
              <a:rPr lang="en-US" altLang="ko-KR" sz="2000" dirty="0"/>
              <a:t>. 2013</a:t>
            </a:r>
            <a:r>
              <a:rPr lang="ko-KR" altLang="en-US" sz="2000" dirty="0"/>
              <a:t>년 기준 </a:t>
            </a:r>
            <a:r>
              <a:rPr lang="ko-KR" altLang="en-US" sz="2000" dirty="0" err="1"/>
              <a:t>키즈</a:t>
            </a:r>
            <a:r>
              <a:rPr lang="en-US" altLang="ko-KR" sz="2000" dirty="0"/>
              <a:t>/</a:t>
            </a:r>
            <a:r>
              <a:rPr lang="ko-KR" altLang="en-US" sz="2000" dirty="0"/>
              <a:t>교육 </a:t>
            </a:r>
            <a:r>
              <a:rPr lang="ko-KR" altLang="en-US" sz="2000" dirty="0" err="1"/>
              <a:t>콘텐츠가</a:t>
            </a:r>
            <a:r>
              <a:rPr lang="ko-KR" altLang="en-US" sz="2000" dirty="0"/>
              <a:t> </a:t>
            </a:r>
            <a:r>
              <a:rPr lang="en-US" altLang="ko-KR" sz="2000" dirty="0"/>
              <a:t>7</a:t>
            </a:r>
            <a:r>
              <a:rPr lang="ko-KR" altLang="en-US" sz="2000" dirty="0"/>
              <a:t>만 편</a:t>
            </a:r>
            <a:r>
              <a:rPr lang="en-US" altLang="ko-KR" sz="2000" dirty="0"/>
              <a:t>, </a:t>
            </a:r>
            <a:r>
              <a:rPr lang="ko-KR" altLang="en-US" sz="2000" dirty="0"/>
              <a:t>영화가 </a:t>
            </a:r>
            <a:r>
              <a:rPr lang="en-US" altLang="ko-KR" sz="2000" dirty="0"/>
              <a:t>6</a:t>
            </a:r>
            <a:r>
              <a:rPr lang="ko-KR" altLang="en-US" sz="2000" dirty="0"/>
              <a:t>천 편</a:t>
            </a:r>
            <a:r>
              <a:rPr lang="en-US" altLang="ko-KR" sz="2000" dirty="0"/>
              <a:t>, </a:t>
            </a:r>
            <a:r>
              <a:rPr lang="ko-KR" altLang="en-US" sz="2000" dirty="0"/>
              <a:t>애니메이션이 </a:t>
            </a:r>
            <a:r>
              <a:rPr lang="en-US" altLang="ko-KR" sz="2000" dirty="0"/>
              <a:t>1</a:t>
            </a:r>
            <a:r>
              <a:rPr lang="ko-KR" altLang="en-US" sz="2000" dirty="0"/>
              <a:t>만 </a:t>
            </a:r>
            <a:r>
              <a:rPr lang="en-US" altLang="ko-KR" sz="2000" dirty="0"/>
              <a:t>7</a:t>
            </a:r>
            <a:r>
              <a:rPr lang="ko-KR" altLang="en-US" sz="2000" dirty="0"/>
              <a:t>천 편으로 가장 많다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1014209" y="4154725"/>
            <a:ext cx="8323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rgbClr val="002060"/>
                </a:solidFill>
                <a:latin typeface="NanumBarunGothic"/>
              </a:rPr>
              <a:t>대한민국 </a:t>
            </a:r>
            <a:r>
              <a:rPr lang="ko-KR" altLang="en-US" sz="3200" b="1" dirty="0">
                <a:solidFill>
                  <a:srgbClr val="002060"/>
                </a:solidFill>
                <a:latin typeface="NanumBarunGothic"/>
              </a:rPr>
              <a:t>대표 </a:t>
            </a:r>
            <a:r>
              <a:rPr lang="en-US" altLang="ko-KR" sz="3200" b="1" dirty="0">
                <a:solidFill>
                  <a:srgbClr val="002060"/>
                </a:solidFill>
                <a:latin typeface="NanumBarunGothic"/>
              </a:rPr>
              <a:t>TV </a:t>
            </a:r>
            <a:r>
              <a:rPr lang="ko-KR" altLang="en-US" sz="3200" b="1" dirty="0">
                <a:solidFill>
                  <a:srgbClr val="002060"/>
                </a:solidFill>
                <a:latin typeface="NanumBarunGothic"/>
              </a:rPr>
              <a:t>서비스 </a:t>
            </a:r>
            <a:r>
              <a:rPr lang="en-US" altLang="ko-KR" sz="3200" dirty="0" err="1">
                <a:solidFill>
                  <a:srgbClr val="002060"/>
                </a:solidFill>
              </a:rPr>
              <a:t>olleh</a:t>
            </a:r>
            <a:r>
              <a:rPr lang="en-US" altLang="ko-KR" sz="3200" dirty="0">
                <a:solidFill>
                  <a:srgbClr val="002060"/>
                </a:solidFill>
              </a:rPr>
              <a:t> </a:t>
            </a:r>
            <a:r>
              <a:rPr lang="en-US" altLang="ko-KR" sz="3200" dirty="0" err="1">
                <a:solidFill>
                  <a:srgbClr val="002060"/>
                </a:solidFill>
              </a:rPr>
              <a:t>tv</a:t>
            </a:r>
            <a:r>
              <a:rPr lang="en-US" altLang="ko-KR" sz="3200" dirty="0"/>
              <a:t> 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0414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0" y="741397"/>
            <a:ext cx="380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rgbClr val="002060"/>
                </a:solidFill>
              </a:rPr>
              <a:t>CONTENTS</a:t>
            </a:r>
            <a:endParaRPr lang="ko-KR" alt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6587" y="2022929"/>
            <a:ext cx="5665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TV Everywhere?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6587" y="4865818"/>
            <a:ext cx="378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of internal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585154" y="725801"/>
            <a:ext cx="0" cy="562927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06587" y="3444374"/>
            <a:ext cx="378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of external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57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Olleh</a:t>
            </a:r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 TV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5957" y="1528844"/>
            <a:ext cx="5556601" cy="4768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3640" y="2371526"/>
            <a:ext cx="4234485" cy="31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45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4296" y="2815832"/>
            <a:ext cx="5038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6000" b="1" dirty="0" smtClean="0">
                <a:solidFill>
                  <a:srgbClr val="002060"/>
                </a:solidFill>
                <a:ea typeface="Adobe 고딕 Std B" panose="020B0800000000000000" pitchFamily="34" charset="-127"/>
              </a:rPr>
              <a:t>Thank you</a:t>
            </a:r>
            <a:endParaRPr lang="ko-KR" altLang="en-US" sz="6000" b="1" dirty="0">
              <a:solidFill>
                <a:srgbClr val="002060"/>
              </a:solidFill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19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2445740" y="2816107"/>
            <a:ext cx="730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chemeClr val="bg1"/>
                </a:solidFill>
                <a:latin typeface="+mn-ea"/>
              </a:rPr>
              <a:t>What is TV Everywhere?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70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474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Portable TV History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sp>
        <p:nvSpPr>
          <p:cNvPr id="7" name="내용 개체 틀 4"/>
          <p:cNvSpPr txBox="1">
            <a:spLocks/>
          </p:cNvSpPr>
          <p:nvPr/>
        </p:nvSpPr>
        <p:spPr>
          <a:xfrm>
            <a:off x="950234" y="1463667"/>
            <a:ext cx="4735018" cy="5077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800" b="1" dirty="0" smtClean="0">
                <a:solidFill>
                  <a:schemeClr val="tx1"/>
                </a:solidFill>
              </a:rPr>
              <a:t>  1960~1970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년대 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 처음으로 </a:t>
            </a:r>
            <a:r>
              <a:rPr lang="ko-KR" altLang="en-US" sz="1600" dirty="0" smtClean="0">
                <a:solidFill>
                  <a:schemeClr val="tx1"/>
                </a:solidFill>
              </a:rPr>
              <a:t>휴대용 </a:t>
            </a:r>
            <a:r>
              <a:rPr lang="en-US" altLang="ko-KR" sz="1600" dirty="0" smtClean="0">
                <a:solidFill>
                  <a:schemeClr val="tx1"/>
                </a:solidFill>
              </a:rPr>
              <a:t>TV</a:t>
            </a:r>
            <a:r>
              <a:rPr lang="ko-KR" altLang="en-US" sz="1600" dirty="0" smtClean="0">
                <a:solidFill>
                  <a:schemeClr val="tx1"/>
                </a:solidFill>
              </a:rPr>
              <a:t>가 등장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800" b="1" dirty="0" smtClean="0">
                <a:solidFill>
                  <a:schemeClr val="tx1"/>
                </a:solidFill>
              </a:rPr>
              <a:t>  1982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년</a:t>
            </a:r>
            <a:endParaRPr lang="en-US" altLang="ko-KR" sz="18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600" dirty="0" smtClean="0">
                <a:solidFill>
                  <a:schemeClr val="tx1"/>
                </a:solidFill>
              </a:rPr>
              <a:t>  The Sony Watchman™</a:t>
            </a:r>
            <a:r>
              <a:rPr lang="ko-KR" altLang="en-US" sz="1600" dirty="0" smtClean="0">
                <a:solidFill>
                  <a:schemeClr val="tx1"/>
                </a:solidFill>
              </a:rPr>
              <a:t>의 등장으로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인해 최초로 </a:t>
            </a:r>
            <a:r>
              <a:rPr lang="en-US" altLang="ko-KR" sz="1600" dirty="0" smtClean="0">
                <a:solidFill>
                  <a:schemeClr val="tx1"/>
                </a:solidFill>
              </a:rPr>
              <a:t>TV</a:t>
            </a:r>
            <a:r>
              <a:rPr lang="ko-KR" altLang="en-US" sz="1600" dirty="0" smtClean="0">
                <a:solidFill>
                  <a:schemeClr val="tx1"/>
                </a:solidFill>
              </a:rPr>
              <a:t>를 손에 들고 다니면서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ko-KR" altLang="en-US" sz="1600" dirty="0" smtClean="0">
                <a:solidFill>
                  <a:schemeClr val="tx1"/>
                </a:solidFill>
              </a:rPr>
              <a:t>  시청이 가능해짐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600" b="1" dirty="0" smtClean="0">
                <a:solidFill>
                  <a:schemeClr val="tx1"/>
                </a:solidFill>
              </a:rPr>
              <a:t>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1983~1999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년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600" dirty="0" smtClean="0">
                <a:solidFill>
                  <a:schemeClr val="tx1"/>
                </a:solidFill>
              </a:rPr>
              <a:t>  The Sony Watchman™</a:t>
            </a:r>
            <a:r>
              <a:rPr lang="ko-KR" altLang="en-US" sz="1600" dirty="0" smtClean="0">
                <a:solidFill>
                  <a:schemeClr val="tx1"/>
                </a:solidFill>
              </a:rPr>
              <a:t>은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65</a:t>
            </a:r>
            <a:r>
              <a:rPr lang="en-US" altLang="ko-KR" sz="1600" dirty="0" smtClean="0">
                <a:solidFill>
                  <a:schemeClr val="tx1"/>
                </a:solidFill>
              </a:rPr>
              <a:t>개 </a:t>
            </a:r>
            <a:r>
              <a:rPr lang="ko-KR" altLang="en-US" sz="1600" dirty="0" smtClean="0">
                <a:solidFill>
                  <a:schemeClr val="tx1"/>
                </a:solidFill>
              </a:rPr>
              <a:t>이상의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모델을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발표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600" b="1" dirty="0" smtClean="0">
                <a:solidFill>
                  <a:schemeClr val="tx1"/>
                </a:solidFill>
              </a:rPr>
              <a:t>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2000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년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r>
              <a:rPr lang="en-US" altLang="ko-KR" sz="1600" dirty="0" smtClean="0">
                <a:solidFill>
                  <a:schemeClr val="tx1"/>
                </a:solidFill>
              </a:rPr>
              <a:t>  The Sony Watchman™</a:t>
            </a:r>
            <a:r>
              <a:rPr lang="ko-KR" altLang="en-US" sz="1600" dirty="0" smtClean="0">
                <a:solidFill>
                  <a:schemeClr val="tx1"/>
                </a:solidFill>
              </a:rPr>
              <a:t>의 생산 중단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 algn="l"/>
            <a:endParaRPr lang="en-US" altLang="ko-KR" sz="1600" dirty="0">
              <a:solidFill>
                <a:schemeClr val="tx1"/>
              </a:solidFill>
            </a:endParaRPr>
          </a:p>
          <a:p>
            <a:pPr algn="l"/>
            <a:r>
              <a:rPr lang="en-US" altLang="ko-KR" sz="1600" b="1" dirty="0" smtClean="0">
                <a:solidFill>
                  <a:schemeClr val="tx1"/>
                </a:solidFill>
              </a:rPr>
              <a:t>  </a:t>
            </a:r>
            <a:r>
              <a:rPr lang="en-US" altLang="ko-KR" sz="1800" b="1" dirty="0" smtClean="0">
                <a:solidFill>
                  <a:schemeClr val="tx1"/>
                </a:solidFill>
              </a:rPr>
              <a:t>2011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년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l"/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smtClean="0">
                <a:solidFill>
                  <a:schemeClr val="tx1"/>
                </a:solidFill>
              </a:rPr>
              <a:t>최초의 </a:t>
            </a:r>
            <a:r>
              <a:rPr lang="en-US" altLang="ko-KR" sz="1600" dirty="0" smtClean="0">
                <a:solidFill>
                  <a:schemeClr val="tx1"/>
                </a:solidFill>
              </a:rPr>
              <a:t>VOD </a:t>
            </a:r>
            <a:r>
              <a:rPr lang="ko-KR" altLang="en-US" sz="1600" dirty="0" smtClean="0">
                <a:solidFill>
                  <a:schemeClr val="tx1"/>
                </a:solidFill>
              </a:rPr>
              <a:t>제공 업체 </a:t>
            </a:r>
            <a:r>
              <a:rPr lang="en-US" altLang="ko-KR" sz="1600" dirty="0" smtClean="0">
                <a:solidFill>
                  <a:schemeClr val="tx1"/>
                </a:solidFill>
              </a:rPr>
              <a:t>Comcast </a:t>
            </a:r>
            <a:r>
              <a:rPr lang="ko-KR" altLang="en-US" sz="1600" dirty="0" smtClean="0">
                <a:solidFill>
                  <a:schemeClr val="tx1"/>
                </a:solidFill>
              </a:rPr>
              <a:t>등장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Administrator\Desktop\다운로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70">
            <a:off x="5825982" y="2539160"/>
            <a:ext cx="2648589" cy="26485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47757" y="5852619"/>
            <a:ext cx="5378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/>
              <a:t> </a:t>
            </a:r>
            <a:r>
              <a:rPr lang="en-US" altLang="ko-KR" sz="1600" dirty="0" smtClean="0"/>
              <a:t>The </a:t>
            </a:r>
            <a:r>
              <a:rPr lang="en-US" altLang="ko-KR" sz="1600" dirty="0" smtClean="0"/>
              <a:t>Sony Watchman™</a:t>
            </a:r>
            <a:endParaRPr lang="ko-KR" altLang="en-US" sz="1600" dirty="0"/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Administrator\Desktop\다운로드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3158">
            <a:off x="8141711" y="2411769"/>
            <a:ext cx="3900662" cy="285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018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Watching TV Whenever and Wherever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449" y="1451651"/>
            <a:ext cx="284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Streaming?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956" y="1451651"/>
            <a:ext cx="451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VOD (Video On Demand)?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내용 개체 틀 4"/>
          <p:cNvSpPr txBox="1">
            <a:spLocks/>
          </p:cNvSpPr>
          <p:nvPr/>
        </p:nvSpPr>
        <p:spPr>
          <a:xfrm>
            <a:off x="1025957" y="2306374"/>
            <a:ext cx="4137714" cy="3926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전화선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동축케이블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광섬유 등을 통해 영화와 같은 영상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음성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정보 등을 시청자가 원하는 시간에 원하는 내용의 프로그램을 전송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재생해주는 </a:t>
            </a:r>
            <a:r>
              <a:rPr lang="en-US" altLang="ko-KR" sz="2000" dirty="0" smtClean="0">
                <a:solidFill>
                  <a:schemeClr val="tx1"/>
                </a:solidFill>
              </a:rPr>
              <a:t>‘</a:t>
            </a:r>
            <a:r>
              <a:rPr lang="ko-KR" altLang="en-US" sz="2000" b="1" dirty="0" smtClean="0">
                <a:solidFill>
                  <a:srgbClr val="002060"/>
                </a:solidFill>
              </a:rPr>
              <a:t>주문형 비디오 시스템</a:t>
            </a:r>
            <a:r>
              <a:rPr lang="en-US" altLang="ko-KR" sz="2000" dirty="0" smtClean="0">
                <a:solidFill>
                  <a:schemeClr val="tx1"/>
                </a:solidFill>
              </a:rPr>
              <a:t>’</a:t>
            </a:r>
            <a:r>
              <a:rPr lang="ko-KR" altLang="en-US" sz="2000" dirty="0" smtClean="0">
                <a:solidFill>
                  <a:schemeClr val="tx1"/>
                </a:solidFill>
              </a:rPr>
              <a:t>을 말한다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내용 개체 틀 4"/>
          <p:cNvSpPr txBox="1">
            <a:spLocks/>
          </p:cNvSpPr>
          <p:nvPr/>
        </p:nvSpPr>
        <p:spPr>
          <a:xfrm>
            <a:off x="6835449" y="2308822"/>
            <a:ext cx="4137714" cy="322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000" dirty="0" smtClean="0">
                <a:solidFill>
                  <a:schemeClr val="tx1"/>
                </a:solidFill>
              </a:rPr>
              <a:t>데이터가 물이 끊임없이 흐르는 것처럼 처리된다고 해서 </a:t>
            </a:r>
            <a:r>
              <a:rPr lang="en-US" altLang="ko-KR" sz="2000" dirty="0" smtClean="0">
                <a:solidFill>
                  <a:schemeClr val="tx1"/>
                </a:solidFill>
              </a:rPr>
              <a:t>Streaming</a:t>
            </a:r>
            <a:r>
              <a:rPr lang="ko-KR" altLang="en-US" sz="2000" dirty="0" smtClean="0">
                <a:solidFill>
                  <a:schemeClr val="tx1"/>
                </a:solidFill>
              </a:rPr>
              <a:t> 이라는 명칭이 붙여졌다</a:t>
            </a:r>
            <a:r>
              <a:rPr lang="en-US" altLang="ko-KR" sz="2000" dirty="0" smtClean="0">
                <a:solidFill>
                  <a:schemeClr val="tx1"/>
                </a:solidFill>
              </a:rPr>
              <a:t>. </a:t>
            </a:r>
            <a:r>
              <a:rPr lang="ko-KR" altLang="en-US" sz="2000" dirty="0" smtClean="0">
                <a:solidFill>
                  <a:schemeClr val="tx1"/>
                </a:solidFill>
              </a:rPr>
              <a:t>파일 용량이 커서 전송에 시간이 많이 걸리는 것을 해결하기 위해 조금씩 일부만 실시간으로 전송해 주는 것을 말한다</a:t>
            </a:r>
            <a:r>
              <a:rPr lang="en-US" altLang="ko-KR" sz="2000" dirty="0" smtClean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052041" y="1368526"/>
            <a:ext cx="0" cy="313175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718" y="5715315"/>
            <a:ext cx="8790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2060"/>
                </a:solidFill>
              </a:rPr>
              <a:t>“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시청자들이 집에서 </a:t>
            </a:r>
            <a:r>
              <a:rPr lang="ko-KR" altLang="en-US" sz="2400" b="1" dirty="0">
                <a:solidFill>
                  <a:srgbClr val="002060"/>
                </a:solidFill>
              </a:rPr>
              <a:t>영화를 대여하는 기술이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가능해지고 시간과 장소에 제약 받지 않고 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TV Contents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 시청이 가능해짐</a:t>
            </a:r>
            <a:r>
              <a:rPr lang="en-US" altLang="ko-KR" sz="2400" b="1" dirty="0" smtClean="0">
                <a:solidFill>
                  <a:srgbClr val="002060"/>
                </a:solidFill>
              </a:rPr>
              <a:t>”</a:t>
            </a:r>
            <a:endParaRPr lang="ko-KR" alt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52818" y="5643943"/>
            <a:ext cx="8837859" cy="972988"/>
          </a:xfrm>
          <a:prstGeom prst="rect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9" name="줄무늬가 있는 오른쪽 화살표 18"/>
          <p:cNvSpPr/>
          <p:nvPr/>
        </p:nvSpPr>
        <p:spPr>
          <a:xfrm rot="5400000">
            <a:off x="5681748" y="4750728"/>
            <a:ext cx="764768" cy="706581"/>
          </a:xfrm>
          <a:prstGeom prst="striped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0802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Watching TV Whenever and Wherever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7576711" y="5892274"/>
            <a:ext cx="4137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latin typeface="맑은 고딕" panose="020B0503020000020004" pitchFamily="50" charset="-127"/>
                <a:hlinkClick r:id="rId3"/>
              </a:rPr>
              <a:t>http://vimeo.com/28331282</a:t>
            </a:r>
            <a:endParaRPr lang="ko-KR" altLang="en-US" sz="2400" dirty="0"/>
          </a:p>
        </p:txBody>
      </p:sp>
      <p:sp>
        <p:nvSpPr>
          <p:cNvPr id="19" name="직사각형 18"/>
          <p:cNvSpPr/>
          <p:nvPr/>
        </p:nvSpPr>
        <p:spPr>
          <a:xfrm>
            <a:off x="1355661" y="1407929"/>
            <a:ext cx="948067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/>
              <a:t>개개인의 디바이스로 </a:t>
            </a:r>
            <a:r>
              <a:rPr lang="en-US" altLang="ko-KR" sz="2400" dirty="0" smtClean="0"/>
              <a:t>TV Contents</a:t>
            </a:r>
            <a:r>
              <a:rPr lang="ko-KR" altLang="en-US" sz="2400" dirty="0" smtClean="0"/>
              <a:t>를 </a:t>
            </a:r>
            <a:r>
              <a:rPr lang="en-US" altLang="ko-KR" sz="2400" dirty="0" smtClean="0"/>
              <a:t>Streaming </a:t>
            </a:r>
            <a:r>
              <a:rPr lang="ko-KR" altLang="en-US" sz="2400" dirty="0" smtClean="0"/>
              <a:t>하여</a:t>
            </a:r>
            <a:endParaRPr lang="en-US" altLang="ko-KR" sz="2400" dirty="0" smtClean="0"/>
          </a:p>
          <a:p>
            <a:pPr algn="ctr"/>
            <a:r>
              <a:rPr lang="en-US" altLang="ko-KR" sz="900" dirty="0" smtClean="0"/>
              <a:t> </a:t>
            </a:r>
            <a:r>
              <a:rPr lang="ko-KR" altLang="en-US" sz="900" dirty="0" smtClean="0"/>
              <a:t> </a:t>
            </a:r>
            <a:endParaRPr lang="en-US" altLang="ko-KR" sz="900" dirty="0" smtClean="0"/>
          </a:p>
          <a:p>
            <a:pPr algn="ctr"/>
            <a:r>
              <a:rPr lang="ko-KR" altLang="en-US" sz="2400" b="1" dirty="0" smtClean="0">
                <a:solidFill>
                  <a:srgbClr val="002060"/>
                </a:solidFill>
              </a:rPr>
              <a:t>시간</a:t>
            </a:r>
            <a:r>
              <a:rPr lang="ko-KR" altLang="en-US" sz="2400" dirty="0" smtClean="0"/>
              <a:t>과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장소</a:t>
            </a:r>
            <a:r>
              <a:rPr lang="ko-KR" altLang="en-US" sz="2400" dirty="0" smtClean="0"/>
              <a:t>에 </a:t>
            </a:r>
            <a:r>
              <a:rPr lang="ko-KR" altLang="en-US" sz="2400" b="1" dirty="0" smtClean="0">
                <a:solidFill>
                  <a:srgbClr val="002060"/>
                </a:solidFill>
              </a:rPr>
              <a:t>제약 없이 </a:t>
            </a:r>
            <a:r>
              <a:rPr lang="en-US" altLang="ko-KR" sz="2400" dirty="0" smtClean="0"/>
              <a:t>TV</a:t>
            </a:r>
            <a:r>
              <a:rPr lang="ko-KR" altLang="en-US" sz="2400" dirty="0" smtClean="0"/>
              <a:t>를 시청할 수 </a:t>
            </a:r>
            <a:r>
              <a:rPr lang="ko-KR" altLang="en-US" sz="2400" dirty="0" smtClean="0"/>
              <a:t>있</a:t>
            </a:r>
            <a:r>
              <a:rPr lang="ko-KR" altLang="en-US" sz="2400" dirty="0" smtClean="0"/>
              <a:t>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826" y="2726048"/>
            <a:ext cx="6433650" cy="36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18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8446" y="2982360"/>
            <a:ext cx="5735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chemeClr val="bg1"/>
                </a:solidFill>
                <a:latin typeface="+mn-ea"/>
              </a:rPr>
              <a:t>Case of external</a:t>
            </a:r>
            <a:endParaRPr lang="ko-KR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91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Netflex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206" y="1490088"/>
            <a:ext cx="4189403" cy="233377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397760" y="2251245"/>
            <a:ext cx="62899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500" dirty="0" smtClean="0">
                <a:latin typeface="NanumBarunGothic"/>
              </a:rPr>
              <a:t>인터넷으로 </a:t>
            </a:r>
            <a:r>
              <a:rPr lang="ko-KR" altLang="en-US" sz="2500" dirty="0">
                <a:latin typeface="NanumBarunGothic"/>
              </a:rPr>
              <a:t>영화나 드라마를 볼 수 있는 </a:t>
            </a:r>
          </a:p>
          <a:p>
            <a:pPr algn="ctr"/>
            <a:r>
              <a:rPr lang="ko-KR" altLang="en-US" sz="2500" dirty="0">
                <a:latin typeface="NanumBarunGothic"/>
              </a:rPr>
              <a:t>미국의 </a:t>
            </a:r>
            <a:r>
              <a:rPr lang="ko-KR" altLang="en-US" sz="2500" b="1" dirty="0">
                <a:solidFill>
                  <a:srgbClr val="002060"/>
                </a:solidFill>
                <a:latin typeface="NanumBarunGothic"/>
              </a:rPr>
              <a:t>회원제 주문형 비디오 웹사이트 </a:t>
            </a:r>
            <a:endParaRPr lang="ko-KR" altLang="en-US" sz="2500" dirty="0">
              <a:solidFill>
                <a:srgbClr val="00206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6080" y="4211277"/>
            <a:ext cx="100521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/>
              <a:t> 1997</a:t>
            </a:r>
            <a:r>
              <a:rPr lang="ko-KR" altLang="en-US" sz="2400" b="1" dirty="0" smtClean="0"/>
              <a:t>년</a:t>
            </a:r>
            <a:endParaRPr lang="en-US" altLang="ko-KR" sz="2800" b="1" dirty="0"/>
          </a:p>
          <a:p>
            <a:r>
              <a:rPr lang="ko-KR" altLang="en-US" dirty="0" smtClean="0">
                <a:latin typeface="NanumBarunGothic"/>
              </a:rPr>
              <a:t> 인터넷을 </a:t>
            </a:r>
            <a:r>
              <a:rPr lang="ko-KR" altLang="en-US" dirty="0">
                <a:latin typeface="NanumBarunGothic"/>
              </a:rPr>
              <a:t>통해 </a:t>
            </a:r>
            <a:r>
              <a:rPr lang="en-US" altLang="ko-KR" dirty="0">
                <a:latin typeface="NanumBarunGothic"/>
              </a:rPr>
              <a:t>DVD</a:t>
            </a:r>
            <a:r>
              <a:rPr lang="ko-KR" altLang="en-US" dirty="0">
                <a:latin typeface="NanumBarunGothic"/>
              </a:rPr>
              <a:t>를 우편으로 대여해주는 서비스로 사업을 시작 </a:t>
            </a:r>
            <a:endParaRPr lang="en-US" altLang="ko-KR" dirty="0" smtClean="0">
              <a:latin typeface="NanumBarunGothic"/>
            </a:endParaRPr>
          </a:p>
          <a:p>
            <a:endParaRPr lang="ko-KR" altLang="en-US" dirty="0">
              <a:latin typeface="NanumBarunGothic"/>
            </a:endParaRPr>
          </a:p>
          <a:p>
            <a:r>
              <a:rPr lang="en-US" altLang="ko-KR" sz="2000" dirty="0" smtClean="0"/>
              <a:t> </a:t>
            </a:r>
            <a:r>
              <a:rPr lang="en-US" altLang="ko-KR" sz="2400" b="1" dirty="0" smtClean="0"/>
              <a:t>2009</a:t>
            </a:r>
            <a:r>
              <a:rPr lang="ko-KR" altLang="en-US" sz="2400" b="1" dirty="0" smtClean="0"/>
              <a:t>년</a:t>
            </a:r>
            <a:endParaRPr lang="en-US" altLang="ko-KR" sz="2400" b="1" dirty="0"/>
          </a:p>
          <a:p>
            <a:r>
              <a:rPr lang="ko-KR" altLang="en-US" dirty="0" smtClean="0">
                <a:latin typeface="NanumBarunGothic"/>
              </a:rPr>
              <a:t> 온라인 </a:t>
            </a:r>
            <a:r>
              <a:rPr lang="ko-KR" altLang="en-US" dirty="0" err="1">
                <a:latin typeface="NanumBarunGothic"/>
              </a:rPr>
              <a:t>스트리밍</a:t>
            </a:r>
            <a:r>
              <a:rPr lang="ko-KR" altLang="en-US" dirty="0">
                <a:latin typeface="NanumBarunGothic"/>
              </a:rPr>
              <a:t> 서비스를 시작해 인터넷에 연결만 되면 컴퓨터</a:t>
            </a:r>
            <a:r>
              <a:rPr lang="en-US" altLang="ko-KR" dirty="0">
                <a:latin typeface="NanumBarunGothic"/>
              </a:rPr>
              <a:t>, </a:t>
            </a:r>
            <a:r>
              <a:rPr lang="ko-KR" altLang="en-US" dirty="0" err="1">
                <a:latin typeface="NanumBarunGothic"/>
              </a:rPr>
              <a:t>스마트폰</a:t>
            </a:r>
            <a:r>
              <a:rPr lang="en-US" altLang="ko-KR" dirty="0">
                <a:latin typeface="NanumBarunGothic"/>
              </a:rPr>
              <a:t>, </a:t>
            </a:r>
            <a:r>
              <a:rPr lang="ko-KR" altLang="en-US" dirty="0">
                <a:latin typeface="NanumBarunGothic"/>
              </a:rPr>
              <a:t>텔레비전</a:t>
            </a:r>
            <a:r>
              <a:rPr lang="en-US" altLang="ko-KR" dirty="0">
                <a:latin typeface="NanumBarunGothic"/>
              </a:rPr>
              <a:t>, </a:t>
            </a:r>
            <a:r>
              <a:rPr lang="ko-KR" altLang="en-US" dirty="0">
                <a:latin typeface="NanumBarunGothic"/>
              </a:rPr>
              <a:t>게임기</a:t>
            </a:r>
            <a:r>
              <a:rPr lang="en-US" altLang="ko-KR" dirty="0">
                <a:latin typeface="NanumBarunGothic"/>
              </a:rPr>
              <a:t>, </a:t>
            </a:r>
            <a:r>
              <a:rPr lang="en-US" altLang="ko-KR" dirty="0" smtClean="0">
                <a:latin typeface="NanumBarunGothic"/>
              </a:rPr>
              <a:t> </a:t>
            </a:r>
          </a:p>
          <a:p>
            <a:r>
              <a:rPr lang="en-US" altLang="ko-KR" dirty="0">
                <a:latin typeface="NanumBarunGothic"/>
              </a:rPr>
              <a:t> </a:t>
            </a:r>
            <a:r>
              <a:rPr lang="en-US" altLang="ko-KR" dirty="0" smtClean="0">
                <a:latin typeface="NanumBarunGothic"/>
              </a:rPr>
              <a:t>DVD </a:t>
            </a:r>
            <a:r>
              <a:rPr lang="ko-KR" altLang="en-US" dirty="0">
                <a:latin typeface="NanumBarunGothic"/>
              </a:rPr>
              <a:t>플레이어</a:t>
            </a:r>
            <a:r>
              <a:rPr lang="en-US" altLang="ko-KR" dirty="0">
                <a:latin typeface="NanumBarunGothic"/>
              </a:rPr>
              <a:t>, </a:t>
            </a:r>
            <a:r>
              <a:rPr lang="ko-KR" altLang="en-US" dirty="0" err="1">
                <a:latin typeface="NanumBarunGothic"/>
              </a:rPr>
              <a:t>셋톱박스</a:t>
            </a:r>
            <a:r>
              <a:rPr lang="ko-KR" altLang="en-US" dirty="0">
                <a:latin typeface="NanumBarunGothic"/>
              </a:rPr>
              <a:t> 등 </a:t>
            </a:r>
            <a:r>
              <a:rPr lang="en-US" altLang="ko-KR" dirty="0">
                <a:latin typeface="NanumBarunGothic"/>
              </a:rPr>
              <a:t>100</a:t>
            </a:r>
            <a:r>
              <a:rPr lang="ko-KR" altLang="en-US" dirty="0">
                <a:latin typeface="NanumBarunGothic"/>
              </a:rPr>
              <a:t>여 개의 다양한 기기를 통해 어디서나 쉽게 </a:t>
            </a:r>
            <a:r>
              <a:rPr lang="en-US" altLang="ko-KR" dirty="0" err="1" smtClean="0"/>
              <a:t>Netflex</a:t>
            </a:r>
            <a:r>
              <a:rPr lang="ko-KR" altLang="en-US" dirty="0" smtClean="0">
                <a:latin typeface="NanumBarunGothic"/>
              </a:rPr>
              <a:t>를 </a:t>
            </a:r>
            <a:r>
              <a:rPr lang="ko-KR" altLang="en-US" dirty="0">
                <a:latin typeface="NanumBarunGothic"/>
              </a:rPr>
              <a:t>이용할 수 </a:t>
            </a:r>
            <a:endParaRPr lang="en-US" altLang="ko-KR" dirty="0" smtClean="0">
              <a:latin typeface="NanumBarunGothic"/>
            </a:endParaRPr>
          </a:p>
          <a:p>
            <a:r>
              <a:rPr lang="en-US" altLang="ko-KR" dirty="0">
                <a:latin typeface="NanumBarunGothic"/>
              </a:rPr>
              <a:t> </a:t>
            </a:r>
            <a:r>
              <a:rPr lang="ko-KR" altLang="en-US" dirty="0" smtClean="0">
                <a:latin typeface="NanumBarunGothic"/>
              </a:rPr>
              <a:t>있도록 </a:t>
            </a:r>
            <a:r>
              <a:rPr lang="ko-KR" altLang="en-US" dirty="0">
                <a:latin typeface="NanumBarunGothic"/>
              </a:rPr>
              <a:t>하는 전략으로 기반을 크게 넓혔다</a:t>
            </a:r>
            <a:r>
              <a:rPr lang="en-US" altLang="ko-KR" dirty="0" smtClean="0">
                <a:latin typeface="NanumBarunGothic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367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957" y="440576"/>
            <a:ext cx="930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 smtClean="0">
                <a:solidFill>
                  <a:srgbClr val="002060"/>
                </a:solidFill>
                <a:latin typeface="+mj-lt"/>
                <a:ea typeface="Adobe 고딕 Std B" panose="020B0800000000000000" pitchFamily="34" charset="-127"/>
              </a:rPr>
              <a:t>Netflex</a:t>
            </a:r>
            <a:endParaRPr lang="ko-KR" altLang="en-US" sz="3200" b="1" dirty="0">
              <a:solidFill>
                <a:srgbClr val="002060"/>
              </a:solidFill>
              <a:latin typeface="+mj-lt"/>
              <a:ea typeface="Adobe 고딕 Std B" panose="020B0800000000000000" pitchFamily="34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1025957" y="1070435"/>
            <a:ext cx="10052168" cy="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957" y="1475295"/>
            <a:ext cx="10052168" cy="47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41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743</Words>
  <Application>Microsoft Office PowerPoint</Application>
  <PresentationFormat>사용자 지정</PresentationFormat>
  <Paragraphs>132</Paragraphs>
  <Slides>21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심주영</dc:creator>
  <cp:lastModifiedBy>위경진</cp:lastModifiedBy>
  <cp:revision>181</cp:revision>
  <dcterms:created xsi:type="dcterms:W3CDTF">2013-12-11T13:21:44Z</dcterms:created>
  <dcterms:modified xsi:type="dcterms:W3CDTF">2015-06-08T15:00:09Z</dcterms:modified>
</cp:coreProperties>
</file>