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41"/>
  </p:notesMasterIdLst>
  <p:sldIdLst>
    <p:sldId id="256" r:id="rId2"/>
    <p:sldId id="322" r:id="rId3"/>
    <p:sldId id="317" r:id="rId4"/>
    <p:sldId id="309" r:id="rId5"/>
    <p:sldId id="311" r:id="rId6"/>
    <p:sldId id="312" r:id="rId7"/>
    <p:sldId id="313" r:id="rId8"/>
    <p:sldId id="314" r:id="rId9"/>
    <p:sldId id="315" r:id="rId10"/>
    <p:sldId id="316" r:id="rId11"/>
    <p:sldId id="268" r:id="rId12"/>
    <p:sldId id="257" r:id="rId13"/>
    <p:sldId id="287" r:id="rId14"/>
    <p:sldId id="286" r:id="rId15"/>
    <p:sldId id="288" r:id="rId16"/>
    <p:sldId id="290" r:id="rId17"/>
    <p:sldId id="269" r:id="rId18"/>
    <p:sldId id="258" r:id="rId19"/>
    <p:sldId id="292" r:id="rId20"/>
    <p:sldId id="291" r:id="rId21"/>
    <p:sldId id="294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18" r:id="rId30"/>
    <p:sldId id="319" r:id="rId31"/>
    <p:sldId id="320" r:id="rId32"/>
    <p:sldId id="321" r:id="rId33"/>
    <p:sldId id="308" r:id="rId34"/>
    <p:sldId id="303" r:id="rId35"/>
    <p:sldId id="304" r:id="rId36"/>
    <p:sldId id="305" r:id="rId37"/>
    <p:sldId id="306" r:id="rId38"/>
    <p:sldId id="307" r:id="rId39"/>
    <p:sldId id="324" r:id="rId4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나눔바른고딕" panose="020B0600000101010101" charset="-127"/>
      <p:regular r:id="rId46"/>
      <p:bold r:id="rId47"/>
    </p:embeddedFont>
    <p:embeddedFont>
      <p:font typeface="맑은 고딕" panose="020B0503020000020004" pitchFamily="50" charset="-127"/>
      <p:regular r:id="rId48"/>
      <p:bold r:id="rId49"/>
    </p:embeddedFont>
    <p:embeddedFont>
      <p:font typeface="Calibri Light" panose="020F0302020204030204" pitchFamily="34" charset="0"/>
      <p:regular r:id="rId50"/>
      <p:italic r:id="rId5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269CA3"/>
    <a:srgbClr val="309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2512" autoAdjust="0"/>
  </p:normalViewPr>
  <p:slideViewPr>
    <p:cSldViewPr snapToGrid="0">
      <p:cViewPr>
        <p:scale>
          <a:sx n="66" d="100"/>
          <a:sy n="66" d="100"/>
        </p:scale>
        <p:origin x="-153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E9A8B-98DD-4710-B132-D966C7738EB1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7ED1-62A0-4221-BA8A-D8AD5F951C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50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83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009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6282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252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50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35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872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325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021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524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308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468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009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288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355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기존에는 </a:t>
            </a:r>
            <a:r>
              <a:rPr lang="ko-KR" altLang="en-US" dirty="0" err="1" smtClean="0"/>
              <a:t>본방</a:t>
            </a:r>
            <a:r>
              <a:rPr lang="ko-KR" altLang="en-US" baseline="0" dirty="0" smtClean="0"/>
              <a:t> 이후에 다시 인터넷에서 다시 보는 개념이었다면</a:t>
            </a:r>
            <a:r>
              <a:rPr lang="en-US" altLang="ko-KR" baseline="0" dirty="0" smtClean="0"/>
              <a:t>,</a:t>
            </a:r>
          </a:p>
          <a:p>
            <a:r>
              <a:rPr lang="en-US" altLang="ko-KR" baseline="0" dirty="0" smtClean="0"/>
              <a:t>TV </a:t>
            </a:r>
            <a:r>
              <a:rPr lang="ko-KR" altLang="en-US" baseline="0" dirty="0" smtClean="0"/>
              <a:t>방영 이전에 </a:t>
            </a:r>
            <a:r>
              <a:rPr lang="en-US" altLang="ko-KR" baseline="0" dirty="0" smtClean="0"/>
              <a:t>iPad </a:t>
            </a:r>
            <a:r>
              <a:rPr lang="ko-KR" altLang="en-US" baseline="0" dirty="0" smtClean="0"/>
              <a:t>나 </a:t>
            </a:r>
            <a:r>
              <a:rPr lang="en-US" altLang="ko-KR" baseline="0" dirty="0" err="1" smtClean="0"/>
              <a:t>iPone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으로 다운로드를 통해 먼저 볼 수 있는 시도를 함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PBS</a:t>
            </a:r>
            <a:r>
              <a:rPr lang="ko-KR" altLang="en-US" baseline="0" dirty="0" smtClean="0"/>
              <a:t> 의 </a:t>
            </a:r>
            <a:r>
              <a:rPr lang="ko-KR" altLang="en-US" baseline="0" dirty="0" err="1" smtClean="0"/>
              <a:t>다큐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Prohibition</a:t>
            </a:r>
          </a:p>
          <a:p>
            <a:r>
              <a:rPr lang="en-US" altLang="ko-KR" baseline="0" dirty="0" smtClean="0"/>
              <a:t>FOX</a:t>
            </a:r>
            <a:r>
              <a:rPr lang="ko-KR" altLang="en-US" baseline="0" dirty="0" smtClean="0"/>
              <a:t> 의 </a:t>
            </a:r>
            <a:r>
              <a:rPr lang="en-US" altLang="ko-KR" baseline="0" dirty="0" smtClean="0"/>
              <a:t>New girl </a:t>
            </a:r>
            <a:r>
              <a:rPr lang="ko-KR" altLang="en-US" baseline="0" dirty="0" smtClean="0"/>
              <a:t>시리즈가 대표적이다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dirty="0" smtClean="0"/>
              <a:t>New</a:t>
            </a:r>
            <a:r>
              <a:rPr lang="en-US" altLang="ko-KR" baseline="0" dirty="0" smtClean="0"/>
              <a:t> girl </a:t>
            </a:r>
            <a:r>
              <a:rPr lang="ko-KR" altLang="en-US" baseline="0" dirty="0" smtClean="0"/>
              <a:t>은 </a:t>
            </a:r>
            <a:r>
              <a:rPr lang="ko-KR" altLang="en-US" baseline="0" dirty="0" err="1" smtClean="0"/>
              <a:t>첫방을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TV </a:t>
            </a:r>
            <a:r>
              <a:rPr lang="ko-KR" altLang="en-US" baseline="0" dirty="0" smtClean="0"/>
              <a:t>방영 </a:t>
            </a:r>
            <a:r>
              <a:rPr lang="en-US" altLang="ko-KR" baseline="0" dirty="0" smtClean="0"/>
              <a:t>20</a:t>
            </a:r>
            <a:r>
              <a:rPr lang="ko-KR" altLang="en-US" baseline="0" dirty="0" smtClean="0"/>
              <a:t>일 전에 </a:t>
            </a:r>
            <a:r>
              <a:rPr lang="ko-KR" altLang="en-US" baseline="0" dirty="0" err="1" smtClean="0"/>
              <a:t>아이튠즈에서</a:t>
            </a:r>
            <a:r>
              <a:rPr lang="ko-KR" altLang="en-US" baseline="0" dirty="0" smtClean="0"/>
              <a:t> 다운받을 수 있도록 했었다</a:t>
            </a:r>
            <a:r>
              <a:rPr lang="en-US" altLang="ko-KR" baseline="0" dirty="0" smtClean="0"/>
              <a:t>. </a:t>
            </a:r>
          </a:p>
          <a:p>
            <a:r>
              <a:rPr lang="en-US" altLang="ko-KR" dirty="0" smtClean="0"/>
              <a:t>10 million 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뷰어수를</a:t>
            </a:r>
            <a:r>
              <a:rPr lang="ko-KR" altLang="en-US" dirty="0" smtClean="0"/>
              <a:t> 기록할 만큼 효과적이었다</a:t>
            </a:r>
            <a:r>
              <a:rPr lang="en-US" altLang="ko-KR" smtClean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01D8-4896-4FE7-B3D7-5979449EAE1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7667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TV </a:t>
            </a:r>
            <a:r>
              <a:rPr lang="ko-KR" altLang="en-US" baseline="0" dirty="0" err="1" smtClean="0"/>
              <a:t>에브리웨어의</a:t>
            </a:r>
            <a:r>
              <a:rPr lang="ko-KR" altLang="en-US" baseline="0" dirty="0" smtClean="0"/>
              <a:t> 중요성이 점차 높아지면서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세컨드 스크린의 새로운 국면을 맞이하게 되는 </a:t>
            </a:r>
            <a:r>
              <a:rPr lang="ko-KR" altLang="en-US" baseline="0" dirty="0" err="1" smtClean="0"/>
              <a:t>앱이</a:t>
            </a:r>
            <a:r>
              <a:rPr lang="ko-KR" altLang="en-US" baseline="0" dirty="0" smtClean="0"/>
              <a:t> 등장함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바로</a:t>
            </a:r>
            <a:r>
              <a:rPr lang="en-US" altLang="ko-KR" baseline="0" dirty="0" smtClean="0"/>
              <a:t>, </a:t>
            </a:r>
            <a:r>
              <a:rPr lang="ko-KR" altLang="en-US" baseline="0" dirty="0" err="1" smtClean="0"/>
              <a:t>컴캐스트</a:t>
            </a:r>
            <a:r>
              <a:rPr lang="ko-KR" altLang="en-US" baseline="0" dirty="0" smtClean="0"/>
              <a:t> 사의 </a:t>
            </a:r>
            <a:r>
              <a:rPr lang="en-US" altLang="ko-KR" baseline="0" dirty="0" err="1" smtClean="0"/>
              <a:t>Xfinity</a:t>
            </a:r>
            <a:r>
              <a:rPr lang="en-US" altLang="ko-KR" baseline="0" dirty="0" smtClean="0"/>
              <a:t> TV</a:t>
            </a:r>
            <a:r>
              <a:rPr lang="ko-KR" altLang="en-US" baseline="0" dirty="0" smtClean="0"/>
              <a:t>이다</a:t>
            </a:r>
            <a:r>
              <a:rPr lang="en-US" altLang="ko-KR" baseline="0" dirty="0" smtClean="0"/>
              <a:t>. 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iPad </a:t>
            </a:r>
            <a:r>
              <a:rPr lang="ko-KR" altLang="en-US" baseline="0" dirty="0" smtClean="0"/>
              <a:t>화면으로 </a:t>
            </a:r>
            <a:r>
              <a:rPr lang="en-US" altLang="ko-KR" baseline="0" dirty="0" smtClean="0"/>
              <a:t>TV</a:t>
            </a:r>
            <a:r>
              <a:rPr lang="ko-KR" altLang="en-US" baseline="0" dirty="0" smtClean="0"/>
              <a:t>를 조작 가능하고</a:t>
            </a:r>
            <a:r>
              <a:rPr lang="en-US" altLang="ko-KR" baseline="0" dirty="0" smtClean="0"/>
              <a:t>, </a:t>
            </a:r>
          </a:p>
          <a:p>
            <a:r>
              <a:rPr lang="ko-KR" altLang="en-US" baseline="0" dirty="0" smtClean="0"/>
              <a:t>인터넷이 연결된 곳이라면 </a:t>
            </a:r>
            <a:r>
              <a:rPr lang="en-US" altLang="ko-KR" baseline="0" dirty="0" smtClean="0"/>
              <a:t>DVR</a:t>
            </a:r>
            <a:r>
              <a:rPr lang="ko-KR" altLang="en-US" baseline="0" dirty="0" smtClean="0"/>
              <a:t>을 관리할 수 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01D8-4896-4FE7-B3D7-5979449EAE1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779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Elevate</a:t>
            </a:r>
            <a:r>
              <a:rPr lang="en-US" altLang="ko-KR" baseline="0" dirty="0" smtClean="0"/>
              <a:t> (Online video advertising </a:t>
            </a:r>
            <a:r>
              <a:rPr lang="en-US" altLang="ko-KR" baseline="0" dirty="0" err="1" smtClean="0"/>
              <a:t>summt</a:t>
            </a:r>
            <a:r>
              <a:rPr lang="en-US" altLang="ko-KR" baseline="0" dirty="0" smtClean="0"/>
              <a:t>) </a:t>
            </a:r>
            <a:r>
              <a:rPr lang="ko-KR" altLang="en-US" baseline="0" dirty="0" smtClean="0"/>
              <a:t>단체는 </a:t>
            </a:r>
            <a:r>
              <a:rPr lang="en-US" altLang="ko-KR" baseline="0" dirty="0" smtClean="0"/>
              <a:t>2</a:t>
            </a:r>
            <a:r>
              <a:rPr lang="ko-KR" altLang="en-US" baseline="0" dirty="0" err="1" smtClean="0"/>
              <a:t>년안에</a:t>
            </a:r>
            <a:r>
              <a:rPr lang="ko-KR" altLang="en-US" baseline="0" dirty="0" smtClean="0"/>
              <a:t> </a:t>
            </a:r>
            <a:endParaRPr lang="en-US" altLang="ko-KR" baseline="0" dirty="0" smtClean="0"/>
          </a:p>
          <a:p>
            <a:r>
              <a:rPr lang="ko-KR" altLang="en-US" baseline="0" dirty="0" smtClean="0"/>
              <a:t>케이블 </a:t>
            </a:r>
            <a:r>
              <a:rPr lang="ko-KR" altLang="en-US" baseline="0" dirty="0" err="1" smtClean="0"/>
              <a:t>티비의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콘텐츠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75%</a:t>
            </a:r>
            <a:r>
              <a:rPr lang="ko-KR" altLang="en-US" baseline="0" dirty="0" smtClean="0"/>
              <a:t>가 </a:t>
            </a:r>
            <a:r>
              <a:rPr lang="ko-KR" altLang="en-US" baseline="0" dirty="0" err="1" smtClean="0"/>
              <a:t>모바일</a:t>
            </a:r>
            <a:r>
              <a:rPr lang="ko-KR" altLang="en-US" baseline="0" dirty="0" smtClean="0"/>
              <a:t> 기기에서도 가능하게 될 것이라도 내다봄 </a:t>
            </a:r>
            <a:endParaRPr lang="en-US" altLang="ko-KR" baseline="0" dirty="0" smtClean="0"/>
          </a:p>
          <a:p>
            <a:r>
              <a:rPr lang="en-US" altLang="ko-KR" baseline="0" dirty="0" smtClean="0"/>
              <a:t>(2011</a:t>
            </a:r>
            <a:r>
              <a:rPr lang="ko-KR" altLang="en-US" baseline="0" dirty="0" smtClean="0"/>
              <a:t>년의 일</a:t>
            </a:r>
            <a:r>
              <a:rPr lang="en-US" altLang="ko-KR" baseline="0" dirty="0" smtClean="0"/>
              <a:t>)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고로</a:t>
            </a:r>
            <a:r>
              <a:rPr lang="en-US" altLang="ko-KR" dirty="0" smtClean="0"/>
              <a:t>, iPad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에도 라이브 </a:t>
            </a:r>
            <a:r>
              <a:rPr lang="ko-KR" altLang="en-US" baseline="0" dirty="0" err="1" smtClean="0"/>
              <a:t>스트리밍을</a:t>
            </a:r>
            <a:r>
              <a:rPr lang="ko-KR" altLang="en-US" baseline="0" dirty="0" smtClean="0"/>
              <a:t> 요구하는 시대가 옴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대표적인 </a:t>
            </a:r>
            <a:r>
              <a:rPr lang="ko-KR" altLang="en-US" baseline="0" dirty="0" err="1" smtClean="0"/>
              <a:t>앱인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WatchESPN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을 예로 </a:t>
            </a:r>
            <a:r>
              <a:rPr lang="ko-KR" altLang="en-US" baseline="0" dirty="0" err="1" smtClean="0"/>
              <a:t>듬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dirty="0" smtClean="0"/>
              <a:t>CNN APP</a:t>
            </a:r>
          </a:p>
          <a:p>
            <a:r>
              <a:rPr lang="en-US" altLang="ko-KR" dirty="0" err="1" smtClean="0"/>
              <a:t>WatchESPN</a:t>
            </a:r>
            <a:r>
              <a:rPr lang="en-US" altLang="ko-KR" dirty="0" smtClean="0"/>
              <a:t> APP</a:t>
            </a: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01D8-4896-4FE7-B3D7-5979449EAE1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8616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Hulu </a:t>
            </a:r>
            <a:r>
              <a:rPr lang="ko-KR" altLang="en-US" dirty="0" smtClean="0"/>
              <a:t>사의</a:t>
            </a:r>
            <a:r>
              <a:rPr lang="en-US" altLang="ko-KR" dirty="0" smtClean="0"/>
              <a:t> “canvas app” </a:t>
            </a:r>
            <a:r>
              <a:rPr lang="ko-KR" altLang="en-US" dirty="0" smtClean="0"/>
              <a:t>을 이용하면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Facebook</a:t>
            </a:r>
            <a:r>
              <a:rPr lang="ko-KR" altLang="en-US" dirty="0" smtClean="0"/>
              <a:t> 에서 </a:t>
            </a:r>
            <a:r>
              <a:rPr lang="en-US" altLang="ko-KR" dirty="0" smtClean="0"/>
              <a:t>TV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를 볼 수 있다</a:t>
            </a:r>
            <a:r>
              <a:rPr lang="en-US" altLang="ko-KR" baseline="0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그리고 사용자들이 친구들과 영상을 공유하거나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실시간으로 </a:t>
            </a:r>
            <a:r>
              <a:rPr lang="ko-KR" altLang="en-US" baseline="0" dirty="0" err="1" smtClean="0"/>
              <a:t>댓글을</a:t>
            </a:r>
            <a:r>
              <a:rPr lang="ko-KR" altLang="en-US" baseline="0" dirty="0" smtClean="0"/>
              <a:t> 남겨 의견을 나눌 수도 있다</a:t>
            </a:r>
            <a:r>
              <a:rPr lang="en-US" altLang="ko-KR" baseline="0" dirty="0" smtClean="0"/>
              <a:t>.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이것을 </a:t>
            </a:r>
            <a:r>
              <a:rPr lang="en-US" altLang="ko-KR" dirty="0" smtClean="0"/>
              <a:t>“frictionless sharing” </a:t>
            </a:r>
            <a:r>
              <a:rPr lang="ko-KR" altLang="en-US" dirty="0" smtClean="0"/>
              <a:t>라고 부르는데</a:t>
            </a:r>
            <a:r>
              <a:rPr lang="en-US" altLang="ko-KR" dirty="0" smtClean="0"/>
              <a:t>,</a:t>
            </a:r>
          </a:p>
          <a:p>
            <a:r>
              <a:rPr lang="ko-KR" altLang="en-US" dirty="0" err="1" smtClean="0"/>
              <a:t>페이스북은</a:t>
            </a:r>
            <a:r>
              <a:rPr lang="ko-KR" altLang="en-US" dirty="0" smtClean="0"/>
              <a:t> 이 효과로 인해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사용자들의 정보를 많이 얻을 수 있을 뿐만 아니라</a:t>
            </a:r>
            <a:endParaRPr lang="en-US" altLang="ko-KR" dirty="0" smtClean="0"/>
          </a:p>
          <a:p>
            <a:r>
              <a:rPr lang="ko-KR" altLang="en-US" dirty="0" smtClean="0"/>
              <a:t>마이크로 </a:t>
            </a:r>
            <a:r>
              <a:rPr lang="ko-KR" altLang="en-US" dirty="0" err="1" smtClean="0"/>
              <a:t>타겟팅</a:t>
            </a:r>
            <a:r>
              <a:rPr lang="ko-KR" altLang="en-US" dirty="0" smtClean="0"/>
              <a:t> 광고를 할 수 있다고 이점을 밝혔다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301D8-4896-4FE7-B3D7-5979449EAE1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3477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9366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논문 찾을 수 있으면 찾아보기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5672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6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39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먼저 </a:t>
            </a:r>
            <a:r>
              <a:rPr lang="en-US" altLang="ko-KR" dirty="0" err="1" smtClean="0"/>
              <a:t>tv</a:t>
            </a:r>
            <a:r>
              <a:rPr lang="en-US" altLang="ko-KR" dirty="0" smtClean="0"/>
              <a:t> everywhere</a:t>
            </a:r>
            <a:r>
              <a:rPr lang="ko-KR" altLang="en-US" dirty="0" smtClean="0"/>
              <a:t>의 개념에 대해서 설명해드리겠습니다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교재에서는 </a:t>
            </a:r>
            <a:r>
              <a:rPr lang="ko-KR" altLang="en-US" dirty="0" err="1" smtClean="0"/>
              <a:t>두명의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chris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이야기를 꺼내면서 </a:t>
            </a:r>
            <a:r>
              <a:rPr lang="en-US" altLang="ko-KR" dirty="0" err="1" smtClean="0"/>
              <a:t>tv</a:t>
            </a:r>
            <a:r>
              <a:rPr lang="en-US" altLang="ko-KR" dirty="0" smtClean="0"/>
              <a:t> everywhere</a:t>
            </a:r>
            <a:r>
              <a:rPr lang="ko-KR" altLang="en-US" dirty="0" smtClean="0"/>
              <a:t>를 설명합니다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먼저 </a:t>
            </a:r>
            <a:r>
              <a:rPr lang="en-US" altLang="ko-KR" dirty="0" smtClean="0"/>
              <a:t>28</a:t>
            </a:r>
            <a:r>
              <a:rPr lang="ko-KR" altLang="en-US" dirty="0" smtClean="0"/>
              <a:t>살의 </a:t>
            </a:r>
            <a:r>
              <a:rPr lang="en-US" altLang="ko-KR" dirty="0" smtClean="0"/>
              <a:t>Chris </a:t>
            </a:r>
            <a:r>
              <a:rPr lang="en-US" altLang="ko-KR" dirty="0" err="1" smtClean="0"/>
              <a:t>brum</a:t>
            </a:r>
            <a:r>
              <a:rPr lang="ko-KR" altLang="en-US" dirty="0" smtClean="0"/>
              <a:t>은 특수교육 선생이자 보스턴 대학 박사과정을 </a:t>
            </a:r>
            <a:r>
              <a:rPr lang="ko-KR" altLang="en-US" dirty="0" err="1" smtClean="0"/>
              <a:t>밟고있는</a:t>
            </a:r>
            <a:r>
              <a:rPr lang="ko-KR" altLang="en-US" dirty="0" smtClean="0"/>
              <a:t> 학생입니다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그는 주당 </a:t>
            </a:r>
            <a:r>
              <a:rPr lang="en-US" altLang="ko-KR" dirty="0" smtClean="0"/>
              <a:t>5</a:t>
            </a:r>
            <a:r>
              <a:rPr lang="ko-KR" altLang="en-US" dirty="0" smtClean="0"/>
              <a:t>시간 정도 </a:t>
            </a:r>
            <a:r>
              <a:rPr lang="en-US" altLang="ko-KR" dirty="0" err="1" smtClean="0"/>
              <a:t>tv</a:t>
            </a:r>
            <a:r>
              <a:rPr lang="ko-KR" altLang="en-US" dirty="0" smtClean="0"/>
              <a:t>를 시청합니다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이는 미국에서 조사된 평균 </a:t>
            </a:r>
            <a:r>
              <a:rPr lang="ko-KR" altLang="en-US" dirty="0" err="1" smtClean="0"/>
              <a:t>티비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시청량</a:t>
            </a:r>
            <a:r>
              <a:rPr lang="ko-KR" altLang="en-US" dirty="0" smtClean="0"/>
              <a:t> 평균보다 낮은 수치로 </a:t>
            </a:r>
            <a:r>
              <a:rPr lang="en-US" altLang="ko-KR" dirty="0" smtClean="0"/>
              <a:t>Chris </a:t>
            </a:r>
            <a:r>
              <a:rPr lang="en-US" altLang="ko-KR" dirty="0" err="1" smtClean="0"/>
              <a:t>brum</a:t>
            </a:r>
            <a:r>
              <a:rPr lang="ko-KR" altLang="en-US" dirty="0" smtClean="0"/>
              <a:t>은 </a:t>
            </a:r>
            <a:r>
              <a:rPr lang="ko-KR" altLang="en-US" dirty="0" err="1" smtClean="0"/>
              <a:t>티비를</a:t>
            </a:r>
            <a:r>
              <a:rPr lang="ko-KR" altLang="en-US" dirty="0" smtClean="0"/>
              <a:t> 많이 시청하는 편은 아니죠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하지만 그는 직장에 나갈 때나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공부를 </a:t>
            </a:r>
            <a:r>
              <a:rPr lang="ko-KR" altLang="en-US" dirty="0" err="1" smtClean="0"/>
              <a:t>하러가기</a:t>
            </a:r>
            <a:r>
              <a:rPr lang="ko-KR" altLang="en-US" dirty="0" smtClean="0"/>
              <a:t> 위한 이동시간이 많습니다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그는 항상 </a:t>
            </a:r>
            <a:r>
              <a:rPr lang="en-US" altLang="ko-KR" dirty="0" err="1" smtClean="0"/>
              <a:t>ipad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들고다니고</a:t>
            </a:r>
            <a:r>
              <a:rPr lang="en-US" altLang="ko-KR" dirty="0" smtClean="0"/>
              <a:t>, </a:t>
            </a:r>
          </a:p>
          <a:p>
            <a:r>
              <a:rPr lang="ko-KR" altLang="en-US" dirty="0" smtClean="0"/>
              <a:t>그 아이패드로 </a:t>
            </a:r>
            <a:r>
              <a:rPr lang="en-US" altLang="ko-KR" dirty="0" smtClean="0"/>
              <a:t>30</a:t>
            </a:r>
            <a:r>
              <a:rPr lang="ko-KR" altLang="en-US" dirty="0" err="1" smtClean="0"/>
              <a:t>분이내에</a:t>
            </a:r>
            <a:r>
              <a:rPr lang="ko-KR" altLang="en-US" dirty="0" smtClean="0"/>
              <a:t> 끝나는 짧은 </a:t>
            </a:r>
            <a:r>
              <a:rPr lang="ko-KR" altLang="en-US" dirty="0" err="1" smtClean="0"/>
              <a:t>시트콤이나</a:t>
            </a:r>
            <a:r>
              <a:rPr lang="ko-KR" altLang="en-US" dirty="0" smtClean="0"/>
              <a:t> 드라마를 시청합니다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그는 주로 밤 늦게 </a:t>
            </a:r>
            <a:r>
              <a:rPr lang="ko-KR" altLang="en-US" dirty="0" err="1" smtClean="0"/>
              <a:t>티비를</a:t>
            </a:r>
            <a:r>
              <a:rPr lang="ko-KR" altLang="en-US" dirty="0" smtClean="0"/>
              <a:t> 시청하기 때문에 </a:t>
            </a:r>
            <a:r>
              <a:rPr lang="ko-KR" altLang="en-US" dirty="0" err="1" smtClean="0"/>
              <a:t>보고싶은</a:t>
            </a:r>
            <a:r>
              <a:rPr lang="ko-KR" altLang="en-US" dirty="0" smtClean="0"/>
              <a:t> 프로그램을 </a:t>
            </a:r>
            <a:r>
              <a:rPr lang="ko-KR" altLang="en-US" dirty="0" err="1" smtClean="0"/>
              <a:t>티보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셋탑박스로</a:t>
            </a:r>
            <a:r>
              <a:rPr lang="ko-KR" altLang="en-US" dirty="0" smtClean="0"/>
              <a:t> 녹화하거나 </a:t>
            </a:r>
            <a:r>
              <a:rPr lang="ko-KR" altLang="en-US" dirty="0" err="1" smtClean="0"/>
              <a:t>넥플릭스를</a:t>
            </a:r>
            <a:r>
              <a:rPr lang="ko-KR" altLang="en-US" dirty="0" smtClean="0"/>
              <a:t> 사용합니다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291-D9FA-4E6E-926C-A4270714D0D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0046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 두 </a:t>
            </a:r>
            <a:r>
              <a:rPr lang="ko-KR" altLang="en-US" dirty="0" err="1" smtClean="0"/>
              <a:t>크리스의</a:t>
            </a:r>
            <a:r>
              <a:rPr lang="ko-KR" altLang="en-US" dirty="0" smtClean="0"/>
              <a:t> 공통점은 바로 시간과 공간의 </a:t>
            </a:r>
            <a:r>
              <a:rPr lang="ko-KR" altLang="en-US" dirty="0" err="1" smtClean="0"/>
              <a:t>제약때문에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티비</a:t>
            </a:r>
            <a:r>
              <a:rPr lang="ko-KR" altLang="en-US" dirty="0" smtClean="0"/>
              <a:t> 시청의 절반 이상이 아이패드와 같은 </a:t>
            </a:r>
            <a:r>
              <a:rPr lang="ko-KR" altLang="en-US" dirty="0" err="1" smtClean="0"/>
              <a:t>모바일기기로</a:t>
            </a:r>
            <a:r>
              <a:rPr lang="ko-KR" altLang="en-US" dirty="0" smtClean="0"/>
              <a:t> 이루어진다는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291-D9FA-4E6E-926C-A4270714D0D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37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이렇게 </a:t>
            </a:r>
            <a:r>
              <a:rPr lang="ko-KR" altLang="en-US" dirty="0" err="1" smtClean="0"/>
              <a:t>티비에브리웨어는</a:t>
            </a:r>
            <a:r>
              <a:rPr lang="ko-KR" altLang="en-US" dirty="0" smtClean="0"/>
              <a:t> 디지털 기기를 이용해 </a:t>
            </a:r>
            <a:r>
              <a:rPr lang="ko-KR" altLang="en-US" dirty="0" err="1" smtClean="0"/>
              <a:t>티비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컨텐츠를</a:t>
            </a:r>
            <a:r>
              <a:rPr lang="ko-KR" altLang="en-US" dirty="0" smtClean="0"/>
              <a:t> 시공간의 </a:t>
            </a:r>
            <a:r>
              <a:rPr lang="ko-KR" altLang="en-US" dirty="0" err="1" smtClean="0"/>
              <a:t>제약없이</a:t>
            </a:r>
            <a:r>
              <a:rPr lang="ko-KR" altLang="en-US" dirty="0" smtClean="0"/>
              <a:t> 즐길 수 있는 것입니다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291-D9FA-4E6E-926C-A4270714D0D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46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동영상 </a:t>
            </a:r>
            <a:r>
              <a:rPr lang="en-US" altLang="ko-KR" dirty="0" smtClean="0"/>
              <a:t>2</a:t>
            </a:r>
            <a:r>
              <a:rPr lang="ko-KR" altLang="en-US" dirty="0" smtClean="0"/>
              <a:t>분 </a:t>
            </a:r>
            <a:r>
              <a:rPr lang="en-US" altLang="ko-KR" dirty="0" smtClean="0"/>
              <a:t>30</a:t>
            </a:r>
            <a:r>
              <a:rPr lang="ko-KR" altLang="en-US" dirty="0" smtClean="0"/>
              <a:t>초부터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291-D9FA-4E6E-926C-A4270714D0D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087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동영상</a:t>
            </a:r>
            <a:r>
              <a:rPr lang="en-US" altLang="ko-KR" dirty="0" smtClean="0"/>
              <a:t>:</a:t>
            </a:r>
            <a:r>
              <a:rPr lang="ko-KR" altLang="en-US" dirty="0" smtClean="0"/>
              <a:t>최신 </a:t>
            </a:r>
            <a:r>
              <a:rPr lang="ko-KR" altLang="en-US" dirty="0" err="1" smtClean="0"/>
              <a:t>티보</a:t>
            </a:r>
            <a:r>
              <a:rPr lang="ko-KR" altLang="en-US" dirty="0" smtClean="0"/>
              <a:t> 광고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48291-D9FA-4E6E-926C-A4270714D0D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2790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77ED1-62A0-4221-BA8A-D8AD5F951CB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88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703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202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5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83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03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62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21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66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14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60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739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F6E28-0368-4737-909D-AC14686D1E2D}" type="datetimeFigureOut">
              <a:rPr lang="ko-KR" altLang="en-US" smtClean="0"/>
              <a:t>2015-06-09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B325-6DC8-48E4-A32E-AC9F795152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857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7TQzVr8tzKY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evWwwT83zSE" TargetMode="Externa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Xd2ELscUD1M" TargetMode="Externa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620940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dlBXKOa5RA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6IaMc8bUI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24540" y="3015410"/>
            <a:ext cx="540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sz="44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Everywhere</a:t>
            </a:r>
            <a:endParaRPr lang="ko-KR" altLang="en-US" sz="44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 rot="5400000" flipV="1">
            <a:off x="3720495" y="3314925"/>
            <a:ext cx="637801" cy="533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69CA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748303" y="2985729"/>
            <a:ext cx="3005948" cy="71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뉴미디어 기획 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r>
              <a:rPr lang="ko-KR" altLang="en-US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조 발표</a:t>
            </a:r>
            <a:endParaRPr lang="en-US" altLang="ko-KR" sz="14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강혜진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정주영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허건</a:t>
            </a:r>
            <a:r>
              <a:rPr lang="en-US" altLang="ko-KR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황순범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 flipV="1">
            <a:off x="0" y="6804661"/>
            <a:ext cx="9149722" cy="533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69CA3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 flipV="1">
            <a:off x="-5722" y="0"/>
            <a:ext cx="9149722" cy="533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269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7324" y="2219982"/>
            <a:ext cx="79241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2006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itunes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ABC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방송의 컨텐츠들을 무료도 </a:t>
            </a:r>
            <a:r>
              <a:rPr lang="ko-KR" altLang="en-US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다운로드받아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시청할 수 있는 서비스 시작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에서만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show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본다는 기존 틀을 탈피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website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program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들을 시청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어떤 장소에서든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program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들을 시청 할 수 있게 됨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2006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가을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 방송사들 전부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web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제공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미국 성인의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¾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show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온라인으로 시청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976" y="303978"/>
            <a:ext cx="157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Everywhere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*Video On Demand(VOD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197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67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73477" y="2469567"/>
            <a:ext cx="1151326" cy="273922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09082" y="2437251"/>
            <a:ext cx="880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Second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76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976" y="535206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12423" b="14220"/>
          <a:stretch/>
        </p:blipFill>
        <p:spPr>
          <a:xfrm>
            <a:off x="1211245" y="3148151"/>
            <a:ext cx="6893575" cy="29054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977491" y="1334740"/>
            <a:ext cx="327041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*Hulu?</a:t>
            </a:r>
            <a:endParaRPr lang="ko-KR" altLang="en-US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269120" y="1917730"/>
            <a:ext cx="4958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2007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22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 등장한 비디오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서비스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네트워크 대역이 활성화 되면서 등장하게 되었다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29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976" y="535206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910271" y="2097736"/>
            <a:ext cx="478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등장 당시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50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여 개의 방송 및 케이블 네트워크를 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통해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250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 이상의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시리즈를 제공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1632565" y="2097736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14426" y="2278001"/>
            <a:ext cx="0" cy="604097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1780650" y="3547675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성장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910270" y="3559250"/>
            <a:ext cx="4786895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출시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만에  사용자가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배로 증가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714426" y="3676904"/>
            <a:ext cx="0" cy="345692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1319596" y="4720615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수익모델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912200" y="4728778"/>
            <a:ext cx="49470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컨텐츠는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무료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제공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상업 방송 부하보다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가벼운 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광고 기반 모델</a:t>
            </a:r>
            <a:endParaRPr lang="en-US" altLang="ko-KR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(ad-supported model)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사용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>
            <a:off x="2716357" y="4846432"/>
            <a:ext cx="0" cy="1114531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977491" y="1334740"/>
            <a:ext cx="327041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*About Hulu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28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983848" y="4594546"/>
            <a:ext cx="72689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세계적인 글로벌 정보 분석 기업인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닐슨에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의하면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“Hulu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광고 효과가</a:t>
            </a:r>
            <a:r>
              <a:rPr lang="en-US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광고보다 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24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가량 효과적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976" y="535206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t="4857" r="1899" b="16476"/>
          <a:stretch/>
        </p:blipFill>
        <p:spPr>
          <a:xfrm>
            <a:off x="983848" y="1466480"/>
            <a:ext cx="7268902" cy="27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51976" y="535206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977491" y="1624107"/>
            <a:ext cx="327041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*Hulu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광고에 대한 고민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269119" y="2484890"/>
            <a:ext cx="70762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Hulu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케이블과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DVR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보다 한 에피소드 내에서 사용하는 광고의 주기가 절반 정도로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짧음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TV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에피소드 당 더 많은 광고 수익을 생성하고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타겟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고객에 적합성 증진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온라인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스트림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내에서 사용 가능한 광고의 양에 대해 고민을 계속함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업자들은 최고의 수익을 원했지만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많은 광고는 유저를 떠나게 하기 때문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12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751976" y="535206"/>
            <a:ext cx="73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977491" y="1668005"/>
            <a:ext cx="327041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적절한 수준의 광고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5605886" y="3664223"/>
            <a:ext cx="70762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실제로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터너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방송 연구에 따르면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30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16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동영상에서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90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초 광고를 똑같이 넣었을 때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16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분의 경우에서 많은 사용자가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Drop off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하는 것을 발견 하였다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4" y="2727960"/>
            <a:ext cx="4343934" cy="288506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4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67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 &amp; Hulu Plus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73477" y="2469567"/>
            <a:ext cx="1151326" cy="273922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11419" y="2437251"/>
            <a:ext cx="675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Third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8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084" t="6588" r="1083" b="4342"/>
          <a:stretch/>
        </p:blipFill>
        <p:spPr>
          <a:xfrm>
            <a:off x="0" y="2156208"/>
            <a:ext cx="9144000" cy="4474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976" y="535206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77489" y="1203527"/>
            <a:ext cx="6048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DVD,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영상 대여 및 판매 사업을 펼치는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화사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플랫폼을 지원하고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푸쉬와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같은 기능을 제공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45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1976" y="535206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910271" y="2097736"/>
            <a:ext cx="478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처음에는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비디어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대여 사업부터 시작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현재는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위주로 서비스 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1780650" y="2097736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시작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14426" y="2278001"/>
            <a:ext cx="0" cy="604097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1780650" y="3547675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성장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910270" y="3559250"/>
            <a:ext cx="478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이용 가입자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2014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5000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돌파</a:t>
            </a:r>
            <a:endParaRPr lang="en-US" altLang="ko-KR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업계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위로 서비스를 해외로 확대 중  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1780650" y="5020764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규모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912200" y="5028927"/>
            <a:ext cx="494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처음에는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만개의 타이틀로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제공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현재는 이의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50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배에 해당하는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컨텐츠와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라이브러리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*About Netflix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717029" y="3761152"/>
            <a:ext cx="0" cy="604097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719631" y="5183145"/>
            <a:ext cx="0" cy="604097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0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5653470" y="1637795"/>
            <a:ext cx="2418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Everywhere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394229" y="1593239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</a:t>
            </a: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irst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5457625" y="1764396"/>
            <a:ext cx="0" cy="302049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flipH="1">
            <a:off x="5653470" y="2431327"/>
            <a:ext cx="2418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3394229" y="2386771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Second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5457625" y="2557928"/>
            <a:ext cx="0" cy="302049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flipH="1">
            <a:off x="5653470" y="3180303"/>
            <a:ext cx="2418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 &amp; Hulu Plus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3394229" y="3135747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Third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5457625" y="3306904"/>
            <a:ext cx="0" cy="302049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flipH="1">
            <a:off x="5653470" y="3884723"/>
            <a:ext cx="241847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3394229" y="3840167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Fourth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5457625" y="4011324"/>
            <a:ext cx="0" cy="302049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flipH="1">
            <a:off x="5653470" y="4623768"/>
            <a:ext cx="2418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현재 상황</a:t>
            </a:r>
            <a:endParaRPr lang="ko-KR" altLang="en-US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3394229" y="4579212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Fifth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35" name="직선 연결선 34"/>
          <p:cNvCxnSpPr/>
          <p:nvPr/>
        </p:nvCxnSpPr>
        <p:spPr>
          <a:xfrm>
            <a:off x="5457625" y="4750369"/>
            <a:ext cx="0" cy="302049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왼쪽 중괄호 13"/>
          <p:cNvSpPr/>
          <p:nvPr/>
        </p:nvSpPr>
        <p:spPr>
          <a:xfrm>
            <a:off x="3002540" y="1764396"/>
            <a:ext cx="306203" cy="336720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 flipH="1">
            <a:off x="696575" y="2885678"/>
            <a:ext cx="186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40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</a:t>
            </a:r>
            <a:r>
              <a:rPr lang="en-US" altLang="ko-KR" sz="4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NDEX</a:t>
            </a:r>
            <a:endParaRPr lang="ko-KR" altLang="en-US" sz="40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21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1490301"/>
            <a:ext cx="9144000" cy="164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1976" y="535206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71745" y="1766010"/>
            <a:ext cx="604815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미국 내 </a:t>
            </a:r>
            <a:r>
              <a:rPr lang="ko-KR" altLang="en-US" sz="2000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프라임타임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인터넷 </a:t>
            </a:r>
            <a:endParaRPr lang="en-US" altLang="ko-KR" sz="20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트래픽의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1/3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사용하고 있다고 보도할 정도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63"/>
          <a:stretch/>
        </p:blipFill>
        <p:spPr>
          <a:xfrm>
            <a:off x="751976" y="1490301"/>
            <a:ext cx="2419769" cy="12529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0" y="3431977"/>
            <a:ext cx="1495031" cy="466326"/>
          </a:xfrm>
          <a:prstGeom prst="rect">
            <a:avLst/>
          </a:prstGeom>
        </p:spPr>
      </p:pic>
      <p:cxnSp>
        <p:nvCxnSpPr>
          <p:cNvPr id="11" name="직선 화살표 연결선 10"/>
          <p:cNvCxnSpPr/>
          <p:nvPr/>
        </p:nvCxnSpPr>
        <p:spPr>
          <a:xfrm>
            <a:off x="1559286" y="3656592"/>
            <a:ext cx="470647" cy="0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2225188" y="3414254"/>
            <a:ext cx="7076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하지만 인기 덕에                                    에게 네트워크 사용료를 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추가 지불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Comcast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세계에서 가장 큰 케이블 텔레비전과 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방송 회사이며 미국에서 가장 큰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인터넷 서비스 제공 업체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1554031" y="5022400"/>
            <a:ext cx="470647" cy="0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2219933" y="4780062"/>
            <a:ext cx="7076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성장은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케이블 업체인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Comcast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도달 할 정도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36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1976" y="290674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Plus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488075" y="1935481"/>
            <a:ext cx="702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 Plus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Hulu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성장에 대항해서 기존의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Hulu.com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플랫폼으로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보완하고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Hulu Plus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라는 프리미엄 가입 비디오 서비스를 시작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24994" r="6834" b="24161"/>
          <a:stretch/>
        </p:blipFill>
        <p:spPr>
          <a:xfrm>
            <a:off x="539915" y="3124279"/>
            <a:ext cx="8031480" cy="185928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628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2910271" y="2168468"/>
            <a:ext cx="478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선택한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티비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쇼에 대하여 지난 시즌에서의 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프로그램 전체와 현재 시즌을 제공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554299" y="2097736"/>
            <a:ext cx="1867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</a:t>
            </a:r>
            <a:endParaRPr lang="en-US" altLang="ko-KR" sz="2000" b="1" dirty="0" smtClean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차이점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714426" y="2278001"/>
            <a:ext cx="0" cy="743065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flipH="1">
            <a:off x="1780650" y="3547675"/>
            <a:ext cx="18675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성장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2910270" y="3559250"/>
            <a:ext cx="478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2010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11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베타 출시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7.99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$.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2011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말에 백만 가입자 도달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1780650" y="4941869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변화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2912200" y="4950032"/>
            <a:ext cx="494701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넷플릭스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처럼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스마트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폰과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태블릿에서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DVR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게임 콘솔에 이르기까지 연결된 장치에서 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자신이 보는</a:t>
            </a:r>
            <a:r>
              <a:rPr lang="en-US" altLang="ko-KR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컨텐츠를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푸시할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수 있는 기능 도입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*About Hulu Plus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2719631" y="5104250"/>
            <a:ext cx="0" cy="997736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1976" y="290674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Plus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2714426" y="3691667"/>
            <a:ext cx="0" cy="743065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Hulu Plus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한계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976" y="290674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Plus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367454" y="1943116"/>
            <a:ext cx="6579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넷플릭스는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훌루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플러스의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25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 이상의 가입자 규모로 지배적인 힘이 있음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그리고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Amazon Prime, </a:t>
            </a:r>
            <a:r>
              <a:rPr lang="en-US" altLang="ko-KR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Vudu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같은 다른 플레이어의 시장 진입으로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가용성 및 접근성에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있오서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차이가 발생하고 있다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" t="24994" r="6834" b="24161"/>
          <a:stretch/>
        </p:blipFill>
        <p:spPr>
          <a:xfrm>
            <a:off x="5980386" y="4703825"/>
            <a:ext cx="1807780" cy="418499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89" b="31486"/>
          <a:stretch/>
        </p:blipFill>
        <p:spPr>
          <a:xfrm>
            <a:off x="1162254" y="4296918"/>
            <a:ext cx="2985620" cy="118601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 flipH="1">
            <a:off x="4844038" y="3902105"/>
            <a:ext cx="4401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7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&gt;</a:t>
            </a:r>
            <a:endParaRPr lang="ko-KR" altLang="en-US" sz="72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2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 flipH="1">
            <a:off x="977491" y="1334740"/>
            <a:ext cx="327041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Hulu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와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Netflix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성장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1976" y="290674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Hulu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Plus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367454" y="1943116"/>
            <a:ext cx="6579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두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서비스의 성장이 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“TV Everywhere”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아이디어의 기반이 되었음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0633"/>
            <a:ext cx="9144000" cy="3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67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73477" y="2469567"/>
            <a:ext cx="1151326" cy="273922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142716" y="2437251"/>
            <a:ext cx="812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Fourth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52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1976" y="53520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0" y="1490301"/>
            <a:ext cx="9144000" cy="1629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1271194" y="1750312"/>
            <a:ext cx="6601611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는 출시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8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개월 만에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400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만 단위를 판매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600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태블렛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장치는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시청에 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err="1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휴대성을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부여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하고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막대한 영구적 효과</a:t>
            </a:r>
            <a:r>
              <a:rPr lang="ko-KR" altLang="en-US" sz="16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준다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en-US" altLang="ko-KR" sz="20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8" b="25904"/>
          <a:stretch/>
        </p:blipFill>
        <p:spPr>
          <a:xfrm>
            <a:off x="5550777" y="3873657"/>
            <a:ext cx="2123911" cy="1051938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194" y="3515637"/>
            <a:ext cx="1818202" cy="181820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31" y="3701963"/>
            <a:ext cx="1443122" cy="1443122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23" name="직선 화살표 연결선 22"/>
          <p:cNvCxnSpPr/>
          <p:nvPr/>
        </p:nvCxnSpPr>
        <p:spPr>
          <a:xfrm>
            <a:off x="1554031" y="5754224"/>
            <a:ext cx="470647" cy="0"/>
          </a:xfrm>
          <a:prstGeom prst="straightConnector1">
            <a:avLst/>
          </a:prstGeom>
          <a:ln>
            <a:solidFill>
              <a:srgbClr val="FF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flipH="1">
            <a:off x="2219933" y="5511886"/>
            <a:ext cx="7076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다양한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어플리케이션 덕에 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</a:t>
            </a:r>
            <a:r>
              <a:rPr lang="ko-KR" altLang="en-US" sz="1600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휴대성이</a:t>
            </a: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생기게 되었다</a:t>
            </a: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6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1976" y="53520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iPad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ABC.com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69120" y="1917730"/>
            <a:ext cx="674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ABC.com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사용 가능한 모든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컨텐츠에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접근 가능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“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예약</a:t>
            </a: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기능 존재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33" y="2585821"/>
            <a:ext cx="6123673" cy="39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1976" y="53520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iPad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HBO app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11" y="2144573"/>
            <a:ext cx="5963529" cy="37034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2126764" y="5980728"/>
            <a:ext cx="6747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hlinkClick r:id="rId4"/>
              </a:rPr>
              <a:t>https://www.youtube.com/watch?v=7TQzVr8tzKY</a:t>
            </a:r>
            <a:endParaRPr lang="ko-KR" altLang="ko-KR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58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9806" y="5131356"/>
            <a:ext cx="32403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PBS: Ken Burns documentary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28198" y="5129615"/>
            <a:ext cx="30243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FOX: New Girl series</a:t>
            </a: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dirty="0"/>
          </a:p>
        </p:txBody>
      </p:sp>
      <p:pic>
        <p:nvPicPr>
          <p:cNvPr id="2050" name="Picture 2" descr="C:\Users\owner\Desktop\Prohibi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4" y="2393311"/>
            <a:ext cx="3240360" cy="257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esktop\뉴걸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98" y="2384994"/>
            <a:ext cx="4655373" cy="258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51976" y="53520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977491" y="1334740"/>
            <a:ext cx="32704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First on 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the iPad Broadcast 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69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67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Everywhere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73477" y="2469567"/>
            <a:ext cx="1151326" cy="273922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51878" y="2437251"/>
            <a:ext cx="594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First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99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티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53" y="2840136"/>
            <a:ext cx="28670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Desktop\asdaw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53" y="1733609"/>
            <a:ext cx="2867025" cy="8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hlinkClick r:id="rId5"/>
          </p:cNvPr>
          <p:cNvSpPr/>
          <p:nvPr/>
        </p:nvSpPr>
        <p:spPr>
          <a:xfrm>
            <a:off x="2419291" y="5994883"/>
            <a:ext cx="5754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https://www.youtube.com/watch?v=evWwwT83zSE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1976" y="53520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171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Desktop\Elev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46098"/>
            <a:ext cx="280831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Desktop\esp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04072"/>
            <a:ext cx="6297042" cy="244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683568" y="5853783"/>
            <a:ext cx="54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hlinkClick r:id="rId5"/>
              </a:rPr>
              <a:t>https://www.youtube.com/watch?v=Xd2ELscUD1M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1976" y="53520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77491" y="1334740"/>
            <a:ext cx="32704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iPad 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Becomes a TV Set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5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esktop\훌루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55" y="1334740"/>
            <a:ext cx="4688251" cy="47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51976" y="535206"/>
            <a:ext cx="69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977491" y="1334740"/>
            <a:ext cx="327041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TV on </a:t>
            </a:r>
            <a:r>
              <a:rPr lang="en-US" altLang="ko-KR" b="1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facebook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54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67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현재 상황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73477" y="2469567"/>
            <a:ext cx="1151326" cy="273922"/>
          </a:xfrm>
          <a:prstGeom prst="round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42004" y="2437251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Fifth</a:t>
            </a:r>
            <a:endParaRPr lang="ko-KR" altLang="en-US" sz="1600" dirty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51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0" y="4817610"/>
            <a:ext cx="9144000" cy="164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0" y="496667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스트리밍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영상을 전송하는데 소요되는 네트워크 비용부담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과도한 </a:t>
            </a:r>
            <a:r>
              <a:rPr lang="ko-KR" altLang="en-US" sz="16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트래픽으로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인한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서버관리비용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서비스를 위한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부대비용이 상상 이상으로 들어가게 된다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정작 수익모델이 잘 발굴되지 못한 채 비용만 상승한다면 오히려 사업자들의 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수익구조를 나쁘게 할 수 있고 나아가서는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서비스가 축소 될 수 있다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40" y="269424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상황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3803223" y="2099500"/>
            <a:ext cx="4401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72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</a:t>
            </a:r>
            <a:endParaRPr lang="ko-KR" altLang="en-US" sz="72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1592133" y="2283291"/>
            <a:ext cx="1445660" cy="1432036"/>
          </a:xfrm>
          <a:prstGeom prst="ellipse">
            <a:avLst/>
          </a:prstGeom>
          <a:noFill/>
          <a:ln w="1016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 </a:t>
            </a:r>
          </a:p>
          <a:p>
            <a:pPr algn="ctr"/>
            <a:r>
              <a:rPr lang="ko-KR" altLang="en-US" b="1" dirty="0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</a:t>
            </a:r>
            <a:endParaRPr lang="en-US" altLang="ko-KR" b="1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수익</a:t>
            </a:r>
          </a:p>
        </p:txBody>
      </p:sp>
      <p:sp>
        <p:nvSpPr>
          <p:cNvPr id="15" name="타원 14"/>
          <p:cNvSpPr/>
          <p:nvPr/>
        </p:nvSpPr>
        <p:spPr>
          <a:xfrm>
            <a:off x="5222112" y="1557028"/>
            <a:ext cx="2718121" cy="2830429"/>
          </a:xfrm>
          <a:prstGeom prst="ellipse">
            <a:avLst/>
          </a:prstGeom>
          <a:noFill/>
          <a:ln w="101600">
            <a:solidFill>
              <a:srgbClr val="FF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b="1" dirty="0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 </a:t>
            </a:r>
          </a:p>
          <a:p>
            <a:pPr algn="ctr"/>
            <a:r>
              <a:rPr lang="ko-KR" altLang="en-US" sz="3600" b="1" dirty="0" smtClean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</a:t>
            </a:r>
            <a:endParaRPr lang="en-US" altLang="ko-KR" sz="3600" b="1" dirty="0">
              <a:solidFill>
                <a:schemeClr val="tx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3600" b="1" dirty="0">
                <a:solidFill>
                  <a:schemeClr val="tx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부대 비용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977491" y="1334740"/>
            <a:ext cx="327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TVE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상용화 문제점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9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4817610"/>
            <a:ext cx="9144000" cy="164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Picture 2" descr="C:\Users\user\Desktop\월드컵 시청 2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44" y="1350000"/>
            <a:ext cx="5019021" cy="299137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395536" y="5015226"/>
            <a:ext cx="82969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데스크탑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PC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이용은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15.2%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인데 비해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무려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79.3%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</a:t>
            </a:r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모바일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기기를 이용했고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그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 절반이상이 </a:t>
            </a:r>
            <a:r>
              <a:rPr lang="ko-KR" altLang="en-US" sz="16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아이폰과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아이패드를 이용한 것으로 나타났다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pPr algn="ctr"/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이처럼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온라인 동영상을 이용해 실시간으로 시청하는 </a:t>
            </a:r>
            <a:endParaRPr lang="en-US" altLang="ko-KR" sz="16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사람들이 늘어날수록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서비스도 성장할 것이다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440" y="269424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상황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977491" y="1334740"/>
            <a:ext cx="327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기기 별</a:t>
            </a:r>
            <a:endParaRPr lang="en-US" altLang="ko-KR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시청률 분포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269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flipH="1">
            <a:off x="2300670" y="2244668"/>
            <a:ext cx="5168858" cy="1211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활성화가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될 경우 방송 시청률이 올라갈 수 있어 </a:t>
            </a:r>
            <a:endParaRPr lang="en-US" altLang="ko-KR" sz="1600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방송사의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광고 수익에 긍정적인 영향을 줄 수 있다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endParaRPr lang="ko-KR" altLang="en-US" sz="16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-55301" y="2173936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First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104826" y="2354201"/>
            <a:ext cx="0" cy="743065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flipH="1">
            <a:off x="2300669" y="3483050"/>
            <a:ext cx="5365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통해 소비자가 시청 중인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프로그램을 정확하게 파악할 수 있으며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이를 활용한 다양한 비즈니스 창출 기회가 증가한다</a:t>
            </a:r>
            <a:endParaRPr lang="en-US" altLang="ko-KR" sz="1600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302600" y="4736672"/>
            <a:ext cx="630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앞으로의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방송 산업의 형태는 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(C) -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플랫폼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(P) -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네트워크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(N) -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단말기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(D) -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이용자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(U)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전통적인 형태에서 </a:t>
            </a:r>
            <a:r>
              <a:rPr lang="ko-KR" altLang="en-US" sz="1600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(C) -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단말기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(D) -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이용자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(U)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구조로 변화할 것이다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이를 활용해 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 </a:t>
            </a:r>
            <a:r>
              <a:rPr lang="ko-KR" altLang="en-US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 행태를 쉽게 분석하고 데이터를 축척하여 이를 필요로 하는 관련 사업자들에게 판매하는 방식이다</a:t>
            </a:r>
            <a:r>
              <a:rPr lang="en-US" altLang="ko-KR" sz="1600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977490" y="1334740"/>
            <a:ext cx="6719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디지털 미디어 변화에 따른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 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수익 모델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가지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110031" y="4890890"/>
            <a:ext cx="0" cy="1296550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104826" y="3615467"/>
            <a:ext cx="0" cy="743065"/>
          </a:xfrm>
          <a:prstGeom prst="line">
            <a:avLst/>
          </a:prstGeom>
          <a:ln w="9525">
            <a:solidFill>
              <a:srgbClr val="FF0000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1440" y="269424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상황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41431" y="3483050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Second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41431" y="4783597"/>
            <a:ext cx="1867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FF505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Third</a:t>
            </a:r>
            <a:endParaRPr lang="ko-KR" altLang="en-US" sz="2000" b="1" dirty="0">
              <a:solidFill>
                <a:srgbClr val="FF505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17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4641984"/>
            <a:ext cx="9144000" cy="1641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717" y="1519205"/>
            <a:ext cx="4513843" cy="2405260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404529" y="4678045"/>
            <a:ext cx="8514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선택 기반 광고 </a:t>
            </a:r>
            <a:r>
              <a:rPr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AD SWAP</a:t>
            </a:r>
            <a:endParaRPr lang="ko-KR" altLang="en-US" sz="16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사용자에게 권한을 부여 선택 기반 광고 형식</a:t>
            </a:r>
            <a:endParaRPr lang="en-US" altLang="ko-KR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sz="16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en-US" altLang="ko-KR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AD SWAP</a:t>
            </a:r>
            <a:r>
              <a:rPr lang="ko-KR" altLang="en-US" sz="16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효과</a:t>
            </a:r>
          </a:p>
          <a:p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시청자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–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필요한 물품의 광고 시청으로 인해 제품 만족 척도가 증가한다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광고주 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– 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해당상품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r>
              <a:rPr lang="ko-KR" altLang="en-US" sz="16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구매행동으로 이어질 가능성이 높은 집단을 구분해준다</a:t>
            </a:r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977490" y="1334740"/>
            <a:ext cx="671967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*Hulu AD SWAP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440" y="269424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상황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794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317" y="1501552"/>
            <a:ext cx="6672963" cy="3875771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418411" y="5587530"/>
            <a:ext cx="6186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hlinkClick r:id="rId3"/>
              </a:rPr>
              <a:t>https://vimeo.com/36209404</a:t>
            </a:r>
            <a:endParaRPr lang="en-US" altLang="ko-KR" sz="2400" dirty="0"/>
          </a:p>
        </p:txBody>
      </p:sp>
      <p:sp>
        <p:nvSpPr>
          <p:cNvPr id="8" name="직사각형 7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01440" y="269424"/>
            <a:ext cx="1159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TVE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</a:t>
            </a:r>
            <a:endParaRPr lang="en-US" altLang="ko-K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상황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284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2679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4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감사합니다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/>
        </p:nvSpPr>
        <p:spPr>
          <a:xfrm>
            <a:off x="0" y="1490301"/>
            <a:ext cx="9144000" cy="144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 r="73912" b="67747"/>
          <a:stretch/>
        </p:blipFill>
        <p:spPr>
          <a:xfrm>
            <a:off x="1080597" y="1597992"/>
            <a:ext cx="1143480" cy="1201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5094" y="3073330"/>
            <a:ext cx="37310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특수교육 선생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보스턴대학 박사과정 학생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주당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 정도 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시청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스케쥴이 바빠서 티비를 잘 못봄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이동하는 동안에 그가 항상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들고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다니는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Ipad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시청함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집에서의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시청은 주로 </a:t>
            </a:r>
            <a:r>
              <a:rPr lang="en-US" altLang="ko-KR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tivo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</a:t>
            </a:r>
            <a:r>
              <a:rPr lang="en-US" altLang="ko-KR" sz="1400" b="1" dirty="0" err="1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settop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box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로 녹화한 프로그램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또는 </a:t>
            </a:r>
            <a:r>
              <a:rPr lang="ko-KR" altLang="en-US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넥플릭스를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이용함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6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4229" y="1707434"/>
            <a:ext cx="1350050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Chris </a:t>
            </a:r>
            <a:endParaRPr lang="en-US" altLang="ko-KR" sz="20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Brum(28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t="5567" r="49874" b="67766"/>
          <a:stretch/>
        </p:blipFill>
        <p:spPr>
          <a:xfrm>
            <a:off x="5299186" y="1611601"/>
            <a:ext cx="1070084" cy="11688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9186" y="3073331"/>
            <a:ext cx="37179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보스턴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부동산 회사의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   sales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director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일이 바빠서 제때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 불가능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거리에 있는 시간이 많기 때문에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아이패드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또는 </a:t>
            </a:r>
            <a:r>
              <a:rPr lang="ko-KR" altLang="en-US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아이폰으로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집에서의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: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20% </a:t>
            </a:r>
            <a:r>
              <a:rPr lang="en-US" altLang="ko-KR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tivo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+ 80% </a:t>
            </a:r>
            <a:r>
              <a:rPr lang="ko-KR" altLang="en-US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넷플릭스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82259" y="1707434"/>
            <a:ext cx="1597873" cy="9771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Chris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Polous</a:t>
            </a:r>
            <a:r>
              <a:rPr lang="en-US" altLang="ko-KR" sz="20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20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(32)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976" y="303978"/>
            <a:ext cx="157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Everywhere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02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9626" y="3716206"/>
            <a:ext cx="7296723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즐겨 보는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프로그램의 최신 에피소드에 관심이 많지만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일이 많아 제 때 챙겨보지 못함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시청의 반 이상이 모바일로 이루어짐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아이패드와 같은 기기로 시간과 장소에 구애받지 않고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show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시청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6" r="73912" b="67747"/>
          <a:stretch/>
        </p:blipFill>
        <p:spPr>
          <a:xfrm>
            <a:off x="2605186" y="1983173"/>
            <a:ext cx="1341818" cy="141023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2" t="5567" r="49874" b="67766"/>
          <a:stretch/>
        </p:blipFill>
        <p:spPr>
          <a:xfrm>
            <a:off x="5321088" y="2002492"/>
            <a:ext cx="1255691" cy="1371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976" y="303978"/>
            <a:ext cx="157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Everywhere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3490354"/>
            <a:ext cx="9144000" cy="144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89915" y="2365345"/>
            <a:ext cx="756417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2009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6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미국 최대의 케이블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사업자인 컴캐스트와 타임워너가 자사의 유료방송 고객이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14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인터넷과 </a:t>
            </a:r>
            <a:r>
              <a:rPr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스마트폰</a:t>
            </a:r>
            <a:r>
              <a:rPr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태블릿</a:t>
            </a:r>
            <a:r>
              <a:rPr lang="en-US" altLang="ko-KR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PC </a:t>
            </a:r>
            <a:r>
              <a:rPr lang="ko-KR" altLang="en-US" sz="1400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등 디지털 기기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를 이용해 </a:t>
            </a:r>
            <a:endParaRPr lang="en-US" altLang="ko-KR" sz="2000" b="1" dirty="0" smtClean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250000"/>
              </a:lnSpc>
            </a:pPr>
            <a:r>
              <a:rPr lang="en-US" altLang="ko-KR" sz="28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“TV </a:t>
            </a:r>
            <a:r>
              <a:rPr lang="ko-KR" altLang="en-US" sz="28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콘텐츠를 언제 어디서나 볼 수 </a:t>
            </a:r>
            <a:endParaRPr lang="en-US" altLang="ko-KR" sz="2800" b="1" dirty="0" smtClean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있도록 </a:t>
            </a:r>
            <a:r>
              <a:rPr lang="ko-KR" altLang="en-US" sz="28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하겠다면서 제시한 </a:t>
            </a:r>
            <a:r>
              <a:rPr lang="ko-KR" altLang="en-US" sz="28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개념</a:t>
            </a:r>
            <a:r>
              <a:rPr lang="en-US" altLang="ko-KR" sz="2800" b="1" dirty="0" smtClean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”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976" y="303978"/>
            <a:ext cx="157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Everywhere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77491" y="1334740"/>
            <a:ext cx="3270417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*TV Everywhere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란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81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0587" y="2125267"/>
            <a:ext cx="37114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&lt;Sony Watchman&gt;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최초의 휴대용 평면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1982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일본에서 개발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1984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년에 미국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유럽 지역으로 확대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AA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건전지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개로 작동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7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온스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인치 화면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흑백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LCD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디스플레이 채널 다이얼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우측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접이식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스탠드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뒷면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배터리수명 절약모드가 선택 가능한 스피커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60" y="2451280"/>
            <a:ext cx="3546991" cy="2754134"/>
          </a:xfrm>
          <a:prstGeom prst="rect">
            <a:avLst/>
          </a:prstGeom>
          <a:effectLst>
            <a:outerShdw blurRad="2540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1976" y="303978"/>
            <a:ext cx="157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Everywhere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</a:t>
            </a:r>
            <a:r>
              <a:rPr lang="ko-KR" altLang="en-US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최초의 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 Everywhere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8360" y="5328760"/>
            <a:ext cx="4945480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hlinkClick r:id="rId4"/>
              </a:rPr>
              <a:t>1989</a:t>
            </a:r>
            <a:r>
              <a:rPr lang="ko-KR" altLang="en-US" dirty="0">
                <a:hlinkClick r:id="rId4"/>
              </a:rPr>
              <a:t>년에 만들어진 </a:t>
            </a:r>
            <a:r>
              <a:rPr lang="en-US" altLang="ko-KR" dirty="0">
                <a:hlinkClick r:id="rId4"/>
              </a:rPr>
              <a:t>Sony </a:t>
            </a:r>
            <a:r>
              <a:rPr lang="en-US" altLang="ko-KR" dirty="0" smtClean="0">
                <a:hlinkClick r:id="rId4"/>
              </a:rPr>
              <a:t>Watchman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8287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282" y="2177995"/>
            <a:ext cx="7801823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사용자가 원하는 프로그램을 녹화하는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기기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	- 14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 녹화가능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초기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	-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후에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생방송을 </a:t>
            </a:r>
            <a:r>
              <a:rPr lang="ko-KR" altLang="en-US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일시정지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되감기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재생하는 기능이 추가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1999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라스베이거스 컴퓨터 전자 제품 박람회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(Computer Electronic Show, CES)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	-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TIVO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DVR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ko-KR" altLang="en-US" sz="1400" b="1" dirty="0" err="1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프로토타입을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공개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	-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1999 3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31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판매 시작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기존에 쓰이던 비디오카세트레코더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(VCR)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녹화를 여러번 반복하는 방식이라 화질이 떨어지고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비디오테이프를 교체하는 등 사용이 번거로워 이를 해결하기 위해 개발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미국 가정의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40%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DVR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사용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중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 err="1">
                <a:hlinkClick r:id="rId3"/>
              </a:rPr>
              <a:t>Tivo</a:t>
            </a:r>
            <a:r>
              <a:rPr lang="en-US" altLang="ko-KR" sz="1400" dirty="0">
                <a:hlinkClick r:id="rId3"/>
              </a:rPr>
              <a:t> </a:t>
            </a:r>
            <a:r>
              <a:rPr lang="en-US" altLang="ko-KR" sz="1400" dirty="0" err="1">
                <a:hlinkClick r:id="rId3"/>
              </a:rPr>
              <a:t>roamio</a:t>
            </a:r>
            <a:r>
              <a:rPr lang="en-US" altLang="ko-KR" sz="1400" dirty="0">
                <a:hlinkClick r:id="rId3"/>
              </a:rPr>
              <a:t> </a:t>
            </a:r>
            <a:r>
              <a:rPr lang="ko-KR" altLang="en-US" sz="1400" dirty="0">
                <a:hlinkClick r:id="rId3"/>
              </a:rPr>
              <a:t>광고</a:t>
            </a:r>
            <a:endParaRPr lang="en-US" altLang="ko-KR" sz="1400" dirty="0"/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976" y="303978"/>
            <a:ext cx="157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Everywhere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77491" y="1334740"/>
            <a:ext cx="3270417" cy="888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*Digital 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Video Recorder(DVR)?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13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7282" y="2219982"/>
            <a:ext cx="7801823" cy="331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rgbClr val="FF0000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맞춤영상정보 서비스</a:t>
            </a:r>
            <a:endParaRPr lang="en-US" altLang="ko-KR" sz="1400" b="1" dirty="0">
              <a:solidFill>
                <a:srgbClr val="FF0000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기존 공중망 방송이나 케이블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에서 프로그램을 일방적으로 수신하는 것이 아니라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 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가입자의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요구에 따라 원하는 시간에 원하는 내용을 이용할 수 있는 쌍방향 서비스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통신망을 통하여 영상정보를 주문한다는 것 이외에는 일반 비디오 기기와 마찬가지 방법으로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재생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(play),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정지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(stop),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멈춤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(pause),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빨리 감기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(fast forward),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빨리 되감기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(fast rewind) </a:t>
            </a:r>
            <a:endParaRPr lang="en-US" altLang="ko-KR" sz="1400" b="1" dirty="0" smtClean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</a:t>
            </a:r>
            <a:r>
              <a:rPr lang="ko-KR" altLang="en-US" sz="1400" b="1" dirty="0" smtClean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및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임의의 위치에서의 재생시키는 기능을 모두 제공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2001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초에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VOD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서비스에 대한 이야기가 나오기 시작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2011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4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27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미국 최대 케이블 업체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Comcast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가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VOD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제공 시작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2011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년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5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월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25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VOD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서비스를 통한 </a:t>
            </a:r>
            <a:r>
              <a:rPr lang="en-US" altLang="ko-KR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200</a:t>
            </a:r>
            <a:r>
              <a:rPr lang="ko-KR" altLang="en-US" sz="1400" b="1" dirty="0">
                <a:solidFill>
                  <a:schemeClr val="bg2">
                    <a:lumMod val="50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억 뷰 달성</a:t>
            </a:r>
            <a:endParaRPr lang="en-US" altLang="ko-KR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>
              <a:lnSpc>
                <a:spcPct val="150000"/>
              </a:lnSpc>
            </a:pPr>
            <a:endParaRPr lang="ko-KR" altLang="en-US" sz="1400" b="1" dirty="0">
              <a:solidFill>
                <a:schemeClr val="bg2">
                  <a:lumMod val="50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1976" y="303978"/>
            <a:ext cx="1577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TV</a:t>
            </a:r>
          </a:p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Everywhere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06400" y="0"/>
            <a:ext cx="267031" cy="8737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977491" y="1334740"/>
            <a:ext cx="32704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*Video On Demand(VOD</a:t>
            </a: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en-US" altLang="ko-KR" b="1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?</a:t>
            </a:r>
            <a:endParaRPr lang="ko-KR" altLang="en-US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679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1536</TotalTime>
  <Words>1694</Words>
  <Application>Microsoft Office PowerPoint</Application>
  <PresentationFormat>화면 슬라이드 쇼(4:3)</PresentationFormat>
  <Paragraphs>340</Paragraphs>
  <Slides>39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6" baseType="lpstr">
      <vt:lpstr>굴림</vt:lpstr>
      <vt:lpstr>Arial</vt:lpstr>
      <vt:lpstr>Calibri</vt:lpstr>
      <vt:lpstr>나눔바른고딕</vt:lpstr>
      <vt:lpstr>맑은 고딕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ajou</dc:creator>
  <cp:lastModifiedBy>user</cp:lastModifiedBy>
  <cp:revision>118</cp:revision>
  <dcterms:created xsi:type="dcterms:W3CDTF">2015-05-12T09:52:55Z</dcterms:created>
  <dcterms:modified xsi:type="dcterms:W3CDTF">2015-06-08T21:54:33Z</dcterms:modified>
</cp:coreProperties>
</file>