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0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1" autoAdjust="0"/>
  </p:normalViewPr>
  <p:slideViewPr>
    <p:cSldViewPr>
      <p:cViewPr>
        <p:scale>
          <a:sx n="70" d="100"/>
          <a:sy n="70" d="100"/>
        </p:scale>
        <p:origin x="-1572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>
                <a:latin typeface="맑은 고딕" pitchFamily="50" charset="-127"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87A195-5952-4584-BFB7-8CE9D023EAA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9349C0-E62B-4B8B-82FC-46A9C88458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7A195-5952-4584-BFB7-8CE9D023EAA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9349C0-E62B-4B8B-82FC-46A9C88458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7A195-5952-4584-BFB7-8CE9D023EAA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9349C0-E62B-4B8B-82FC-46A9C88458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>
            <a:spLocks noGrp="1"/>
          </p:cNvSpPr>
          <p:nvPr>
            <p:ph type="ctrTitle" hasCustomPrompt="1"/>
          </p:nvPr>
        </p:nvSpPr>
        <p:spPr>
          <a:xfrm>
            <a:off x="2604616" y="3068960"/>
            <a:ext cx="6539384" cy="578495"/>
          </a:xfrm>
        </p:spPr>
        <p:txBody>
          <a:bodyPr>
            <a:noAutofit/>
          </a:bodyPr>
          <a:lstStyle>
            <a:lvl1pPr algn="l">
              <a:defRPr lang="ko-KR" altLang="en-US" sz="24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7A195-5952-4584-BFB7-8CE9D023EAA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9349C0-E62B-4B8B-82FC-46A9C88458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7A195-5952-4584-BFB7-8CE9D023EAA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9349C0-E62B-4B8B-82FC-46A9C88458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58706" y="3136613"/>
            <a:ext cx="47852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경청해 주셔서 감사합니다</a:t>
            </a:r>
            <a:r>
              <a:rPr lang="en-US" altLang="ko-KR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.</a:t>
            </a:r>
            <a:endParaRPr lang="ko-KR" altLang="en-US" sz="3200" b="0" kern="1200" dirty="0" smtClean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16200000" scaled="1"/>
                <a:tileRect/>
              </a:gradFill>
              <a:latin typeface="나눔고딕 ExtraBold" pitchFamily="50" charset="-127"/>
              <a:ea typeface="나눔고딕 ExtraBold" pitchFamily="50" charset="-127"/>
              <a:cs typeface="조선일보명조" pitchFamily="18" charset="-127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ctrTitle"/>
          </p:nvPr>
        </p:nvSpPr>
        <p:spPr>
          <a:xfrm>
            <a:off x="1115616" y="4797152"/>
            <a:ext cx="8028384" cy="578495"/>
          </a:xfrm>
        </p:spPr>
        <p:txBody>
          <a:bodyPr>
            <a:noAutofit/>
          </a:bodyPr>
          <a:lstStyle>
            <a:lvl1pPr algn="l">
              <a:defRPr lang="ko-KR" altLang="en-US" sz="3200" b="0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1115369" y="5396456"/>
            <a:ext cx="8022890" cy="360040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/>
        </p:nvCxnSpPr>
        <p:spPr>
          <a:xfrm>
            <a:off x="971600" y="4928976"/>
            <a:ext cx="0" cy="720080"/>
          </a:xfrm>
          <a:prstGeom prst="line">
            <a:avLst/>
          </a:prstGeom>
          <a:ln w="76200">
            <a:solidFill>
              <a:schemeClr val="accent6">
                <a:lumMod val="75000"/>
                <a:alpha val="58039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7A195-5952-4584-BFB7-8CE9D023EAA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9349C0-E62B-4B8B-82FC-46A9C88458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7A195-5952-4584-BFB7-8CE9D023EAA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9349C0-E62B-4B8B-82FC-46A9C88458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7A195-5952-4584-BFB7-8CE9D023EAA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9349C0-E62B-4B8B-82FC-46A9C88458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7A195-5952-4584-BFB7-8CE9D023EAA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9349C0-E62B-4B8B-82FC-46A9C88458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87A195-5952-4584-BFB7-8CE9D023EAA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9349C0-E62B-4B8B-82FC-46A9C88458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87A195-5952-4584-BFB7-8CE9D023EAA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9349C0-E62B-4B8B-82FC-46A9C88458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1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6187A195-5952-4584-BFB7-8CE9D023EAAE}" type="datetimeFigureOut">
              <a:rPr lang="ko-KR" altLang="en-US" smtClean="0"/>
              <a:pPr/>
              <a:t>2014-08-14</a:t>
            </a:fld>
            <a:endParaRPr lang="ko-KR" altLang="en-US" dirty="0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B59349C0-E62B-4B8B-82FC-46A9C88458F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맑은 고딕" pitchFamily="50" charset="-127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ctrTitle"/>
          </p:nvPr>
        </p:nvSpPr>
        <p:spPr>
          <a:xfrm>
            <a:off x="0" y="3212976"/>
            <a:ext cx="9144000" cy="172720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rgbClr val="FFC000"/>
                </a:solidFill>
                <a:latin typeface="+mn-ea"/>
                <a:ea typeface="+mn-ea"/>
              </a:rPr>
              <a:t>9</a:t>
            </a:r>
            <a:r>
              <a:rPr lang="ko-KR" altLang="en-US" sz="4000" dirty="0" smtClean="0">
                <a:solidFill>
                  <a:srgbClr val="FFC000"/>
                </a:solidFill>
                <a:latin typeface="+mn-ea"/>
                <a:ea typeface="+mn-ea"/>
              </a:rPr>
              <a:t>장 </a:t>
            </a:r>
            <a:r>
              <a:rPr lang="ko-KR" altLang="en-US" sz="4000" dirty="0" err="1" smtClean="0">
                <a:solidFill>
                  <a:schemeClr val="tx1"/>
                </a:solidFill>
                <a:latin typeface="+mn-ea"/>
                <a:ea typeface="+mn-ea"/>
              </a:rPr>
              <a:t>크리에이티브</a:t>
            </a:r>
            <a:r>
              <a:rPr lang="ko-KR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 전략</a:t>
            </a:r>
            <a:endParaRPr lang="ko-KR" altLang="en-US" sz="40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683568" y="1124744"/>
            <a:ext cx="784887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5400" dirty="0" smtClean="0">
                <a:latin typeface="맑은 고딕" pitchFamily="50" charset="-127"/>
                <a:ea typeface="맑은 고딕" pitchFamily="50" charset="-127"/>
              </a:rPr>
              <a:t>사례 중심의 </a:t>
            </a:r>
            <a:r>
              <a:rPr lang="ko-KR" altLang="en-US" sz="5400" dirty="0" err="1" smtClean="0">
                <a:latin typeface="맑은 고딕" pitchFamily="50" charset="-127"/>
                <a:ea typeface="맑은 고딕" pitchFamily="50" charset="-127"/>
              </a:rPr>
              <a:t>광고기획론</a:t>
            </a:r>
            <a:endParaRPr lang="en-US" altLang="ko-KR" sz="54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강미선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지음</a:t>
            </a:r>
          </a:p>
        </p:txBody>
      </p:sp>
      <p:pic>
        <p:nvPicPr>
          <p:cNvPr id="37892" name="Picture 2" descr="https://lh5.googleusercontent.com/kLwAVWJPw2X2i63I-2MXEqejLo7Ad1lJGQ70vrKo27PSl-uDdh2HT0ifVjEt9Ji6OsqzpoSk1Rve_erm6Iy67iNGrkJ8siHp_eS8NnmsUSPIhg-jQEeoXOanc-wtY-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250507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29000" y="1556792"/>
            <a:ext cx="5915000" cy="6525343"/>
          </a:xfrm>
        </p:spPr>
        <p:txBody>
          <a:bodyPr>
            <a:normAutofit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err="1" smtClean="0"/>
              <a:t>포지셔닝</a:t>
            </a:r>
            <a:r>
              <a:rPr lang="ko-KR" altLang="en-US" sz="2000" dirty="0" smtClean="0"/>
              <a:t> 전략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err="1" smtClean="0"/>
              <a:t>크리에이티브</a:t>
            </a:r>
            <a:r>
              <a:rPr lang="ko-KR" altLang="en-US" sz="2000" dirty="0" smtClean="0"/>
              <a:t> 전략의 유형</a:t>
            </a:r>
            <a:endParaRPr lang="en-US" altLang="ko-KR" sz="2000" dirty="0" smtClean="0"/>
          </a:p>
        </p:txBody>
      </p:sp>
      <p:sp>
        <p:nvSpPr>
          <p:cNvPr id="38914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74F0A6A-BA76-45E6-85BF-CA387FC62823}" type="slidenum">
              <a:rPr lang="ko-KR" altLang="en-US"/>
              <a:pPr/>
              <a:t>2</a:t>
            </a:fld>
            <a:endParaRPr lang="ko-KR" altLang="en-US"/>
          </a:p>
        </p:txBody>
      </p:sp>
      <p:sp>
        <p:nvSpPr>
          <p:cNvPr id="4098" name="제목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600" dirty="0" smtClean="0">
                <a:latin typeface="+mn-ea"/>
                <a:ea typeface="+mn-ea"/>
              </a:rPr>
              <a:t> </a:t>
            </a:r>
            <a:r>
              <a:rPr lang="ko-KR" altLang="en-US" sz="3600" dirty="0" smtClean="0">
                <a:latin typeface="+mn-ea"/>
                <a:ea typeface="+mn-ea"/>
              </a:rPr>
              <a:t>차례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sz="2800" b="1" dirty="0" err="1" smtClean="0"/>
              <a:t>포지셔닝</a:t>
            </a:r>
            <a:r>
              <a:rPr lang="en-US" altLang="ko-KR" sz="2800" b="1" dirty="0" smtClean="0"/>
              <a:t>(Positioning) </a:t>
            </a:r>
          </a:p>
          <a:p>
            <a:endParaRPr lang="en-US" altLang="ko-KR" sz="2400" dirty="0" smtClean="0"/>
          </a:p>
          <a:p>
            <a:pPr lvl="1"/>
            <a:r>
              <a:rPr lang="ko-KR" altLang="en-US" sz="2000" dirty="0" smtClean="0"/>
              <a:t>자사 브랜드의 차별화된 이미지를 소비자 마음속에 확고하게 위치시키는 것</a:t>
            </a:r>
            <a:endParaRPr lang="en-US" altLang="ko-KR" sz="2000" dirty="0" smtClean="0"/>
          </a:p>
          <a:p>
            <a:pPr lvl="1"/>
            <a:r>
              <a:rPr lang="ko-KR" altLang="en-US" sz="2000" dirty="0" err="1" smtClean="0"/>
              <a:t>포지셔닝</a:t>
            </a:r>
            <a:r>
              <a:rPr lang="ko-KR" altLang="en-US" sz="2000" dirty="0" smtClean="0"/>
              <a:t> 전략의 핵심은 경쟁사와 차별화된 장점을 소비자에게 인식시키는 것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err="1" smtClean="0"/>
              <a:t>포지셔닝</a:t>
            </a:r>
            <a:r>
              <a:rPr lang="ko-KR" altLang="en-US" dirty="0" smtClean="0"/>
              <a:t> 전략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소비자 중심의 </a:t>
            </a:r>
            <a:r>
              <a:rPr lang="ko-KR" altLang="en-US" dirty="0" err="1" smtClean="0"/>
              <a:t>포지셔닝</a:t>
            </a:r>
            <a:endParaRPr lang="en-US" altLang="ko-KR" dirty="0" smtClean="0"/>
          </a:p>
          <a:p>
            <a:endParaRPr lang="en-US" altLang="ko-KR" dirty="0" smtClean="0"/>
          </a:p>
          <a:p>
            <a:pPr lvl="2"/>
            <a:r>
              <a:rPr lang="ko-KR" altLang="en-US" dirty="0" smtClean="0"/>
              <a:t>제품을 사용하는 소비자 특성에 초점을 두어 광고 메시지를 제작하는 방식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소비자의 특성이 뚜렷한 제품일수록 이 방법을 사용하면 좋다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제품 중심의 </a:t>
            </a:r>
            <a:r>
              <a:rPr lang="ko-KR" altLang="en-US" dirty="0" err="1" smtClean="0"/>
              <a:t>포지셔닝</a:t>
            </a:r>
            <a:endParaRPr lang="en-US" altLang="ko-KR" dirty="0" smtClean="0"/>
          </a:p>
          <a:p>
            <a:endParaRPr lang="en-US" altLang="ko-KR" dirty="0" smtClean="0"/>
          </a:p>
          <a:p>
            <a:pPr lvl="2"/>
            <a:r>
              <a:rPr lang="ko-KR" altLang="en-US" dirty="0" smtClean="0"/>
              <a:t>소비자가 중요하게 생각하는 혜택</a:t>
            </a:r>
            <a:r>
              <a:rPr lang="en-US" altLang="ko-KR" dirty="0" smtClean="0"/>
              <a:t>/</a:t>
            </a:r>
            <a:r>
              <a:rPr lang="ko-KR" altLang="en-US" dirty="0" smtClean="0"/>
              <a:t>편익이 있다면 우리 제품이 그것을 많이 제공할 수 있다고 </a:t>
            </a:r>
            <a:r>
              <a:rPr lang="ko-KR" altLang="en-US" dirty="0" err="1" smtClean="0"/>
              <a:t>포지셔닝해야</a:t>
            </a:r>
            <a:r>
              <a:rPr lang="ko-KR" altLang="en-US" dirty="0" smtClean="0"/>
              <a:t>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포지셔닝의</a:t>
            </a:r>
            <a:r>
              <a:rPr lang="ko-KR" altLang="en-US" dirty="0" smtClean="0"/>
              <a:t> 세부 유형</a:t>
            </a:r>
            <a:endParaRPr lang="en-US" altLang="ko-KR" dirty="0" smtClean="0"/>
          </a:p>
          <a:p>
            <a:endParaRPr lang="en-US" altLang="ko-KR" dirty="0" smtClean="0"/>
          </a:p>
          <a:p>
            <a:pPr lvl="2">
              <a:lnSpc>
                <a:spcPct val="150000"/>
              </a:lnSpc>
            </a:pPr>
            <a:r>
              <a:rPr lang="ko-KR" altLang="en-US" dirty="0" smtClean="0"/>
              <a:t>제품 특성이나 효용을 강조한 </a:t>
            </a:r>
            <a:r>
              <a:rPr lang="ko-KR" altLang="en-US" dirty="0" err="1" smtClean="0"/>
              <a:t>포지셔닝</a:t>
            </a:r>
            <a:endParaRPr lang="en-US" altLang="ko-KR" dirty="0" smtClean="0"/>
          </a:p>
          <a:p>
            <a:pPr lvl="2">
              <a:lnSpc>
                <a:spcPct val="150000"/>
              </a:lnSpc>
            </a:pPr>
            <a:r>
              <a:rPr lang="ko-KR" altLang="en-US" dirty="0" smtClean="0"/>
              <a:t>제품 사용자의 이미지를 이용한 </a:t>
            </a:r>
            <a:r>
              <a:rPr lang="ko-KR" altLang="en-US" dirty="0" err="1" smtClean="0"/>
              <a:t>포지셔닝</a:t>
            </a:r>
            <a:endParaRPr lang="en-US" altLang="ko-KR" dirty="0" smtClean="0"/>
          </a:p>
          <a:p>
            <a:pPr lvl="2">
              <a:lnSpc>
                <a:spcPct val="150000"/>
              </a:lnSpc>
            </a:pPr>
            <a:r>
              <a:rPr lang="ko-KR" altLang="en-US" dirty="0" err="1" smtClean="0"/>
              <a:t>제품군의</a:t>
            </a:r>
            <a:r>
              <a:rPr lang="ko-KR" altLang="en-US" dirty="0" smtClean="0"/>
              <a:t> 차별화를 시도한 </a:t>
            </a:r>
            <a:r>
              <a:rPr lang="ko-KR" altLang="en-US" dirty="0" err="1" smtClean="0"/>
              <a:t>포지셔닝</a:t>
            </a:r>
            <a:endParaRPr lang="en-US" altLang="ko-KR" dirty="0" smtClean="0"/>
          </a:p>
          <a:p>
            <a:pPr lvl="2">
              <a:lnSpc>
                <a:spcPct val="150000"/>
              </a:lnSpc>
            </a:pPr>
            <a:r>
              <a:rPr lang="ko-KR" altLang="en-US" dirty="0" smtClean="0"/>
              <a:t>사용 상황 및 용도를 제시하는 </a:t>
            </a:r>
            <a:r>
              <a:rPr lang="ko-KR" altLang="en-US" dirty="0" err="1" smtClean="0"/>
              <a:t>포지셔닝</a:t>
            </a:r>
            <a:endParaRPr lang="en-US" altLang="ko-KR" dirty="0" smtClean="0"/>
          </a:p>
          <a:p>
            <a:pPr lvl="2">
              <a:lnSpc>
                <a:spcPct val="150000"/>
              </a:lnSpc>
            </a:pPr>
            <a:r>
              <a:rPr lang="ko-KR" altLang="en-US" dirty="0" smtClean="0"/>
              <a:t>경쟁사를 이용한 </a:t>
            </a:r>
            <a:r>
              <a:rPr lang="ko-KR" altLang="en-US" dirty="0" err="1" smtClean="0"/>
              <a:t>포지셔닝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포지셔닝</a:t>
            </a:r>
            <a:r>
              <a:rPr lang="ko-KR" altLang="en-US" dirty="0" smtClean="0"/>
              <a:t> 순서</a:t>
            </a:r>
            <a:endParaRPr lang="en-US" altLang="ko-KR" dirty="0" smtClean="0"/>
          </a:p>
          <a:p>
            <a:endParaRPr lang="en-US" altLang="ko-KR" dirty="0" smtClean="0"/>
          </a:p>
          <a:p>
            <a:pPr lvl="2">
              <a:lnSpc>
                <a:spcPct val="150000"/>
              </a:lnSpc>
            </a:pPr>
            <a:r>
              <a:rPr lang="ko-KR" altLang="en-US" dirty="0" smtClean="0"/>
              <a:t>소비자 욕구 파악</a:t>
            </a:r>
            <a:endParaRPr lang="en-US" altLang="ko-KR" dirty="0" smtClean="0"/>
          </a:p>
          <a:p>
            <a:pPr lvl="2">
              <a:lnSpc>
                <a:spcPct val="150000"/>
              </a:lnSpc>
            </a:pPr>
            <a:r>
              <a:rPr lang="ko-KR" altLang="en-US" dirty="0" smtClean="0"/>
              <a:t>경쟁 시장 및 경쟁사 규정</a:t>
            </a:r>
            <a:endParaRPr lang="en-US" altLang="ko-KR" dirty="0" smtClean="0"/>
          </a:p>
          <a:p>
            <a:pPr lvl="2">
              <a:lnSpc>
                <a:spcPct val="150000"/>
              </a:lnSpc>
            </a:pPr>
            <a:r>
              <a:rPr lang="ko-KR" altLang="en-US" dirty="0" smtClean="0"/>
              <a:t>자사와 경쟁사 제품의 포지션</a:t>
            </a:r>
            <a:r>
              <a:rPr lang="en-US" altLang="ko-KR" dirty="0" smtClean="0"/>
              <a:t>(</a:t>
            </a:r>
            <a:r>
              <a:rPr lang="ko-KR" altLang="en-US" dirty="0" smtClean="0"/>
              <a:t>위치</a:t>
            </a:r>
            <a:r>
              <a:rPr lang="en-US" altLang="ko-KR" dirty="0" smtClean="0"/>
              <a:t>) </a:t>
            </a:r>
            <a:r>
              <a:rPr lang="ko-KR" altLang="en-US" dirty="0" smtClean="0"/>
              <a:t>분석</a:t>
            </a:r>
            <a:endParaRPr lang="en-US" altLang="ko-KR" dirty="0" smtClean="0"/>
          </a:p>
          <a:p>
            <a:pPr lvl="2">
              <a:lnSpc>
                <a:spcPct val="150000"/>
              </a:lnSpc>
            </a:pPr>
            <a:r>
              <a:rPr lang="ko-KR" altLang="en-US" dirty="0" err="1" smtClean="0"/>
              <a:t>리포지셔닝</a:t>
            </a:r>
            <a:r>
              <a:rPr lang="ko-KR" altLang="en-US" dirty="0" smtClean="0"/>
              <a:t> </a:t>
            </a:r>
            <a:r>
              <a:rPr lang="en-US" altLang="ko-KR" dirty="0" smtClean="0"/>
              <a:t>(Repositioning)</a:t>
            </a:r>
          </a:p>
          <a:p>
            <a:pPr lvl="2"/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11560" y="1844824"/>
            <a:ext cx="8229600" cy="4525963"/>
          </a:xfrm>
        </p:spPr>
        <p:txBody>
          <a:bodyPr/>
          <a:lstStyle/>
          <a:p>
            <a:r>
              <a:rPr lang="ko-KR" altLang="en-US" dirty="0" err="1" smtClean="0"/>
              <a:t>크리에이티브</a:t>
            </a:r>
            <a:r>
              <a:rPr lang="ko-KR" altLang="en-US" dirty="0" smtClean="0"/>
              <a:t> 전략</a:t>
            </a:r>
            <a:r>
              <a:rPr lang="en-US" altLang="ko-KR" dirty="0" smtClean="0"/>
              <a:t>?</a:t>
            </a:r>
          </a:p>
          <a:p>
            <a:pPr lvl="2"/>
            <a:r>
              <a:rPr lang="ko-KR" altLang="en-US" dirty="0" smtClean="0"/>
              <a:t>창의적 광고물 제작에 필요한 다양한 방법론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r>
              <a:rPr lang="ko-KR" altLang="en-US" dirty="0" err="1" smtClean="0"/>
              <a:t>크리에이티브</a:t>
            </a:r>
            <a:r>
              <a:rPr lang="ko-KR" altLang="en-US" dirty="0" smtClean="0"/>
              <a:t> 전략의 유형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r>
              <a:rPr lang="ko-KR" altLang="en-US" dirty="0" smtClean="0"/>
              <a:t>독특한 판매 제안 </a:t>
            </a:r>
            <a:r>
              <a:rPr lang="en-US" altLang="ko-KR" dirty="0" smtClean="0"/>
              <a:t>(USP)</a:t>
            </a:r>
          </a:p>
          <a:p>
            <a:pPr lvl="2"/>
            <a:r>
              <a:rPr lang="en-US" altLang="ko-KR" dirty="0" smtClean="0"/>
              <a:t>SMP (Single Minded Proposition) </a:t>
            </a:r>
            <a:r>
              <a:rPr lang="ko-KR" altLang="en-US" dirty="0" smtClean="0"/>
              <a:t>전략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브랜드 이미지 기법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스토리텔링</a:t>
            </a:r>
            <a:r>
              <a:rPr lang="ko-KR" altLang="en-US" dirty="0" smtClean="0"/>
              <a:t> 전략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err="1" smtClean="0"/>
              <a:t>크리에이티브</a:t>
            </a:r>
            <a:r>
              <a:rPr lang="ko-KR" altLang="en-US" dirty="0" smtClean="0"/>
              <a:t> 전략의 유형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테마1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테마1</Template>
  <TotalTime>227</TotalTime>
  <Words>167</Words>
  <Application>Microsoft Office PowerPoint</Application>
  <PresentationFormat>화면 슬라이드 쇼(4:3)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테마1</vt:lpstr>
      <vt:lpstr>9장 크리에이티브 전략</vt:lpstr>
      <vt:lpstr> 차례</vt:lpstr>
      <vt:lpstr>1. 포지셔닝 전략</vt:lpstr>
      <vt:lpstr>슬라이드 4</vt:lpstr>
      <vt:lpstr>슬라이드 5</vt:lpstr>
      <vt:lpstr>슬라이드 6</vt:lpstr>
      <vt:lpstr>2. 크리에이티브 전략의 유형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9장 크리에이티브 전략</dc:title>
  <dc:creator>.</dc:creator>
  <cp:lastModifiedBy>.</cp:lastModifiedBy>
  <cp:revision>5</cp:revision>
  <dcterms:created xsi:type="dcterms:W3CDTF">2014-08-14T02:37:04Z</dcterms:created>
  <dcterms:modified xsi:type="dcterms:W3CDTF">2014-08-14T06:24:17Z</dcterms:modified>
</cp:coreProperties>
</file>