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134" autoAdjust="0"/>
  </p:normalViewPr>
  <p:slideViewPr>
    <p:cSldViewPr>
      <p:cViewPr>
        <p:scale>
          <a:sx n="70" d="100"/>
          <a:sy n="70" d="100"/>
        </p:scale>
        <p:origin x="-1572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>
                <a:latin typeface="맑은 고딕" pitchFamily="50" charset="-127"/>
              </a:endParaRPr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>
                <a:latin typeface="맑은 고딕" pitchFamily="50" charset="-127"/>
              </a:endParaRPr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>
                <a:latin typeface="맑은 고딕" pitchFamily="50" charset="-127"/>
              </a:endParaRPr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40B7623-AF05-4AB5-B166-7D9B8AB40CE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5A7607-494C-479F-A8E1-291ACC9E0B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B7623-AF05-4AB5-B166-7D9B8AB40CE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5A7607-494C-479F-A8E1-291ACC9E0B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B7623-AF05-4AB5-B166-7D9B8AB40CE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5A7607-494C-479F-A8E1-291ACC9E0B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제목 1"/>
          <p:cNvSpPr>
            <a:spLocks noGrp="1"/>
          </p:cNvSpPr>
          <p:nvPr>
            <p:ph type="ctrTitle" hasCustomPrompt="1"/>
          </p:nvPr>
        </p:nvSpPr>
        <p:spPr>
          <a:xfrm>
            <a:off x="2604616" y="3068960"/>
            <a:ext cx="6539384" cy="578495"/>
          </a:xfrm>
        </p:spPr>
        <p:txBody>
          <a:bodyPr>
            <a:noAutofit/>
          </a:bodyPr>
          <a:lstStyle>
            <a:lvl1pPr algn="l">
              <a:defRPr lang="ko-KR" altLang="en-US" sz="24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B7623-AF05-4AB5-B166-7D9B8AB40CE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5A7607-494C-479F-A8E1-291ACC9E0B0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B7623-AF05-4AB5-B166-7D9B8AB40CE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5A7607-494C-479F-A8E1-291ACC9E0B0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>
              <a:latin typeface="맑은 고딕" pitchFamily="50" charset="-127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9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0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3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4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258706" y="3136613"/>
            <a:ext cx="47852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0" kern="1200" dirty="0" smtClean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조선일보명조" pitchFamily="18" charset="-127"/>
              </a:rPr>
              <a:t>경청해 주셔서 감사합니다</a:t>
            </a:r>
            <a:r>
              <a:rPr lang="en-US" altLang="ko-KR" sz="3200" b="0" kern="1200" dirty="0" smtClean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조선일보명조" pitchFamily="18" charset="-127"/>
              </a:rPr>
              <a:t>.</a:t>
            </a:r>
            <a:endParaRPr lang="ko-KR" altLang="en-US" sz="3200" b="0" kern="1200" dirty="0" smtClean="0"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16200000" scaled="1"/>
                <a:tileRect/>
              </a:gradFill>
              <a:latin typeface="나눔고딕 ExtraBold" pitchFamily="50" charset="-127"/>
              <a:ea typeface="나눔고딕 ExtraBold" pitchFamily="50" charset="-127"/>
              <a:cs typeface="조선일보명조" pitchFamily="18" charset="-127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ctrTitle"/>
          </p:nvPr>
        </p:nvSpPr>
        <p:spPr>
          <a:xfrm>
            <a:off x="1115616" y="4797152"/>
            <a:ext cx="8028384" cy="578495"/>
          </a:xfrm>
        </p:spPr>
        <p:txBody>
          <a:bodyPr>
            <a:noAutofit/>
          </a:bodyPr>
          <a:lstStyle>
            <a:lvl1pPr algn="l">
              <a:defRPr lang="ko-KR" altLang="en-US" sz="3200" b="0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8" name="부제목 2"/>
          <p:cNvSpPr>
            <a:spLocks noGrp="1"/>
          </p:cNvSpPr>
          <p:nvPr>
            <p:ph type="subTitle" idx="1"/>
          </p:nvPr>
        </p:nvSpPr>
        <p:spPr>
          <a:xfrm>
            <a:off x="1115369" y="5396456"/>
            <a:ext cx="8022890" cy="360040"/>
          </a:xfrm>
        </p:spPr>
        <p:txBody>
          <a:bodyPr>
            <a:noAutofit/>
          </a:bodyPr>
          <a:lstStyle>
            <a:lvl1pPr marL="0" indent="0" algn="l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HY헤드라인M" pitchFamily="18" charset="-127"/>
                <a:ea typeface="HY헤드라인M" pitchFamily="18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cxnSp>
        <p:nvCxnSpPr>
          <p:cNvPr id="13" name="직선 연결선 12"/>
          <p:cNvCxnSpPr/>
          <p:nvPr/>
        </p:nvCxnSpPr>
        <p:spPr>
          <a:xfrm>
            <a:off x="971600" y="4928976"/>
            <a:ext cx="0" cy="720080"/>
          </a:xfrm>
          <a:prstGeom prst="line">
            <a:avLst/>
          </a:prstGeom>
          <a:ln w="76200">
            <a:solidFill>
              <a:schemeClr val="accent6">
                <a:lumMod val="75000"/>
                <a:alpha val="58039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B7623-AF05-4AB5-B166-7D9B8AB40CE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5A7607-494C-479F-A8E1-291ACC9E0B0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B7623-AF05-4AB5-B166-7D9B8AB40CE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5A7607-494C-479F-A8E1-291ACC9E0B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B7623-AF05-4AB5-B166-7D9B8AB40CE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5A7607-494C-479F-A8E1-291ACC9E0B0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B7623-AF05-4AB5-B166-7D9B8AB40CE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5A7607-494C-479F-A8E1-291ACC9E0B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40B7623-AF05-4AB5-B166-7D9B8AB40CE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5A7607-494C-479F-A8E1-291ACC9E0B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40B7623-AF05-4AB5-B166-7D9B8AB40CE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5A7607-494C-479F-A8E1-291ACC9E0B0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>
              <a:latin typeface="맑은 고딕" pitchFamily="50" charset="-127"/>
            </a:endParaRPr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>
              <a:latin typeface="맑은 고딕" pitchFamily="50" charset="-127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1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>
              <a:latin typeface="맑은 고딕" pitchFamily="50" charset="-127"/>
            </a:endParaRPr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dirty="0" smtClean="0"/>
              <a:t>둘째 수준</a:t>
            </a:r>
          </a:p>
          <a:p>
            <a:pPr lvl="2" eaLnBrk="1" latinLnBrk="0" hangingPunct="1"/>
            <a:r>
              <a:rPr kumimoji="0" lang="ko-KR" altLang="en-US" dirty="0" smtClean="0"/>
              <a:t>셋째 수준</a:t>
            </a:r>
          </a:p>
          <a:p>
            <a:pPr lvl="3" eaLnBrk="1" latinLnBrk="0" hangingPunct="1"/>
            <a:r>
              <a:rPr kumimoji="0" lang="ko-KR" altLang="en-US" dirty="0" smtClean="0"/>
              <a:t>넷째 수준</a:t>
            </a:r>
          </a:p>
          <a:p>
            <a:pPr lvl="4" eaLnBrk="1" latinLnBrk="0" hangingPunct="1"/>
            <a:r>
              <a:rPr kumimoji="0"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맑은 고딕" pitchFamily="50" charset="-127"/>
              </a:defRPr>
            </a:lvl1pPr>
            <a:extLst/>
          </a:lstStyle>
          <a:p>
            <a:fld id="{D40B7623-AF05-4AB5-B166-7D9B8AB40CEE}" type="datetimeFigureOut">
              <a:rPr lang="ko-KR" altLang="en-US" smtClean="0"/>
              <a:pPr/>
              <a:t>2014-08-14</a:t>
            </a:fld>
            <a:endParaRPr lang="ko-KR" altLang="en-US" dirty="0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맑은 고딕" pitchFamily="50" charset="-127"/>
              </a:defRPr>
            </a:lvl1pPr>
            <a:extLst/>
          </a:lstStyle>
          <a:p>
            <a:endParaRPr lang="ko-KR" altLang="en-US" dirty="0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맑은 고딕" pitchFamily="50" charset="-127"/>
              </a:defRPr>
            </a:lvl1pPr>
            <a:extLst/>
          </a:lstStyle>
          <a:p>
            <a:fld id="{485A7607-494C-479F-A8E1-291ACC9E0B0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맑은 고딕" pitchFamily="50" charset="-127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1"/>
          <p:cNvSpPr>
            <a:spLocks noGrp="1"/>
          </p:cNvSpPr>
          <p:nvPr>
            <p:ph type="ctrTitle"/>
          </p:nvPr>
        </p:nvSpPr>
        <p:spPr>
          <a:xfrm>
            <a:off x="899592" y="3212976"/>
            <a:ext cx="8244408" cy="1727200"/>
          </a:xfrm>
        </p:spPr>
        <p:txBody>
          <a:bodyPr>
            <a:normAutofit fontScale="90000"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ko-KR" sz="4000" dirty="0" smtClean="0">
                <a:solidFill>
                  <a:srgbClr val="FFC000"/>
                </a:solidFill>
                <a:latin typeface="+mn-ea"/>
                <a:ea typeface="+mn-ea"/>
              </a:rPr>
              <a:t>5</a:t>
            </a:r>
            <a:r>
              <a:rPr lang="ko-KR" altLang="en-US" sz="4000" dirty="0" smtClean="0">
                <a:solidFill>
                  <a:srgbClr val="FFC000"/>
                </a:solidFill>
                <a:latin typeface="+mn-ea"/>
                <a:ea typeface="+mn-ea"/>
              </a:rPr>
              <a:t>장 </a:t>
            </a:r>
            <a:r>
              <a:rPr lang="ko-KR" altLang="en-US" sz="4000" dirty="0" smtClean="0">
                <a:solidFill>
                  <a:schemeClr val="tx1"/>
                </a:solidFill>
                <a:latin typeface="+mn-ea"/>
                <a:ea typeface="+mn-ea"/>
              </a:rPr>
              <a:t>소비자 분석 및 표적 소비자 선정</a:t>
            </a:r>
            <a:endParaRPr lang="ko-KR" altLang="en-US" sz="4000" dirty="0" smtClean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37891" name="TextBox 2"/>
          <p:cNvSpPr txBox="1">
            <a:spLocks noChangeArrowheads="1"/>
          </p:cNvSpPr>
          <p:nvPr/>
        </p:nvSpPr>
        <p:spPr bwMode="auto">
          <a:xfrm>
            <a:off x="683568" y="1124744"/>
            <a:ext cx="784887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ko-KR" altLang="en-US" sz="5400" dirty="0" smtClean="0">
                <a:latin typeface="맑은 고딕" pitchFamily="50" charset="-127"/>
                <a:ea typeface="맑은 고딕" pitchFamily="50" charset="-127"/>
              </a:rPr>
              <a:t>사례 중심의 </a:t>
            </a:r>
            <a:r>
              <a:rPr lang="ko-KR" altLang="en-US" sz="5400" dirty="0" err="1" smtClean="0">
                <a:latin typeface="맑은 고딕" pitchFamily="50" charset="-127"/>
                <a:ea typeface="맑은 고딕" pitchFamily="50" charset="-127"/>
              </a:rPr>
              <a:t>광고기획론</a:t>
            </a:r>
            <a:endParaRPr lang="en-US" altLang="ko-KR" sz="5400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강미선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>
                <a:latin typeface="맑은 고딕" pitchFamily="50" charset="-127"/>
                <a:ea typeface="맑은 고딕" pitchFamily="50" charset="-127"/>
              </a:rPr>
              <a:t>지음</a:t>
            </a:r>
          </a:p>
        </p:txBody>
      </p:sp>
      <p:pic>
        <p:nvPicPr>
          <p:cNvPr id="37892" name="Picture 2" descr="https://lh5.googleusercontent.com/kLwAVWJPw2X2i63I-2MXEqejLo7Ad1lJGQ70vrKo27PSl-uDdh2HT0ifVjEt9Ji6OsqzpoSk1Rve_erm6Iy67iNGrkJ8siHp_eS8NnmsUSPIhg-jQEeoXOanc-wtY-h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5888"/>
            <a:ext cx="2505075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3229000" y="1556792"/>
            <a:ext cx="5915000" cy="6525343"/>
          </a:xfrm>
        </p:spPr>
        <p:txBody>
          <a:bodyPr>
            <a:normAutofit/>
          </a:bodyPr>
          <a:lstStyle/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r>
              <a:rPr lang="ko-KR" altLang="en-US" sz="2000" dirty="0" smtClean="0"/>
              <a:t>소비자 분석을 왜 하는가</a:t>
            </a:r>
            <a:r>
              <a:rPr lang="en-US" altLang="ko-KR" sz="2000" dirty="0" smtClean="0"/>
              <a:t>?</a:t>
            </a:r>
          </a:p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endParaRPr lang="en-US" altLang="ko-KR" sz="2000" dirty="0" smtClean="0"/>
          </a:p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r>
              <a:rPr lang="ko-KR" altLang="en-US" sz="2000" dirty="0" smtClean="0"/>
              <a:t>소비자의 유형화</a:t>
            </a:r>
            <a:endParaRPr lang="en-US" altLang="ko-KR" sz="2000" dirty="0" smtClean="0"/>
          </a:p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endParaRPr lang="en-US" altLang="ko-KR" sz="2000" dirty="0" smtClean="0"/>
          </a:p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r>
              <a:rPr lang="ko-KR" altLang="en-US" sz="2000" dirty="0" smtClean="0"/>
              <a:t>소비자 심리 분석</a:t>
            </a:r>
            <a:endParaRPr lang="en-US" altLang="ko-KR" sz="2000" dirty="0" smtClean="0"/>
          </a:p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endParaRPr lang="en-US" altLang="ko-KR" sz="2000" dirty="0" smtClean="0"/>
          </a:p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r>
              <a:rPr lang="ko-KR" altLang="en-US" sz="2000" dirty="0" smtClean="0"/>
              <a:t>표적 소비자 선정</a:t>
            </a:r>
            <a:endParaRPr lang="en-US" altLang="ko-KR" sz="2000" dirty="0" smtClean="0"/>
          </a:p>
        </p:txBody>
      </p:sp>
      <p:sp>
        <p:nvSpPr>
          <p:cNvPr id="38914" name="슬라이드 번호 개체 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74F0A6A-BA76-45E6-85BF-CA387FC62823}" type="slidenum">
              <a:rPr lang="ko-KR" altLang="en-US"/>
              <a:pPr/>
              <a:t>2</a:t>
            </a:fld>
            <a:endParaRPr lang="ko-KR" altLang="en-US"/>
          </a:p>
        </p:txBody>
      </p:sp>
      <p:sp>
        <p:nvSpPr>
          <p:cNvPr id="4098" name="제목 1"/>
          <p:cNvSpPr>
            <a:spLocks noGrp="1"/>
          </p:cNvSpPr>
          <p:nvPr>
            <p:ph type="title"/>
          </p:nvPr>
        </p:nvSpPr>
        <p:spPr>
          <a:xfrm>
            <a:off x="785813" y="285750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600" dirty="0" smtClean="0">
                <a:latin typeface="+mn-ea"/>
                <a:ea typeface="+mn-ea"/>
              </a:rPr>
              <a:t> </a:t>
            </a:r>
            <a:r>
              <a:rPr lang="ko-KR" altLang="en-US" sz="3600" dirty="0" smtClean="0">
                <a:latin typeface="+mn-ea"/>
                <a:ea typeface="+mn-ea"/>
              </a:rPr>
              <a:t>차례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2000" dirty="0" smtClean="0"/>
              <a:t>‘</a:t>
            </a:r>
            <a:r>
              <a:rPr lang="ko-KR" altLang="en-US" sz="2000" dirty="0" smtClean="0"/>
              <a:t>소비자</a:t>
            </a:r>
            <a:r>
              <a:rPr lang="en-US" altLang="ko-KR" sz="2000" dirty="0" smtClean="0"/>
              <a:t> </a:t>
            </a:r>
            <a:r>
              <a:rPr lang="ko-KR" altLang="en-US" sz="2000" dirty="0" err="1" smtClean="0"/>
              <a:t>인사이트</a:t>
            </a:r>
            <a:r>
              <a:rPr lang="en-US" altLang="ko-KR" sz="2000" dirty="0" smtClean="0"/>
              <a:t>’ </a:t>
            </a:r>
            <a:r>
              <a:rPr lang="ko-KR" altLang="en-US" sz="2000" dirty="0" smtClean="0"/>
              <a:t>얻기 위해서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ko-KR" altLang="en-US" sz="2000" b="1" i="1" dirty="0" smtClean="0"/>
              <a:t>소비자 </a:t>
            </a:r>
            <a:r>
              <a:rPr lang="ko-KR" altLang="en-US" sz="2000" b="1" i="1" dirty="0" err="1" smtClean="0"/>
              <a:t>인사이트</a:t>
            </a:r>
            <a:r>
              <a:rPr lang="en-US" altLang="ko-KR" sz="2000" b="1" i="1" dirty="0" smtClean="0"/>
              <a:t>?</a:t>
            </a:r>
          </a:p>
          <a:p>
            <a:endParaRPr lang="en-US" altLang="ko-KR" sz="2000" b="1" i="1" dirty="0" smtClean="0"/>
          </a:p>
          <a:p>
            <a:pPr lvl="2"/>
            <a:r>
              <a:rPr lang="ko-KR" altLang="en-US" sz="1800" dirty="0" smtClean="0"/>
              <a:t>소비자의 행동이나 태도에 숨어 있는 속마음</a:t>
            </a:r>
            <a:endParaRPr lang="en-US" altLang="ko-KR" sz="1800" dirty="0" smtClean="0"/>
          </a:p>
          <a:p>
            <a:pPr lvl="2"/>
            <a:r>
              <a:rPr lang="ko-KR" altLang="en-US" sz="1800" dirty="0" smtClean="0"/>
              <a:t>물건을 구매하도록 유도하고 행동하게 만드는 그 무엇</a:t>
            </a:r>
            <a:endParaRPr lang="en-US" altLang="ko-KR" sz="1800" dirty="0" smtClean="0"/>
          </a:p>
          <a:p>
            <a:endParaRPr lang="en-US" altLang="ko-KR" sz="2000" dirty="0" smtClean="0"/>
          </a:p>
          <a:p>
            <a:r>
              <a:rPr lang="ko-KR" altLang="en-US" sz="2000" dirty="0" smtClean="0"/>
              <a:t>누구나 짐작하는 것을 조사나 분석으로 재확인 하는 작업이 아니라 미처 생각하지 못한 것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그러면서도 제품과 관련해 핵심 아이디어를 도출해야 진정한 소비자 분석이라 할 수 있을 것</a:t>
            </a: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소비자 분석을 왜 하는가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sz="2800" b="1" dirty="0" smtClean="0"/>
              <a:t>시장 세분화</a:t>
            </a:r>
            <a:endParaRPr lang="en-US" altLang="ko-KR" sz="2800" b="1" dirty="0" smtClean="0"/>
          </a:p>
          <a:p>
            <a:endParaRPr lang="en-US" altLang="ko-KR" dirty="0" smtClean="0"/>
          </a:p>
          <a:p>
            <a:pPr lvl="3"/>
            <a:r>
              <a:rPr lang="ko-KR" altLang="en-US" sz="2100" dirty="0" smtClean="0"/>
              <a:t>인구학적 세분화</a:t>
            </a:r>
            <a:endParaRPr lang="en-US" altLang="ko-KR" sz="2100" dirty="0" smtClean="0"/>
          </a:p>
          <a:p>
            <a:pPr lvl="3"/>
            <a:r>
              <a:rPr lang="ko-KR" altLang="en-US" sz="2100" dirty="0" smtClean="0"/>
              <a:t>지리적 세분화</a:t>
            </a:r>
            <a:endParaRPr lang="en-US" altLang="ko-KR" sz="2100" dirty="0" smtClean="0"/>
          </a:p>
          <a:p>
            <a:pPr lvl="3"/>
            <a:r>
              <a:rPr lang="ko-KR" altLang="en-US" sz="2100" dirty="0" smtClean="0"/>
              <a:t>심리적 세분화</a:t>
            </a:r>
            <a:endParaRPr lang="en-US" altLang="ko-KR" sz="2100" dirty="0" smtClean="0"/>
          </a:p>
          <a:p>
            <a:pPr lvl="3"/>
            <a:r>
              <a:rPr lang="ko-KR" altLang="en-US" sz="2100" dirty="0" smtClean="0"/>
              <a:t>행동적 세분화</a:t>
            </a:r>
            <a:endParaRPr lang="en-US" altLang="ko-KR" sz="2100" dirty="0" smtClean="0"/>
          </a:p>
          <a:p>
            <a:pPr lvl="3"/>
            <a:endParaRPr lang="en-US" altLang="ko-KR" dirty="0" smtClean="0"/>
          </a:p>
          <a:p>
            <a:endParaRPr lang="en-US" altLang="ko-KR" b="1" dirty="0" smtClean="0"/>
          </a:p>
          <a:p>
            <a:r>
              <a:rPr lang="ko-KR" altLang="en-US" b="1" dirty="0" smtClean="0"/>
              <a:t>매체 이용 행동으로 본 소비자 유형</a:t>
            </a:r>
            <a:endParaRPr lang="en-US" altLang="ko-KR" b="1" dirty="0" smtClean="0"/>
          </a:p>
          <a:p>
            <a:endParaRPr lang="en-US" altLang="ko-KR" dirty="0" smtClean="0"/>
          </a:p>
          <a:p>
            <a:pPr lvl="3"/>
            <a:r>
              <a:rPr lang="ko-KR" altLang="en-US" sz="2100" dirty="0" smtClean="0"/>
              <a:t>스마트 </a:t>
            </a:r>
            <a:r>
              <a:rPr lang="ko-KR" altLang="en-US" sz="2100" dirty="0" err="1" smtClean="0"/>
              <a:t>모빌리언</a:t>
            </a:r>
            <a:r>
              <a:rPr lang="ko-KR" altLang="en-US" sz="2100" dirty="0" smtClean="0"/>
              <a:t> </a:t>
            </a:r>
            <a:r>
              <a:rPr lang="en-US" altLang="ko-KR" sz="2100" dirty="0" smtClean="0"/>
              <a:t>(Smart </a:t>
            </a:r>
            <a:r>
              <a:rPr lang="en-US" altLang="ko-KR" sz="2100" dirty="0" err="1" smtClean="0"/>
              <a:t>Mobilian</a:t>
            </a:r>
            <a:r>
              <a:rPr lang="en-US" altLang="ko-KR" sz="2100" dirty="0" smtClean="0"/>
              <a:t>)</a:t>
            </a:r>
          </a:p>
          <a:p>
            <a:pPr lvl="3"/>
            <a:r>
              <a:rPr lang="ko-KR" altLang="en-US" sz="2100" dirty="0" smtClean="0"/>
              <a:t>조기 수용자 </a:t>
            </a:r>
            <a:r>
              <a:rPr lang="en-US" altLang="ko-KR" sz="2100" dirty="0" smtClean="0"/>
              <a:t>(Early Adopter)</a:t>
            </a:r>
          </a:p>
          <a:p>
            <a:pPr lvl="3"/>
            <a:r>
              <a:rPr lang="ko-KR" altLang="en-US" sz="2100" dirty="0" err="1" smtClean="0"/>
              <a:t>프리미어</a:t>
            </a:r>
            <a:r>
              <a:rPr lang="ko-KR" altLang="en-US" sz="2100" dirty="0" smtClean="0"/>
              <a:t> 소비자</a:t>
            </a:r>
            <a:endParaRPr lang="en-US" altLang="ko-KR" sz="2100" dirty="0" smtClean="0"/>
          </a:p>
          <a:p>
            <a:pPr lvl="3"/>
            <a:r>
              <a:rPr lang="ko-KR" altLang="en-US" sz="2100" dirty="0" smtClean="0"/>
              <a:t>골드 시니어 소비자</a:t>
            </a:r>
            <a:endParaRPr lang="en-US" altLang="ko-KR" sz="2100" dirty="0" smtClean="0"/>
          </a:p>
          <a:p>
            <a:pPr lvl="3"/>
            <a:r>
              <a:rPr lang="ko-KR" altLang="en-US" sz="2100" dirty="0" err="1" smtClean="0"/>
              <a:t>알파</a:t>
            </a:r>
            <a:r>
              <a:rPr lang="ko-KR" altLang="en-US" sz="2100" dirty="0" err="1" smtClean="0"/>
              <a:t>맘</a:t>
            </a:r>
            <a:endParaRPr lang="en-US" altLang="ko-KR" sz="2100" dirty="0" smtClean="0"/>
          </a:p>
          <a:p>
            <a:pPr lvl="3"/>
            <a:endParaRPr lang="en-US" altLang="ko-KR" dirty="0" smtClean="0"/>
          </a:p>
          <a:p>
            <a:pPr lvl="3"/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소비자의 유형화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683568" y="1916832"/>
            <a:ext cx="8229600" cy="4525963"/>
          </a:xfrm>
        </p:spPr>
        <p:txBody>
          <a:bodyPr/>
          <a:lstStyle/>
          <a:p>
            <a:r>
              <a:rPr lang="ko-KR" altLang="en-US" dirty="0" smtClean="0"/>
              <a:t>소비자의 라이프 스타일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소비자의 핵심 가치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소비자의 관여도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3. </a:t>
            </a:r>
            <a:r>
              <a:rPr lang="ko-KR" altLang="en-US" sz="4400" dirty="0" smtClean="0"/>
              <a:t>소비자 심리 </a:t>
            </a:r>
            <a:r>
              <a:rPr lang="ko-KR" altLang="en-US" sz="4400" dirty="0" smtClean="0"/>
              <a:t>분석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표적 소비자 선정</a:t>
            </a:r>
            <a:endParaRPr lang="ko-KR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126" y="1947863"/>
            <a:ext cx="9027337" cy="3641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표적 소비자의 역할</a:t>
            </a:r>
            <a:endParaRPr lang="ko-KR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564904"/>
            <a:ext cx="68199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테마1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테마1</Template>
  <TotalTime>162</TotalTime>
  <Words>144</Words>
  <Application>Microsoft Office PowerPoint</Application>
  <PresentationFormat>화면 슬라이드 쇼(4:3)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테마1</vt:lpstr>
      <vt:lpstr>5장 소비자 분석 및 표적 소비자 선정</vt:lpstr>
      <vt:lpstr> 차례</vt:lpstr>
      <vt:lpstr>1. 소비자 분석을 왜 하는가?</vt:lpstr>
      <vt:lpstr>2. 소비자의 유형화</vt:lpstr>
      <vt:lpstr>3. 소비자 심리 분석</vt:lpstr>
      <vt:lpstr>4. 표적 소비자 선정</vt:lpstr>
      <vt:lpstr>슬라이드 7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5장 소비자 분석 및 표적 소비자 선정</dc:title>
  <dc:creator>.</dc:creator>
  <cp:lastModifiedBy>.</cp:lastModifiedBy>
  <cp:revision>8</cp:revision>
  <dcterms:created xsi:type="dcterms:W3CDTF">2014-08-14T02:32:17Z</dcterms:created>
  <dcterms:modified xsi:type="dcterms:W3CDTF">2014-08-14T05:14:46Z</dcterms:modified>
</cp:coreProperties>
</file>