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677" y="-3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>
                <a:latin typeface="맑은 고딕" pitchFamily="50" charset="-127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 smtClean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1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7EFC8EB7-1230-459D-9E11-A2DA98FC3E19}" type="datetimeFigureOut">
              <a:rPr lang="ko-KR" altLang="en-US" smtClean="0"/>
              <a:pPr/>
              <a:t>2014-08-19</a:t>
            </a:fld>
            <a:endParaRPr lang="ko-KR" altLang="en-US" dirty="0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1600D041-46C2-4F17-B766-032093454AA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맑은 고딕" pitchFamily="50" charset="-127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deafestival.cheil.co.kr/?p=1426&amp;subcat=32" TargetMode="External"/><Relationship Id="rId2" Type="http://schemas.openxmlformats.org/officeDocument/2006/relationships/hyperlink" Target="http://ideafestival.cheil.co.kr/?p=2146&amp;subcat=3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1371600" y="3212976"/>
            <a:ext cx="7772400" cy="172720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rgbClr val="FFC000"/>
                </a:solidFill>
                <a:latin typeface="+mn-ea"/>
                <a:ea typeface="+mn-ea"/>
              </a:rPr>
              <a:t>4</a:t>
            </a:r>
            <a:r>
              <a:rPr lang="ko-KR" altLang="en-US" sz="4000" dirty="0" smtClean="0">
                <a:solidFill>
                  <a:srgbClr val="FFC000"/>
                </a:solidFill>
                <a:latin typeface="+mn-ea"/>
                <a:ea typeface="+mn-ea"/>
              </a:rPr>
              <a:t>장 </a:t>
            </a:r>
            <a:r>
              <a:rPr lang="ko-KR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시장 및 제품 분석 사례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3568" y="1124744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 smtClean="0">
                <a:latin typeface="맑은 고딕" pitchFamily="50" charset="-127"/>
                <a:ea typeface="맑은 고딕" pitchFamily="50" charset="-127"/>
              </a:rPr>
              <a:t>사례 중심의 </a:t>
            </a:r>
            <a:r>
              <a:rPr lang="ko-KR" altLang="en-US" sz="5400" dirty="0" err="1" smtClean="0">
                <a:latin typeface="맑은 고딕" pitchFamily="50" charset="-127"/>
                <a:ea typeface="맑은 고딕" pitchFamily="50" charset="-127"/>
              </a:rPr>
              <a:t>광고기획론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강미선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지음</a:t>
            </a:r>
          </a:p>
        </p:txBody>
      </p:sp>
      <p:pic>
        <p:nvPicPr>
          <p:cNvPr id="37892" name="Picture 2" descr="https://lh5.googleusercontent.com/kLwAVWJPw2X2i63I-2MXEqejLo7Ad1lJGQ70vrKo27PSl-uDdh2HT0ifVjEt9Ji6OsqzpoSk1Rve_erm6Iy67iNGrkJ8siHp_eS8NnmsUSPIhg-jQEeoXOanc-wtY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25050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29000" y="1556792"/>
            <a:ext cx="5915000" cy="6525343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>
                <a:hlinkClick r:id="rId2"/>
              </a:rPr>
              <a:t>삼성 </a:t>
            </a:r>
            <a:r>
              <a:rPr lang="ko-KR" altLang="en-US" sz="2000" dirty="0" err="1" smtClean="0">
                <a:hlinkClick r:id="rId2"/>
              </a:rPr>
              <a:t>갤럭시탭</a:t>
            </a:r>
            <a:r>
              <a:rPr lang="ko-KR" altLang="en-US" sz="2000" dirty="0" smtClean="0">
                <a:hlinkClick r:id="rId2"/>
              </a:rPr>
              <a:t> </a:t>
            </a:r>
            <a:r>
              <a:rPr lang="en-US" altLang="ko-KR" sz="2000" dirty="0" smtClean="0">
                <a:hlinkClick r:id="rId2"/>
              </a:rPr>
              <a:t>(</a:t>
            </a:r>
            <a:r>
              <a:rPr lang="ko-KR" altLang="en-US" sz="2000" dirty="0" smtClean="0">
                <a:hlinkClick r:id="rId2"/>
              </a:rPr>
              <a:t>제일기획</a:t>
            </a:r>
            <a:r>
              <a:rPr lang="en-US" altLang="ko-KR" sz="2000" dirty="0" smtClean="0">
                <a:hlinkClick r:id="rId2"/>
              </a:rPr>
              <a:t>, 2012, 33</a:t>
            </a:r>
            <a:r>
              <a:rPr lang="ko-KR" altLang="en-US" sz="2000" dirty="0" smtClean="0">
                <a:hlinkClick r:id="rId2"/>
              </a:rPr>
              <a:t>회 동상</a:t>
            </a:r>
            <a:r>
              <a:rPr lang="en-US" altLang="ko-KR" sz="2000" dirty="0" smtClean="0">
                <a:hlinkClick r:id="rId2"/>
              </a:rPr>
              <a:t>)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>
                <a:hlinkClick r:id="rId3"/>
              </a:rPr>
              <a:t>배</a:t>
            </a:r>
            <a:r>
              <a:rPr lang="ko-KR" altLang="en-US" sz="2000" dirty="0" smtClean="0">
                <a:hlinkClick r:id="rId3"/>
              </a:rPr>
              <a:t>스킨라빈스 </a:t>
            </a:r>
            <a:r>
              <a:rPr lang="en-US" altLang="ko-KR" sz="2000" dirty="0" smtClean="0">
                <a:hlinkClick r:id="rId3"/>
              </a:rPr>
              <a:t>(</a:t>
            </a:r>
            <a:r>
              <a:rPr lang="ko-KR" altLang="en-US" sz="2000" dirty="0" smtClean="0">
                <a:hlinkClick r:id="rId3"/>
              </a:rPr>
              <a:t>제일기획</a:t>
            </a:r>
            <a:r>
              <a:rPr lang="en-US" altLang="ko-KR" sz="2000" dirty="0" smtClean="0">
                <a:hlinkClick r:id="rId3"/>
              </a:rPr>
              <a:t>, 28</a:t>
            </a:r>
            <a:r>
              <a:rPr lang="ko-KR" altLang="en-US" sz="2000" dirty="0" smtClean="0">
                <a:hlinkClick r:id="rId3"/>
              </a:rPr>
              <a:t>회 은상</a:t>
            </a:r>
            <a:r>
              <a:rPr lang="en-US" altLang="ko-KR" sz="2000" dirty="0" smtClean="0">
                <a:hlinkClick r:id="rId3"/>
              </a:rPr>
              <a:t>)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</p:txBody>
      </p:sp>
      <p:sp>
        <p:nvSpPr>
          <p:cNvPr id="3891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4F0A6A-BA76-45E6-85BF-CA387FC62823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latin typeface="+mn-ea"/>
                <a:ea typeface="+mn-ea"/>
              </a:rPr>
              <a:t> </a:t>
            </a:r>
            <a:r>
              <a:rPr lang="ko-KR" altLang="en-US" sz="3600" dirty="0" smtClean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2400" dirty="0" smtClean="0"/>
              <a:t>기획서 제목</a:t>
            </a:r>
            <a:r>
              <a:rPr lang="en-US" altLang="ko-KR" sz="2400" dirty="0" smtClean="0"/>
              <a:t>: 	</a:t>
            </a:r>
            <a:r>
              <a:rPr lang="ko-KR" altLang="en-US" sz="2400" b="1" i="1" dirty="0" err="1" smtClean="0"/>
              <a:t>갤럭시탭</a:t>
            </a:r>
            <a:r>
              <a:rPr lang="ko-KR" altLang="en-US" sz="2400" b="1" i="1" dirty="0" smtClean="0"/>
              <a:t> 사고의 전환을 통해 </a:t>
            </a:r>
            <a:r>
              <a:rPr lang="en-US" altLang="ko-KR" sz="2400" b="1" i="1" dirty="0" smtClean="0"/>
              <a:t>No.1 </a:t>
            </a:r>
            <a:r>
              <a:rPr lang="ko-KR" altLang="en-US" sz="2400" b="1" i="1" dirty="0" err="1" smtClean="0"/>
              <a:t>브</a:t>
            </a:r>
            <a:r>
              <a:rPr lang="en-US" altLang="ko-KR" sz="2400" b="1" i="1" dirty="0" smtClean="0"/>
              <a:t>			</a:t>
            </a:r>
            <a:r>
              <a:rPr lang="ko-KR" altLang="en-US" sz="2400" b="1" i="1" dirty="0" err="1" smtClean="0"/>
              <a:t>랜드로</a:t>
            </a:r>
            <a:r>
              <a:rPr lang="ko-KR" altLang="en-US" sz="2400" b="1" i="1" dirty="0" smtClean="0"/>
              <a:t> 도약하다</a:t>
            </a:r>
            <a:endParaRPr lang="en-US" altLang="ko-KR" sz="2400" b="1" i="1" dirty="0" smtClean="0"/>
          </a:p>
          <a:p>
            <a:endParaRPr lang="en-US" altLang="ko-KR" sz="2400" dirty="0" smtClean="0"/>
          </a:p>
          <a:p>
            <a:pPr lvl="2"/>
            <a:r>
              <a:rPr lang="ko-KR" altLang="en-US" sz="2000" dirty="0" smtClean="0"/>
              <a:t>세계 </a:t>
            </a:r>
            <a:r>
              <a:rPr lang="ko-KR" altLang="en-US" sz="2000" dirty="0" err="1" smtClean="0"/>
              <a:t>태블릿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PC </a:t>
            </a:r>
            <a:r>
              <a:rPr lang="ko-KR" altLang="en-US" sz="2000" dirty="0" smtClean="0"/>
              <a:t>시장은 성장세인데 국내 </a:t>
            </a:r>
            <a:r>
              <a:rPr lang="ko-KR" altLang="en-US" sz="2000" dirty="0" err="1" smtClean="0"/>
              <a:t>태블릿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PC </a:t>
            </a:r>
            <a:r>
              <a:rPr lang="ko-KR" altLang="en-US" sz="2000" dirty="0" smtClean="0"/>
              <a:t>시장의 성장은 왜 저조한가</a:t>
            </a:r>
            <a:r>
              <a:rPr lang="en-US" altLang="ko-KR" sz="2000" dirty="0" smtClean="0"/>
              <a:t>?</a:t>
            </a:r>
          </a:p>
          <a:p>
            <a:pPr lvl="2"/>
            <a:endParaRPr lang="en-US" altLang="ko-KR" sz="2000" dirty="0" smtClean="0"/>
          </a:p>
          <a:p>
            <a:pPr lvl="2"/>
            <a:r>
              <a:rPr lang="ko-KR" altLang="en-US" sz="2000" dirty="0" err="1" smtClean="0"/>
              <a:t>태블릿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PC</a:t>
            </a:r>
            <a:r>
              <a:rPr lang="ko-KR" altLang="en-US" sz="2000" dirty="0" smtClean="0"/>
              <a:t>의 인지도는 높으나 보유율은 낮다</a:t>
            </a:r>
            <a:endParaRPr lang="en-US" altLang="ko-KR" sz="2000" dirty="0" smtClean="0"/>
          </a:p>
          <a:p>
            <a:pPr lvl="2"/>
            <a:endParaRPr lang="en-US" altLang="ko-KR" sz="2000" dirty="0" smtClean="0"/>
          </a:p>
          <a:p>
            <a:pPr lvl="2"/>
            <a:r>
              <a:rPr lang="ko-KR" altLang="en-US" sz="2000" dirty="0" smtClean="0"/>
              <a:t>소비자는 </a:t>
            </a:r>
            <a:r>
              <a:rPr lang="ko-KR" altLang="en-US" sz="2000" dirty="0" err="1" smtClean="0"/>
              <a:t>스마트폰과</a:t>
            </a:r>
            <a:r>
              <a:rPr lang="ko-KR" altLang="en-US" sz="2000" dirty="0" smtClean="0"/>
              <a:t> 별로 다르지 않은 </a:t>
            </a:r>
            <a:r>
              <a:rPr lang="ko-KR" altLang="en-US" sz="2000" dirty="0" err="1" smtClean="0"/>
              <a:t>태블릿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PC</a:t>
            </a:r>
            <a:r>
              <a:rPr lang="ko-KR" altLang="en-US" sz="2000" dirty="0" smtClean="0"/>
              <a:t>를 굳이 사용해야 할 필요성을 느끼지 못하게 된 것이라고 진단함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2800" dirty="0" smtClean="0"/>
              <a:t>1. </a:t>
            </a:r>
            <a:r>
              <a:rPr lang="ko-KR" altLang="en-US" sz="2800" dirty="0" smtClean="0"/>
              <a:t>삼성 </a:t>
            </a:r>
            <a:r>
              <a:rPr lang="ko-KR" altLang="en-US" sz="2800" dirty="0" err="1" smtClean="0"/>
              <a:t>갤럭시탭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제일기획</a:t>
            </a:r>
            <a:r>
              <a:rPr lang="en-US" altLang="ko-KR" sz="2800" dirty="0" smtClean="0"/>
              <a:t>, 2012, 33</a:t>
            </a:r>
            <a:r>
              <a:rPr lang="ko-KR" altLang="en-US" sz="2800" dirty="0" smtClean="0"/>
              <a:t>회 동상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10201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2000" dirty="0" err="1" smtClean="0"/>
              <a:t>그리드</a:t>
            </a:r>
            <a:r>
              <a:rPr lang="ko-KR" altLang="en-US" sz="2000" dirty="0" smtClean="0"/>
              <a:t> 모델에 따르면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태블릿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PC</a:t>
            </a:r>
            <a:r>
              <a:rPr lang="ko-KR" altLang="en-US" sz="2000" dirty="0" smtClean="0"/>
              <a:t>는 고관여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이성적 제품에 속한다</a:t>
            </a:r>
            <a:r>
              <a:rPr lang="en-US" altLang="ko-KR" sz="2000" dirty="0" smtClean="0"/>
              <a:t>.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향후 광고에서는 </a:t>
            </a:r>
            <a:r>
              <a:rPr lang="ko-KR" altLang="en-US" sz="2000" dirty="0" err="1" smtClean="0"/>
              <a:t>태블릿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PC</a:t>
            </a:r>
            <a:r>
              <a:rPr lang="ko-KR" altLang="en-US" sz="2000" dirty="0" smtClean="0"/>
              <a:t>를 </a:t>
            </a:r>
            <a:r>
              <a:rPr lang="ko-KR" altLang="en-US" sz="2000" dirty="0" err="1" smtClean="0"/>
              <a:t>스마트폰의</a:t>
            </a:r>
            <a:r>
              <a:rPr lang="ko-KR" altLang="en-US" sz="2000" dirty="0" smtClean="0"/>
              <a:t> 연장선상에 있는 제품이 아니라는 인식의 전환이 필요함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이 제품이 소비자에게 얼마나 필요한 제품인가를 알려 주는 데 초점을 두는 전략을 구사할 것임을 상황 분석에서 시사함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2400" dirty="0" smtClean="0"/>
              <a:t>세 가지 문제점 도출</a:t>
            </a:r>
            <a:endParaRPr lang="en-US" altLang="ko-KR" sz="2400" dirty="0" smtClean="0"/>
          </a:p>
          <a:p>
            <a:endParaRPr lang="en-US" altLang="ko-KR" sz="2400" dirty="0" smtClean="0"/>
          </a:p>
          <a:p>
            <a:pPr marL="850392" lvl="1" indent="-457200">
              <a:buFont typeface="+mj-ea"/>
              <a:buAutoNum type="circleNumDbPlain"/>
            </a:pPr>
            <a:r>
              <a:rPr lang="ko-KR" altLang="en-US" sz="2000" dirty="0" smtClean="0"/>
              <a:t>최근 아이스크림 업계의 성장률 둔화</a:t>
            </a:r>
            <a:endParaRPr lang="en-US" altLang="ko-KR" sz="2000" dirty="0" smtClean="0"/>
          </a:p>
          <a:p>
            <a:pPr marL="850392" lvl="1" indent="-457200">
              <a:buFont typeface="+mj-ea"/>
              <a:buAutoNum type="circleNumDbPlain"/>
            </a:pPr>
            <a:endParaRPr lang="en-US" altLang="ko-KR" sz="2000" dirty="0" smtClean="0"/>
          </a:p>
          <a:p>
            <a:pPr marL="850392" lvl="1" indent="-457200">
              <a:buFont typeface="+mj-ea"/>
              <a:buAutoNum type="circleNumDbPlain"/>
            </a:pPr>
            <a:r>
              <a:rPr lang="ko-KR" altLang="en-US" sz="2000" dirty="0" smtClean="0"/>
              <a:t>아이스크림을 판매하는 커피 전문점이나 </a:t>
            </a:r>
            <a:r>
              <a:rPr lang="ko-KR" altLang="en-US" sz="2000" dirty="0" err="1" smtClean="0"/>
              <a:t>델리숍과</a:t>
            </a:r>
            <a:r>
              <a:rPr lang="ko-KR" altLang="en-US" sz="2000" dirty="0" smtClean="0"/>
              <a:t> 경계 모호</a:t>
            </a:r>
            <a:endParaRPr lang="en-US" altLang="ko-KR" sz="2000" dirty="0" smtClean="0"/>
          </a:p>
          <a:p>
            <a:pPr marL="850392" lvl="1" indent="-457200">
              <a:buFont typeface="+mj-ea"/>
              <a:buAutoNum type="circleNumDbPlain"/>
            </a:pPr>
            <a:endParaRPr lang="en-US" altLang="ko-KR" sz="2000" dirty="0" smtClean="0"/>
          </a:p>
          <a:p>
            <a:pPr marL="850392" lvl="1" indent="-457200">
              <a:buFont typeface="+mj-ea"/>
              <a:buAutoNum type="circleNumDbPlain"/>
            </a:pPr>
            <a:r>
              <a:rPr lang="ko-KR" altLang="en-US" sz="2000" dirty="0" smtClean="0"/>
              <a:t>아이스크림 자체에 대한 소비자 선호 감소</a:t>
            </a:r>
            <a:endParaRPr lang="ko-KR" altLang="en-US" sz="2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2. </a:t>
            </a:r>
            <a:r>
              <a:rPr lang="ko-KR" altLang="en-US" sz="3600" dirty="0" err="1" smtClean="0"/>
              <a:t>베스킨라빈스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(</a:t>
            </a:r>
            <a:r>
              <a:rPr lang="ko-KR" altLang="en-US" sz="3600" dirty="0" smtClean="0"/>
              <a:t>제일기획</a:t>
            </a:r>
            <a:r>
              <a:rPr lang="en-US" altLang="ko-KR" sz="3600" dirty="0" smtClean="0"/>
              <a:t>, 28</a:t>
            </a:r>
            <a:r>
              <a:rPr lang="ko-KR" altLang="en-US" sz="3600" dirty="0" smtClean="0"/>
              <a:t>회 은상</a:t>
            </a:r>
            <a:r>
              <a:rPr lang="en-US" altLang="ko-KR" sz="3600" dirty="0" smtClean="0"/>
              <a:t>)</a:t>
            </a:r>
            <a:endParaRPr lang="ko-KR" altLang="en-US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115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10010775" cy="691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상황 분석 과정에서 </a:t>
            </a:r>
            <a:r>
              <a:rPr lang="ko-KR" altLang="en-US" sz="2000" dirty="0" err="1" smtClean="0"/>
              <a:t>배스킨라빈스의</a:t>
            </a:r>
            <a:r>
              <a:rPr lang="ko-KR" altLang="en-US" sz="2000" dirty="0" smtClean="0"/>
              <a:t> 경쟁 범위를 다소 넓게 정의한 것도 특색 있음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err="1" smtClean="0"/>
              <a:t>포지셔닝을</a:t>
            </a:r>
            <a:r>
              <a:rPr lang="ko-KR" altLang="en-US" sz="2000" dirty="0" smtClean="0"/>
              <a:t> 통해 </a:t>
            </a:r>
            <a:r>
              <a:rPr lang="ko-KR" altLang="en-US" sz="2000" dirty="0" err="1" smtClean="0"/>
              <a:t>배스킨라빈스가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나뚜르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스타벅스와</a:t>
            </a:r>
            <a:r>
              <a:rPr lang="ko-KR" altLang="en-US" sz="2000" dirty="0" smtClean="0"/>
              <a:t> 근접한 위치에 있으며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브랜드의 정체성이 분명치 않아 경쟁사와의 차별성이 적다는 핵심 쟁점 제시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이를 통해 향후 </a:t>
            </a:r>
            <a:r>
              <a:rPr lang="ko-KR" altLang="en-US" sz="2000" dirty="0" err="1" smtClean="0"/>
              <a:t>배스킨라빈스의</a:t>
            </a:r>
            <a:r>
              <a:rPr lang="ko-KR" altLang="en-US" sz="2000" dirty="0" smtClean="0"/>
              <a:t> 브랜드 정체성을 강화할 광고 전략이 모색될 것임을 상황 분석에서 짐작할 수 있음</a:t>
            </a:r>
            <a:endParaRPr lang="ko-KR" alt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80</TotalTime>
  <Words>173</Words>
  <Application>Microsoft Office PowerPoint</Application>
  <PresentationFormat>화면 슬라이드 쇼(4:3)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테마1</vt:lpstr>
      <vt:lpstr>4장 시장 및 제품 분석 사례</vt:lpstr>
      <vt:lpstr> 차례</vt:lpstr>
      <vt:lpstr>1. 삼성 갤럭시탭 (제일기획, 2012, 33회 동상)</vt:lpstr>
      <vt:lpstr>슬라이드 4</vt:lpstr>
      <vt:lpstr>슬라이드 5</vt:lpstr>
      <vt:lpstr>2. 베스킨라빈스 (제일기획, 28회 은상)</vt:lpstr>
      <vt:lpstr>슬라이드 7</vt:lpstr>
      <vt:lpstr>슬라이드 8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4장 시장 및 제품 분석 사례</dc:title>
  <dc:creator>.</dc:creator>
  <cp:lastModifiedBy>정민규</cp:lastModifiedBy>
  <cp:revision>5</cp:revision>
  <dcterms:created xsi:type="dcterms:W3CDTF">2014-08-14T02:31:01Z</dcterms:created>
  <dcterms:modified xsi:type="dcterms:W3CDTF">2014-08-19T11:52:09Z</dcterms:modified>
</cp:coreProperties>
</file>