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572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B34F61-D91F-40EB-9350-C7D9DEA16F6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636CDB-1068-4C0F-A462-A6B18C17B1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35B34F61-D91F-40EB-9350-C7D9DEA16F6C}" type="datetimeFigureOut">
              <a:rPr lang="ko-KR" altLang="en-US" smtClean="0"/>
              <a:pPr/>
              <a:t>2014-08-14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23636CDB-1068-4C0F-A462-A6B18C17B17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1371600" y="3212976"/>
            <a:ext cx="7772400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3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시장 및 제품 분석</a:t>
            </a:r>
            <a:endParaRPr lang="ko-KR" altLang="en-US" sz="40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시장 및 제품 분석 시 유의 사항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시장 환경 분석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제품 및 브랜드 분석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자료 수집 방법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sz="4400" dirty="0" smtClean="0"/>
              <a:t>시장 및 제품 분석 시 유의 </a:t>
            </a:r>
            <a:r>
              <a:rPr lang="ko-KR" altLang="en-US" sz="4400" dirty="0" smtClean="0"/>
              <a:t>사항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2204864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</a:rPr>
              <a:t>경쟁의 범위 결정</a:t>
            </a:r>
            <a:r>
              <a:rPr lang="en-US" altLang="ko-KR" sz="2000" dirty="0" smtClean="0">
                <a:latin typeface="맑은 고딕" pitchFamily="50" charset="-127"/>
              </a:rPr>
              <a:t>:	</a:t>
            </a:r>
            <a:r>
              <a:rPr lang="ko-KR" altLang="en-US" sz="2000" dirty="0" smtClean="0">
                <a:latin typeface="맑은 고딕" pitchFamily="50" charset="-127"/>
              </a:rPr>
              <a:t>브랜드 간 경쟁인가</a:t>
            </a:r>
            <a:r>
              <a:rPr lang="en-US" altLang="ko-KR" sz="2000" dirty="0" smtClean="0">
                <a:latin typeface="맑은 고딕" pitchFamily="50" charset="-127"/>
              </a:rPr>
              <a:t>? </a:t>
            </a:r>
            <a:r>
              <a:rPr lang="ko-KR" altLang="en-US" sz="2000" dirty="0" smtClean="0">
                <a:latin typeface="맑은 고딕" pitchFamily="50" charset="-127"/>
              </a:rPr>
              <a:t>제품군간 경쟁인가</a:t>
            </a:r>
            <a:r>
              <a:rPr lang="en-US" altLang="ko-KR" sz="2000" dirty="0" smtClean="0">
                <a:latin typeface="맑은 고딕" pitchFamily="50" charset="-127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맑은 고딕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맑은 고딕" pitchFamily="50" charset="-127"/>
              </a:rPr>
              <a:t> 광고로 해결할 수 있는 브랜드의 문제점 파악이 중요</a:t>
            </a:r>
            <a:endParaRPr lang="en-US" altLang="ko-KR" sz="2000" dirty="0" smtClean="0">
              <a:latin typeface="맑은 고딕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맑은 고딕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</a:rPr>
              <a:t>기업 입장이 아닌 소비자 입장에서 제품 분석해야</a:t>
            </a:r>
            <a:endParaRPr lang="en-US" altLang="ko-KR" sz="2000" dirty="0">
              <a:latin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ko-KR" altLang="en-US" dirty="0" smtClean="0"/>
              <a:t>거시 환경과 미시 환경 분석</a:t>
            </a:r>
            <a:endParaRPr lang="en-US" altLang="ko-KR" dirty="0" smtClean="0"/>
          </a:p>
          <a:p>
            <a:endParaRPr lang="en-US" altLang="ko-KR" dirty="0" smtClean="0"/>
          </a:p>
          <a:p>
            <a:pPr lvl="2"/>
            <a:r>
              <a:rPr lang="ko-KR" altLang="en-US" dirty="0" smtClean="0"/>
              <a:t>거시 환경은 상황 분석에서 생략 가능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미시 환경은 상황 분석에서 필수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미시 환경 분석은 시장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경쟁사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소비자 분석이 핵심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광고 분석은 기존 제품이면서 대중 매체 광고를 해 온 경우에는 필수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sz="4400" dirty="0" smtClean="0"/>
              <a:t>시장 환경 </a:t>
            </a:r>
            <a:r>
              <a:rPr lang="ko-KR" altLang="en-US" sz="4400" dirty="0" smtClean="0"/>
              <a:t>분석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r>
              <a:rPr lang="ko-KR" altLang="en-US" sz="2400" dirty="0" smtClean="0"/>
              <a:t>제품의 수명 주기 분석</a:t>
            </a:r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pPr lvl="2"/>
            <a:r>
              <a:rPr lang="ko-KR" altLang="en-US" sz="2000" b="1" i="1" dirty="0" smtClean="0"/>
              <a:t>도입기</a:t>
            </a:r>
            <a:r>
              <a:rPr lang="en-US" altLang="ko-KR" sz="2000" b="1" i="1" dirty="0" smtClean="0"/>
              <a:t>:</a:t>
            </a:r>
            <a:r>
              <a:rPr lang="en-US" altLang="ko-KR" sz="2000" dirty="0" smtClean="0"/>
              <a:t>	</a:t>
            </a:r>
            <a:r>
              <a:rPr lang="ko-KR" altLang="en-US" sz="1800" dirty="0" smtClean="0"/>
              <a:t>최근 제품이 시장에 출시되어 매출이 서서히 늘어나</a:t>
            </a:r>
            <a:endParaRPr lang="en-US" altLang="ko-KR" sz="1800" dirty="0" smtClean="0"/>
          </a:p>
          <a:p>
            <a:pPr lvl="2">
              <a:buNone/>
            </a:pPr>
            <a:r>
              <a:rPr lang="en-US" altLang="ko-KR" sz="1800" dirty="0" smtClean="0"/>
              <a:t>	</a:t>
            </a:r>
            <a:r>
              <a:rPr lang="en-US" altLang="ko-KR" sz="1800" dirty="0" smtClean="0"/>
              <a:t>		</a:t>
            </a:r>
            <a:r>
              <a:rPr lang="ko-KR" altLang="en-US" sz="1800" dirty="0" smtClean="0"/>
              <a:t>는 단계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제품군</a:t>
            </a:r>
            <a:r>
              <a:rPr lang="ko-KR" altLang="en-US" sz="1800" dirty="0" smtClean="0"/>
              <a:t> 전체의 인지 및 시험 사용을 </a:t>
            </a:r>
            <a:r>
              <a:rPr lang="ko-KR" altLang="en-US" sz="1800" dirty="0" err="1" smtClean="0"/>
              <a:t>유도하</a:t>
            </a:r>
            <a:endParaRPr lang="en-US" altLang="ko-KR" sz="1800" dirty="0" smtClean="0"/>
          </a:p>
          <a:p>
            <a:pPr lvl="2">
              <a:buNone/>
            </a:pPr>
            <a:r>
              <a:rPr lang="en-US" altLang="ko-KR" sz="1800" dirty="0" smtClean="0"/>
              <a:t>	</a:t>
            </a:r>
            <a:r>
              <a:rPr lang="en-US" altLang="ko-KR" sz="1800" dirty="0" smtClean="0"/>
              <a:t>		</a:t>
            </a:r>
            <a:r>
              <a:rPr lang="ko-KR" altLang="en-US" sz="1800" dirty="0" smtClean="0"/>
              <a:t>는 광고 전략이 중요</a:t>
            </a:r>
            <a:endParaRPr lang="en-US" altLang="ko-KR" sz="1800" dirty="0" smtClean="0"/>
          </a:p>
          <a:p>
            <a:pPr lvl="2">
              <a:buNone/>
            </a:pPr>
            <a:endParaRPr lang="en-US" altLang="ko-KR" sz="2000" dirty="0" smtClean="0"/>
          </a:p>
          <a:p>
            <a:pPr lvl="2"/>
            <a:r>
              <a:rPr lang="ko-KR" altLang="en-US" sz="2000" b="1" i="1" dirty="0" smtClean="0"/>
              <a:t>성장기</a:t>
            </a:r>
            <a:r>
              <a:rPr lang="en-US" altLang="ko-KR" sz="2000" b="1" i="1" dirty="0" smtClean="0"/>
              <a:t>:</a:t>
            </a:r>
            <a:r>
              <a:rPr lang="en-US" altLang="ko-KR" sz="2000" dirty="0" smtClean="0"/>
              <a:t>	</a:t>
            </a:r>
            <a:r>
              <a:rPr lang="ko-KR" altLang="en-US" sz="1800" dirty="0" smtClean="0"/>
              <a:t>매출이 두 자릿수로 고속 성장하는 단계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많은 브랜드</a:t>
            </a:r>
            <a:r>
              <a:rPr lang="en-US" altLang="ko-KR" sz="1800" dirty="0" smtClean="0"/>
              <a:t>			</a:t>
            </a:r>
            <a:r>
              <a:rPr lang="ko-KR" altLang="en-US" sz="1800" dirty="0" smtClean="0"/>
              <a:t>가 경쟁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자사 브랜드의 인지도와 선호도 향상을 위한 </a:t>
            </a:r>
            <a:r>
              <a:rPr lang="en-US" altLang="ko-KR" sz="1800" dirty="0" smtClean="0"/>
              <a:t>			</a:t>
            </a:r>
            <a:r>
              <a:rPr lang="ko-KR" altLang="en-US" sz="1800" dirty="0" smtClean="0"/>
              <a:t>광고 전략이 중요</a:t>
            </a:r>
            <a:endParaRPr lang="en-US" altLang="ko-KR" sz="2000" dirty="0" smtClean="0"/>
          </a:p>
          <a:p>
            <a:pPr lvl="2">
              <a:buNone/>
            </a:pPr>
            <a:endParaRPr lang="en-US" altLang="ko-KR" sz="2000" dirty="0" smtClean="0"/>
          </a:p>
          <a:p>
            <a:pPr lvl="2"/>
            <a:r>
              <a:rPr lang="ko-KR" altLang="en-US" sz="2000" b="1" i="1" dirty="0" smtClean="0"/>
              <a:t>성숙기</a:t>
            </a:r>
            <a:r>
              <a:rPr lang="en-US" altLang="ko-KR" sz="2000" b="1" i="1" dirty="0" smtClean="0"/>
              <a:t>:</a:t>
            </a:r>
            <a:r>
              <a:rPr lang="en-US" altLang="ko-KR" sz="2000" dirty="0" smtClean="0"/>
              <a:t>	</a:t>
            </a:r>
            <a:r>
              <a:rPr lang="ko-KR" altLang="en-US" sz="1800" dirty="0" smtClean="0"/>
              <a:t>강한 브랜드가 시장을 </a:t>
            </a:r>
            <a:r>
              <a:rPr lang="ko-KR" altLang="en-US" sz="1800" dirty="0" err="1" smtClean="0"/>
              <a:t>과점하는</a:t>
            </a:r>
            <a:r>
              <a:rPr lang="ko-KR" altLang="en-US" sz="1800" dirty="0" smtClean="0"/>
              <a:t> 단계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매출은 정체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브</a:t>
            </a:r>
            <a:r>
              <a:rPr lang="en-US" altLang="ko-KR" sz="1800" dirty="0" smtClean="0"/>
              <a:t>			</a:t>
            </a:r>
            <a:r>
              <a:rPr lang="ko-KR" altLang="en-US" sz="1800" dirty="0" err="1" smtClean="0"/>
              <a:t>랜드</a:t>
            </a:r>
            <a:r>
              <a:rPr lang="ko-KR" altLang="en-US" sz="1800" dirty="0" smtClean="0"/>
              <a:t> 충성도 제고 전략이 중요</a:t>
            </a:r>
            <a:endParaRPr lang="en-US" altLang="ko-KR" sz="2000" dirty="0" smtClean="0"/>
          </a:p>
          <a:p>
            <a:pPr lvl="2">
              <a:buNone/>
            </a:pPr>
            <a:endParaRPr lang="en-US" altLang="ko-KR" sz="2000" dirty="0" smtClean="0"/>
          </a:p>
          <a:p>
            <a:pPr lvl="2"/>
            <a:r>
              <a:rPr lang="ko-KR" altLang="en-US" sz="2000" b="1" i="1" dirty="0" smtClean="0"/>
              <a:t>쇠퇴기</a:t>
            </a:r>
            <a:r>
              <a:rPr lang="en-US" altLang="ko-KR" sz="2000" b="1" i="1" dirty="0" smtClean="0"/>
              <a:t>: </a:t>
            </a:r>
            <a:r>
              <a:rPr lang="ko-KR" altLang="en-US" sz="1800" dirty="0" smtClean="0"/>
              <a:t>제품이 시장에서 퇴출되는 단계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별도의 광고 전략이 필</a:t>
            </a:r>
            <a:r>
              <a:rPr lang="en-US" altLang="ko-KR" sz="1800" dirty="0" smtClean="0"/>
              <a:t>		</a:t>
            </a:r>
            <a:r>
              <a:rPr lang="ko-KR" altLang="en-US" sz="1800" dirty="0" err="1" smtClean="0"/>
              <a:t>요치</a:t>
            </a:r>
            <a:r>
              <a:rPr lang="ko-KR" altLang="en-US" sz="1800" dirty="0" smtClean="0"/>
              <a:t> 않음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876300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r>
              <a:rPr lang="ko-KR" altLang="en-US" dirty="0" smtClean="0"/>
              <a:t>경쟁사 및 경쟁의 범위 분석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2"/>
            <a:r>
              <a:rPr lang="ko-KR" altLang="en-US" dirty="0" smtClean="0"/>
              <a:t>일반적으로 광고 기획에서 의미하는 경쟁사란 동일 </a:t>
            </a:r>
            <a:r>
              <a:rPr lang="ko-KR" altLang="en-US" dirty="0" err="1" smtClean="0"/>
              <a:t>제품군</a:t>
            </a:r>
            <a:r>
              <a:rPr lang="ko-KR" altLang="en-US" dirty="0" smtClean="0"/>
              <a:t> 내에서 브랜드 간의 경쟁을 의미한다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r>
              <a:rPr lang="ko-KR" altLang="en-US" dirty="0" smtClean="0"/>
              <a:t>그러나 제품의 특성이나 소비자의 중복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시장 환경에 따라 좀 더 포괄적인 수준에서 경쟁자를 정의하기도 한다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755576" y="1844824"/>
            <a:ext cx="8229600" cy="4525963"/>
          </a:xfrm>
        </p:spPr>
        <p:txBody>
          <a:bodyPr/>
          <a:lstStyle/>
          <a:p>
            <a:r>
              <a:rPr lang="ko-KR" altLang="en-US" dirty="0" smtClean="0"/>
              <a:t>제품의 편익 분석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브랜드 연상 분석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브랜드 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브랜드 </a:t>
            </a:r>
            <a:r>
              <a:rPr lang="ko-KR" altLang="en-US" dirty="0" err="1" smtClean="0"/>
              <a:t>포지셔닝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sz="4400" dirty="0" smtClean="0"/>
              <a:t>제품 및 브랜드 </a:t>
            </a:r>
            <a:r>
              <a:rPr lang="ko-KR" altLang="en-US" sz="4400" dirty="0" smtClean="0"/>
              <a:t>분석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04664" y="1988840"/>
            <a:ext cx="8939336" cy="4525963"/>
          </a:xfrm>
        </p:spPr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차 자료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광고기획자 스스로 조사를 실시하여 데이터를 생산한 것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차 자료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온</a:t>
            </a:r>
            <a:r>
              <a:rPr lang="en-US" altLang="ko-KR" dirty="0" smtClean="0"/>
              <a:t>/</a:t>
            </a:r>
            <a:r>
              <a:rPr lang="ko-KR" altLang="en-US" dirty="0" smtClean="0"/>
              <a:t>오프라인에 나와 있는 기존의 자료를 적절하게 활용하는 방법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자료 수집 방법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67</TotalTime>
  <Words>178</Words>
  <Application>Microsoft Office PowerPoint</Application>
  <PresentationFormat>화면 슬라이드 쇼(4:3)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테마1</vt:lpstr>
      <vt:lpstr>3장 시장 및 제품 분석</vt:lpstr>
      <vt:lpstr> 차례</vt:lpstr>
      <vt:lpstr>1. 시장 및 제품 분석 시 유의 사항</vt:lpstr>
      <vt:lpstr>2. 시장 환경 분석</vt:lpstr>
      <vt:lpstr>슬라이드 5</vt:lpstr>
      <vt:lpstr>슬라이드 6</vt:lpstr>
      <vt:lpstr>슬라이드 7</vt:lpstr>
      <vt:lpstr>3. 제품 및 브랜드 분석</vt:lpstr>
      <vt:lpstr>4. 자료 수집 방법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3장 시장 및 제품 분석</dc:title>
  <dc:creator>.</dc:creator>
  <cp:lastModifiedBy>.</cp:lastModifiedBy>
  <cp:revision>8</cp:revision>
  <dcterms:created xsi:type="dcterms:W3CDTF">2014-08-14T02:29:36Z</dcterms:created>
  <dcterms:modified xsi:type="dcterms:W3CDTF">2014-08-14T03:37:26Z</dcterms:modified>
</cp:coreProperties>
</file>