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572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>
                <a:latin typeface="맑은 고딕" pitchFamily="50" charset="-127"/>
              </a:endParaRPr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>
                <a:latin typeface="맑은 고딕" pitchFamily="50" charset="-127"/>
              </a:endParaRPr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>
            <a:spLocks noGrp="1"/>
          </p:cNvSpPr>
          <p:nvPr>
            <p:ph type="ctrTitle" hasCustomPrompt="1"/>
          </p:nvPr>
        </p:nvSpPr>
        <p:spPr>
          <a:xfrm>
            <a:off x="2604616" y="3068960"/>
            <a:ext cx="6539384" cy="578495"/>
          </a:xfrm>
        </p:spPr>
        <p:txBody>
          <a:bodyPr>
            <a:noAutofit/>
          </a:bodyPr>
          <a:lstStyle>
            <a:lvl1pPr algn="l">
              <a:defRPr lang="ko-KR" altLang="en-US" sz="24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8"/>
          <p:cNvSpPr>
            <a:spLocks noGrp="1"/>
          </p:cNvSpPr>
          <p:nvPr>
            <p:ph type="title" hasCustomPrompt="1"/>
          </p:nvPr>
        </p:nvSpPr>
        <p:spPr>
          <a:xfrm>
            <a:off x="914400" y="260648"/>
            <a:ext cx="8229600" cy="413196"/>
          </a:xfrm>
        </p:spPr>
        <p:txBody>
          <a:bodyPr>
            <a:noAutofit/>
          </a:bodyPr>
          <a:lstStyle>
            <a:lvl1pPr algn="r">
              <a:defRPr lang="ko-KR" altLang="en-US" sz="2000" b="1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dirty="0" smtClean="0"/>
              <a:t>소제목 스타일 편집</a:t>
            </a:r>
            <a:endParaRPr lang="ko-KR" altLang="en-US" dirty="0"/>
          </a:p>
        </p:txBody>
      </p:sp>
      <p:cxnSp>
        <p:nvCxnSpPr>
          <p:cNvPr id="5" name="직선 연결선 4"/>
          <p:cNvCxnSpPr/>
          <p:nvPr/>
        </p:nvCxnSpPr>
        <p:spPr>
          <a:xfrm>
            <a:off x="1259632" y="729272"/>
            <a:ext cx="7776928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258706" y="3136613"/>
            <a:ext cx="47852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경청해 주셔서 감사합니다</a:t>
            </a:r>
            <a:r>
              <a:rPr lang="en-US" altLang="ko-KR" sz="3200" b="0" kern="1200" dirty="0" smtClean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조선일보명조" pitchFamily="18" charset="-127"/>
              </a:rPr>
              <a:t>.</a:t>
            </a:r>
            <a:endParaRPr lang="ko-KR" altLang="en-US" sz="3200" b="0" kern="1200" dirty="0" smtClean="0">
              <a:gradFill flip="none" rotWithShape="1">
                <a:gsLst>
                  <a:gs pos="0">
                    <a:schemeClr val="tx1">
                      <a:lumMod val="65000"/>
                      <a:lumOff val="35000"/>
                    </a:schemeClr>
                  </a:gs>
                  <a:gs pos="100000">
                    <a:schemeClr val="tx1">
                      <a:lumMod val="85000"/>
                      <a:lumOff val="15000"/>
                    </a:schemeClr>
                  </a:gs>
                </a:gsLst>
                <a:lin ang="16200000" scaled="1"/>
                <a:tileRect/>
              </a:gradFill>
              <a:latin typeface="나눔고딕 ExtraBold" pitchFamily="50" charset="-127"/>
              <a:ea typeface="나눔고딕 ExtraBold" pitchFamily="50" charset="-127"/>
              <a:cs typeface="조선일보명조" pitchFamily="18" charset="-127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ctrTitle"/>
          </p:nvPr>
        </p:nvSpPr>
        <p:spPr>
          <a:xfrm>
            <a:off x="1115616" y="4797152"/>
            <a:ext cx="8028384" cy="578495"/>
          </a:xfrm>
        </p:spPr>
        <p:txBody>
          <a:bodyPr>
            <a:noAutofit/>
          </a:bodyPr>
          <a:lstStyle>
            <a:lvl1pPr algn="l">
              <a:defRPr lang="ko-KR" altLang="en-US" sz="3200" b="0" kern="1200" dirty="0">
                <a:gradFill flip="none" rotWithShape="1">
                  <a:gsLst>
                    <a:gs pos="0">
                      <a:schemeClr val="tx1">
                        <a:lumMod val="65000"/>
                        <a:lumOff val="35000"/>
                      </a:schemeClr>
                    </a:gs>
                    <a:gs pos="100000">
                      <a:schemeClr val="tx1">
                        <a:lumMod val="85000"/>
                        <a:lumOff val="15000"/>
                      </a:schemeClr>
                    </a:gs>
                  </a:gsLst>
                  <a:lin ang="16200000" scaled="1"/>
                  <a:tileRect/>
                </a:gradFill>
                <a:latin typeface="나눔고딕 ExtraBold" pitchFamily="50" charset="-127"/>
                <a:ea typeface="나눔고딕 ExtraBold" pitchFamily="50" charset="-127"/>
                <a:cs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8" name="부제목 2"/>
          <p:cNvSpPr>
            <a:spLocks noGrp="1"/>
          </p:cNvSpPr>
          <p:nvPr>
            <p:ph type="subTitle" idx="1"/>
          </p:nvPr>
        </p:nvSpPr>
        <p:spPr>
          <a:xfrm>
            <a:off x="1115369" y="5396456"/>
            <a:ext cx="8022890" cy="360040"/>
          </a:xfrm>
        </p:spPr>
        <p:txBody>
          <a:bodyPr>
            <a:noAutofit/>
          </a:bodyPr>
          <a:lstStyle>
            <a:lvl1pPr marL="0" indent="0" algn="l">
              <a:buNone/>
              <a:defRPr sz="1400" b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  <p:cxnSp>
        <p:nvCxnSpPr>
          <p:cNvPr id="13" name="직선 연결선 12"/>
          <p:cNvCxnSpPr/>
          <p:nvPr/>
        </p:nvCxnSpPr>
        <p:spPr>
          <a:xfrm>
            <a:off x="971600" y="4928976"/>
            <a:ext cx="0" cy="720080"/>
          </a:xfrm>
          <a:prstGeom prst="line">
            <a:avLst/>
          </a:prstGeom>
          <a:ln w="76200">
            <a:solidFill>
              <a:schemeClr val="accent6">
                <a:lumMod val="75000"/>
                <a:alpha val="58039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5B3213-9FC7-4DD4-A64D-FC8639D253C3}" type="datetimeFigureOut">
              <a:rPr lang="ko-KR" altLang="en-US" smtClean="0"/>
              <a:t>2014-08-14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3B2D32D-F3F3-40A6-A7CE-353F8DB2EE65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>
              <a:latin typeface="맑은 고딕" pitchFamily="50" charset="-127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>
              <a:latin typeface="맑은 고딕" pitchFamily="50" charset="-127"/>
            </a:endParaRPr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1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>
              <a:latin typeface="맑은 고딕" pitchFamily="50" charset="-127"/>
            </a:endParaRPr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245B3213-9FC7-4DD4-A64D-FC8639D253C3}" type="datetimeFigureOut">
              <a:rPr lang="ko-KR" altLang="en-US" smtClean="0"/>
              <a:pPr/>
              <a:t>2014-08-14</a:t>
            </a:fld>
            <a:endParaRPr lang="ko-KR" altLang="en-US" dirty="0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endParaRPr lang="ko-KR" altLang="en-US" dirty="0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맑은 고딕" pitchFamily="50" charset="-127"/>
              </a:defRPr>
            </a:lvl1pPr>
            <a:extLst/>
          </a:lstStyle>
          <a:p>
            <a:fld id="{83B2D32D-F3F3-40A6-A7CE-353F8DB2EE6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맑은 고딕" pitchFamily="50" charset="-127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맑은 고딕" pitchFamily="50" charset="-127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1"/>
          <p:cNvSpPr>
            <a:spLocks noGrp="1"/>
          </p:cNvSpPr>
          <p:nvPr>
            <p:ph type="ctrTitle"/>
          </p:nvPr>
        </p:nvSpPr>
        <p:spPr>
          <a:xfrm>
            <a:off x="1371600" y="3212976"/>
            <a:ext cx="7772400" cy="172720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rgbClr val="FFC000"/>
                </a:solidFill>
                <a:latin typeface="+mn-ea"/>
                <a:ea typeface="+mn-ea"/>
              </a:rPr>
              <a:t>1</a:t>
            </a:r>
            <a:r>
              <a:rPr lang="ko-KR" altLang="en-US" sz="4000" dirty="0" smtClean="0">
                <a:solidFill>
                  <a:srgbClr val="FFC000"/>
                </a:solidFill>
                <a:latin typeface="+mn-ea"/>
                <a:ea typeface="+mn-ea"/>
              </a:rPr>
              <a:t>장 </a:t>
            </a:r>
            <a:r>
              <a:rPr lang="ko-KR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광고 기획의 이해</a:t>
            </a:r>
            <a:endParaRPr lang="ko-KR" altLang="en-US" sz="40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83568" y="1124744"/>
            <a:ext cx="78488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sz="5400" dirty="0" smtClean="0">
                <a:latin typeface="맑은 고딕" pitchFamily="50" charset="-127"/>
                <a:ea typeface="맑은 고딕" pitchFamily="50" charset="-127"/>
              </a:rPr>
              <a:t>사례 중심의 </a:t>
            </a:r>
            <a:r>
              <a:rPr lang="ko-KR" altLang="en-US" sz="5400" dirty="0" err="1" smtClean="0">
                <a:latin typeface="맑은 고딕" pitchFamily="50" charset="-127"/>
                <a:ea typeface="맑은 고딕" pitchFamily="50" charset="-127"/>
              </a:rPr>
              <a:t>광고기획론</a:t>
            </a:r>
            <a:endParaRPr lang="en-US" altLang="ko-KR" sz="5400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endParaRPr lang="en-US" altLang="ko-KR" dirty="0">
              <a:latin typeface="맑은 고딕" pitchFamily="50" charset="-127"/>
              <a:ea typeface="맑은 고딕" pitchFamily="50" charset="-127"/>
            </a:endParaRPr>
          </a:p>
          <a:p>
            <a:pPr algn="ctr"/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강미선</a:t>
            </a:r>
            <a:r>
              <a:rPr lang="ko-KR" altLang="en-US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dirty="0">
                <a:latin typeface="맑은 고딕" pitchFamily="50" charset="-127"/>
                <a:ea typeface="맑은 고딕" pitchFamily="50" charset="-127"/>
              </a:rPr>
              <a:t>지음</a:t>
            </a:r>
          </a:p>
        </p:txBody>
      </p:sp>
      <p:pic>
        <p:nvPicPr>
          <p:cNvPr id="37892" name="Picture 2" descr="https://lh5.googleusercontent.com/kLwAVWJPw2X2i63I-2MXEqejLo7Ad1lJGQ70vrKo27PSl-uDdh2HT0ifVjEt9Ji6OsqzpoSk1Rve_erm6Iy67iNGrkJ8siHp_eS8NnmsUSPIhg-jQEeoXOanc-wtY-h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25050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229000" y="1556792"/>
            <a:ext cx="5915000" cy="6525343"/>
          </a:xfrm>
        </p:spPr>
        <p:txBody>
          <a:bodyPr>
            <a:normAutofit/>
          </a:bodyPr>
          <a:lstStyle/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광고 기획과 마케팅 기획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r>
              <a:rPr lang="ko-KR" altLang="en-US" sz="2000" dirty="0" smtClean="0"/>
              <a:t>광고기획서 작성법</a:t>
            </a:r>
            <a:endParaRPr lang="en-US" altLang="ko-KR" sz="2000" dirty="0" smtClean="0"/>
          </a:p>
          <a:p>
            <a:pPr marL="624078" indent="-514350" fontAlgn="auto">
              <a:spcAft>
                <a:spcPts val="0"/>
              </a:spcAft>
              <a:buFont typeface="Wingdings 3"/>
              <a:buAutoNum type="arabicPeriod"/>
              <a:defRPr/>
            </a:pPr>
            <a:endParaRPr lang="en-US" altLang="ko-KR" sz="2000" dirty="0" smtClean="0"/>
          </a:p>
        </p:txBody>
      </p:sp>
      <p:sp>
        <p:nvSpPr>
          <p:cNvPr id="38914" name="슬라이드 번호 개체 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74F0A6A-BA76-45E6-85BF-CA387FC62823}" type="slidenum">
              <a:rPr lang="ko-KR" altLang="en-US"/>
              <a:pPr/>
              <a:t>2</a:t>
            </a:fld>
            <a:endParaRPr lang="ko-KR" altLang="en-US"/>
          </a:p>
        </p:txBody>
      </p:sp>
      <p:sp>
        <p:nvSpPr>
          <p:cNvPr id="4098" name="제목 1"/>
          <p:cNvSpPr>
            <a:spLocks noGrp="1"/>
          </p:cNvSpPr>
          <p:nvPr>
            <p:ph type="title"/>
          </p:nvPr>
        </p:nvSpPr>
        <p:spPr>
          <a:xfrm>
            <a:off x="785813" y="285750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ko-KR" sz="3600" dirty="0" smtClean="0">
                <a:latin typeface="+mn-ea"/>
                <a:ea typeface="+mn-ea"/>
              </a:rPr>
              <a:t> </a:t>
            </a:r>
            <a:r>
              <a:rPr lang="ko-KR" altLang="en-US" sz="3600" dirty="0" smtClean="0">
                <a:latin typeface="+mn-ea"/>
                <a:ea typeface="+mn-ea"/>
              </a:rPr>
              <a:t>차례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>
            <a:normAutofit/>
          </a:bodyPr>
          <a:lstStyle/>
          <a:p>
            <a:r>
              <a:rPr lang="ko-KR" altLang="en-US" sz="2400" b="1" dirty="0" smtClean="0">
                <a:solidFill>
                  <a:srgbClr val="FF0000"/>
                </a:solidFill>
              </a:rPr>
              <a:t>광고 기획</a:t>
            </a:r>
            <a:endParaRPr lang="en-US" altLang="ko-KR" sz="2400" b="1" dirty="0" smtClean="0">
              <a:solidFill>
                <a:srgbClr val="FF0000"/>
              </a:solidFill>
            </a:endParaRPr>
          </a:p>
          <a:p>
            <a:pPr lvl="2"/>
            <a:r>
              <a:rPr lang="ko-KR" altLang="en-US" sz="1800" dirty="0" smtClean="0"/>
              <a:t>광고주가 표적으로 삼은 소비자를 대상으로 소비자의 인지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태도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행동의 변화를 가져올 목적으로 최선의 광고 전략을 수립하는 것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ko-KR" altLang="en-US" sz="2400" b="1" dirty="0" smtClean="0">
                <a:solidFill>
                  <a:srgbClr val="FF0000"/>
                </a:solidFill>
              </a:rPr>
              <a:t>마케팅 기획</a:t>
            </a:r>
            <a:endParaRPr lang="en-US" altLang="ko-KR" sz="2400" b="1" dirty="0" smtClean="0">
              <a:solidFill>
                <a:srgbClr val="FF0000"/>
              </a:solidFill>
            </a:endParaRPr>
          </a:p>
          <a:p>
            <a:pPr lvl="2"/>
            <a:r>
              <a:rPr lang="ko-KR" altLang="en-US" sz="1800" dirty="0" smtClean="0"/>
              <a:t>제품 판매와 관련한 마케팅 목표를 수립하고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목표 달성을 위한 제품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가격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유통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촉진 전략을 짜는 것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/>
              <a:t>광고 기획은 마케팅 전략의 큰 틀에서 진행되어야 하며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마케팅 목표와 상충되지 않아야 한다</a:t>
            </a:r>
            <a:r>
              <a:rPr lang="en-US" altLang="ko-KR" sz="2000" dirty="0" smtClean="0"/>
              <a:t>.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1. </a:t>
            </a:r>
            <a:r>
              <a:rPr lang="ko-KR" altLang="en-US" sz="4400" dirty="0" smtClean="0"/>
              <a:t>광고 기획과 마케팅 </a:t>
            </a:r>
            <a:r>
              <a:rPr lang="ko-KR" altLang="en-US" sz="4400" dirty="0" smtClean="0"/>
              <a:t>기획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260648"/>
            <a:ext cx="10334625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11561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팀 구성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자료 수집 및 검토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소비자 조사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상황 분석 정리 및 문제점 도출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광고 목표 및 표적 소비자 선정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광고 </a:t>
            </a:r>
            <a:r>
              <a:rPr lang="ko-KR" altLang="en-US" dirty="0" err="1" smtClean="0"/>
              <a:t>콘셉트</a:t>
            </a:r>
            <a:r>
              <a:rPr lang="ko-KR" altLang="en-US" dirty="0" smtClean="0"/>
              <a:t> 도출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err="1" smtClean="0"/>
              <a:t>크리에이티브</a:t>
            </a:r>
            <a:r>
              <a:rPr lang="ko-KR" altLang="en-US" dirty="0" smtClean="0"/>
              <a:t> 시안 제작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매체 전략 수립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프로모션 프로그램 개발</a:t>
            </a:r>
            <a:endParaRPr lang="en-US" altLang="ko-KR" dirty="0" smtClean="0"/>
          </a:p>
          <a:p>
            <a:pPr marL="624078" indent="-514350">
              <a:lnSpc>
                <a:spcPct val="120000"/>
              </a:lnSpc>
              <a:buFont typeface="+mj-ea"/>
              <a:buAutoNum type="circleNumDbPlain"/>
            </a:pPr>
            <a:r>
              <a:rPr lang="ko-KR" altLang="en-US" dirty="0" smtClean="0"/>
              <a:t>파워포인트 작성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 </a:t>
            </a:r>
            <a:r>
              <a:rPr lang="ko-KR" altLang="en-US" dirty="0" smtClean="0"/>
              <a:t>광고기획서 작성법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92696"/>
            <a:ext cx="90678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테마1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테마1</Template>
  <TotalTime>48</TotalTime>
  <Words>121</Words>
  <Application>Microsoft Office PowerPoint</Application>
  <PresentationFormat>화면 슬라이드 쇼(4:3)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테마1</vt:lpstr>
      <vt:lpstr>1장 광고 기획의 이해</vt:lpstr>
      <vt:lpstr> 차례</vt:lpstr>
      <vt:lpstr>1. 광고 기획과 마케팅 기획</vt:lpstr>
      <vt:lpstr>슬라이드 4</vt:lpstr>
      <vt:lpstr>2. 광고기획서 작성법</vt:lpstr>
      <vt:lpstr>슬라이드 6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1장 광고 기획의 이해</dc:title>
  <dc:creator>.</dc:creator>
  <cp:lastModifiedBy>.</cp:lastModifiedBy>
  <cp:revision>7</cp:revision>
  <dcterms:created xsi:type="dcterms:W3CDTF">2014-08-14T02:25:04Z</dcterms:created>
  <dcterms:modified xsi:type="dcterms:W3CDTF">2014-08-14T03:13:22Z</dcterms:modified>
</cp:coreProperties>
</file>