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591" r:id="rId2"/>
    <p:sldId id="1592" r:id="rId3"/>
    <p:sldId id="1593" r:id="rId4"/>
    <p:sldId id="1595" r:id="rId5"/>
    <p:sldId id="1621" r:id="rId6"/>
    <p:sldId id="1597" r:id="rId7"/>
    <p:sldId id="1631" r:id="rId8"/>
    <p:sldId id="1622" r:id="rId9"/>
    <p:sldId id="1623" r:id="rId10"/>
    <p:sldId id="1624" r:id="rId11"/>
    <p:sldId id="1598" r:id="rId12"/>
    <p:sldId id="1625" r:id="rId13"/>
    <p:sldId id="1626" r:id="rId14"/>
    <p:sldId id="1627" r:id="rId15"/>
    <p:sldId id="1628" r:id="rId16"/>
    <p:sldId id="1601" r:id="rId17"/>
    <p:sldId id="1603" r:id="rId18"/>
    <p:sldId id="1604" r:id="rId19"/>
    <p:sldId id="1605" r:id="rId20"/>
    <p:sldId id="1632" r:id="rId21"/>
    <p:sldId id="1606" r:id="rId22"/>
    <p:sldId id="1607" r:id="rId23"/>
    <p:sldId id="1630" r:id="rId24"/>
    <p:sldId id="1609" r:id="rId25"/>
    <p:sldId id="1610" r:id="rId26"/>
    <p:sldId id="1611" r:id="rId27"/>
    <p:sldId id="1613" r:id="rId28"/>
    <p:sldId id="1612" r:id="rId29"/>
    <p:sldId id="1614" r:id="rId30"/>
    <p:sldId id="1616" r:id="rId31"/>
    <p:sldId id="1617" r:id="rId32"/>
    <p:sldId id="1619" r:id="rId33"/>
    <p:sldId id="1620" r:id="rId34"/>
  </p:sldIdLst>
  <p:sldSz cx="9906000" cy="6858000" type="A4"/>
  <p:notesSz cx="6797675" cy="987425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CFB"/>
    <a:srgbClr val="9966FF"/>
    <a:srgbClr val="CCCCFF"/>
    <a:srgbClr val="FF5050"/>
    <a:srgbClr val="FFD1D1"/>
    <a:srgbClr val="66CCFF"/>
    <a:srgbClr val="CCFF99"/>
    <a:srgbClr val="58DE22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9631" autoAdjust="0"/>
  </p:normalViewPr>
  <p:slideViewPr>
    <p:cSldViewPr showGuides="1">
      <p:cViewPr>
        <p:scale>
          <a:sx n="106" d="100"/>
          <a:sy n="106" d="100"/>
        </p:scale>
        <p:origin x="-66" y="-72"/>
      </p:cViewPr>
      <p:guideLst>
        <p:guide orient="horz" pos="210"/>
        <p:guide orient="horz" pos="482"/>
        <p:guide orient="horz" pos="799"/>
        <p:guide pos="2394"/>
        <p:guide pos="5343"/>
        <p:guide pos="2213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4050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t" anchorCtr="0" compatLnSpc="1">
            <a:prstTxWarp prst="textNoShape">
              <a:avLst/>
            </a:prstTxWarp>
          </a:bodyPr>
          <a:lstStyle>
            <a:lvl1pPr algn="l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t" anchorCtr="0" compatLnSpc="1">
            <a:prstTxWarp prst="textNoShape">
              <a:avLst/>
            </a:prstTxWarp>
          </a:bodyPr>
          <a:lstStyle>
            <a:lvl1pPr algn="r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b" anchorCtr="0" compatLnSpc="1">
            <a:prstTxWarp prst="textNoShape">
              <a:avLst/>
            </a:prstTxWarp>
          </a:bodyPr>
          <a:lstStyle>
            <a:lvl1pPr algn="l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b" anchorCtr="0" compatLnSpc="1">
            <a:prstTxWarp prst="textNoShape">
              <a:avLst/>
            </a:prstTxWarp>
          </a:bodyPr>
          <a:lstStyle>
            <a:lvl1pPr algn="r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F4AF4F8-D481-4211-94C2-FF2C119CB5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8851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1038" y="728663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9475" y="4694238"/>
            <a:ext cx="498157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388475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3D10A71-94EF-4E76-A190-82FE06C71E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1989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285860"/>
            <a:ext cx="30218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285860"/>
            <a:ext cx="30218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CCCCFF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20000"/>
              </a:lnSpc>
            </a:pPr>
            <a:endParaRPr kumimoji="1" lang="ko-KR" altLang="en-US" sz="9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31750" y="26988"/>
            <a:ext cx="9836150" cy="67913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20000"/>
              </a:lnSpc>
            </a:pPr>
            <a:endParaRPr kumimoji="1" lang="ko-KR" altLang="en-US" sz="900" b="0"/>
          </a:p>
        </p:txBody>
      </p:sp>
      <p:sp>
        <p:nvSpPr>
          <p:cNvPr id="1028" name="Rectangle 119"/>
          <p:cNvSpPr>
            <a:spLocks noChangeArrowheads="1"/>
          </p:cNvSpPr>
          <p:nvPr/>
        </p:nvSpPr>
        <p:spPr bwMode="auto">
          <a:xfrm>
            <a:off x="69850" y="768350"/>
            <a:ext cx="8642350" cy="296863"/>
          </a:xfrm>
          <a:prstGeom prst="rect">
            <a:avLst/>
          </a:prstGeom>
          <a:solidFill>
            <a:srgbClr val="EAEAEA"/>
          </a:solidFill>
          <a:ln w="3175">
            <a:solidFill>
              <a:srgbClr val="563C45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atinLnBrk="1">
              <a:lnSpc>
                <a:spcPct val="120000"/>
              </a:lnSpc>
            </a:pPr>
            <a:endParaRPr kumimoji="1" lang="ko-KR" altLang="ko-KR" sz="900" b="0"/>
          </a:p>
        </p:txBody>
      </p:sp>
      <p:sp>
        <p:nvSpPr>
          <p:cNvPr id="1029" name="Text Box 125"/>
          <p:cNvSpPr txBox="1">
            <a:spLocks noChangeArrowheads="1"/>
          </p:cNvSpPr>
          <p:nvPr/>
        </p:nvSpPr>
        <p:spPr bwMode="auto">
          <a:xfrm>
            <a:off x="8961438" y="836613"/>
            <a:ext cx="679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ko-KR" altLang="en-US" sz="900" b="0" u="sng">
                <a:latin typeface="돋움" pitchFamily="50" charset="-127"/>
                <a:ea typeface="돋움" pitchFamily="50" charset="-127"/>
              </a:rPr>
              <a:t>화면 설명</a:t>
            </a:r>
          </a:p>
        </p:txBody>
      </p:sp>
      <p:sp>
        <p:nvSpPr>
          <p:cNvPr id="1030" name="Rectangle 126"/>
          <p:cNvSpPr>
            <a:spLocks noChangeArrowheads="1"/>
          </p:cNvSpPr>
          <p:nvPr/>
        </p:nvSpPr>
        <p:spPr bwMode="auto">
          <a:xfrm>
            <a:off x="69850" y="6521450"/>
            <a:ext cx="9767888" cy="282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1" name="Rectangle 127"/>
          <p:cNvSpPr>
            <a:spLocks noChangeArrowheads="1"/>
          </p:cNvSpPr>
          <p:nvPr/>
        </p:nvSpPr>
        <p:spPr bwMode="auto">
          <a:xfrm>
            <a:off x="71438" y="765175"/>
            <a:ext cx="8643937" cy="572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2" name="Rectangle 128"/>
          <p:cNvSpPr>
            <a:spLocks noChangeArrowheads="1"/>
          </p:cNvSpPr>
          <p:nvPr/>
        </p:nvSpPr>
        <p:spPr bwMode="auto">
          <a:xfrm>
            <a:off x="8769350" y="765175"/>
            <a:ext cx="1065213" cy="572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3" name="Text Box 132"/>
          <p:cNvSpPr txBox="1">
            <a:spLocks noChangeArrowheads="1"/>
          </p:cNvSpPr>
          <p:nvPr/>
        </p:nvSpPr>
        <p:spPr bwMode="auto">
          <a:xfrm>
            <a:off x="109538" y="87313"/>
            <a:ext cx="4731025" cy="24840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33375" indent="-333375" latinLnBrk="1"/>
            <a:r>
              <a:rPr kumimoji="1" lang="en-US" altLang="ko-KR" dirty="0" smtClean="0">
                <a:solidFill>
                  <a:schemeClr val="accent2"/>
                </a:solidFill>
              </a:rPr>
              <a:t>9</a:t>
            </a:r>
            <a:r>
              <a:rPr kumimoji="1" lang="ko-KR" altLang="en-US" dirty="0" err="1" smtClean="0">
                <a:solidFill>
                  <a:schemeClr val="accent2"/>
                </a:solidFill>
              </a:rPr>
              <a:t>차시</a:t>
            </a:r>
            <a:r>
              <a:rPr kumimoji="1" lang="ko-KR" altLang="en-US" dirty="0" smtClean="0">
                <a:solidFill>
                  <a:schemeClr val="accent2"/>
                </a:solidFill>
              </a:rPr>
              <a:t> 스토리보드 작성</a:t>
            </a:r>
          </a:p>
        </p:txBody>
      </p:sp>
      <p:sp>
        <p:nvSpPr>
          <p:cNvPr id="1034" name="Rectangle 120"/>
          <p:cNvSpPr>
            <a:spLocks noChangeArrowheads="1"/>
          </p:cNvSpPr>
          <p:nvPr/>
        </p:nvSpPr>
        <p:spPr bwMode="auto">
          <a:xfrm>
            <a:off x="69850" y="63500"/>
            <a:ext cx="8640763" cy="284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5" name="Rectangle 98"/>
          <p:cNvSpPr>
            <a:spLocks noChangeArrowheads="1"/>
          </p:cNvSpPr>
          <p:nvPr/>
        </p:nvSpPr>
        <p:spPr bwMode="auto">
          <a:xfrm>
            <a:off x="5394325" y="65246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12404684-1B33-44C7-B963-0EA00423180A}" type="slidenum">
              <a:rPr kumimoji="1" lang="en-US" altLang="ko-KR" b="0"/>
              <a:pPr latinLnBrk="1"/>
              <a:t>‹#›</a:t>
            </a:fld>
            <a:endParaRPr kumimoji="1" lang="en-US" altLang="ko-KR" b="0">
              <a:ea typeface="돋움체" pitchFamily="49" charset="-127"/>
            </a:endParaRPr>
          </a:p>
        </p:txBody>
      </p:sp>
      <p:sp>
        <p:nvSpPr>
          <p:cNvPr id="1036" name="Rectangle 134"/>
          <p:cNvSpPr>
            <a:spLocks noChangeArrowheads="1"/>
          </p:cNvSpPr>
          <p:nvPr/>
        </p:nvSpPr>
        <p:spPr bwMode="auto">
          <a:xfrm>
            <a:off x="4130675" y="6551613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endParaRPr kumimoji="1" lang="ko-KR" altLang="ko-KR" sz="900" b="0"/>
          </a:p>
        </p:txBody>
      </p:sp>
      <p:pic>
        <p:nvPicPr>
          <p:cNvPr id="1037" name="Picture 13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54488" y="6556375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36"/>
          <p:cNvSpPr>
            <a:spLocks noChangeArrowheads="1"/>
          </p:cNvSpPr>
          <p:nvPr/>
        </p:nvSpPr>
        <p:spPr bwMode="auto">
          <a:xfrm>
            <a:off x="4639226" y="6550025"/>
            <a:ext cx="4026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kumimoji="1" lang="en-US" altLang="ko-KR" sz="900" b="0" dirty="0"/>
              <a:t>/ </a:t>
            </a:r>
            <a:r>
              <a:rPr kumimoji="1" lang="en-US" altLang="ko-KR" sz="900" b="0" dirty="0" smtClean="0"/>
              <a:t>16</a:t>
            </a:r>
            <a:endParaRPr kumimoji="1" lang="en-US" altLang="ko-KR" sz="900" b="0" dirty="0"/>
          </a:p>
        </p:txBody>
      </p:sp>
      <p:pic>
        <p:nvPicPr>
          <p:cNvPr id="1039" name="Picture 14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48250" y="6548438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AutoShape 35"/>
          <p:cNvSpPr>
            <a:spLocks noChangeArrowheads="1"/>
          </p:cNvSpPr>
          <p:nvPr/>
        </p:nvSpPr>
        <p:spPr bwMode="auto">
          <a:xfrm>
            <a:off x="4319588" y="414338"/>
            <a:ext cx="9652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/>
            <a:r>
              <a:rPr kumimoji="1" lang="ko-KR" altLang="en-US" b="0" dirty="0" smtClean="0">
                <a:solidFill>
                  <a:srgbClr val="000000"/>
                </a:solidFill>
              </a:rPr>
              <a:t>살펴보기</a:t>
            </a:r>
            <a:endParaRPr kumimoji="1" lang="ko-KR" altLang="en-US" b="0" dirty="0">
              <a:solidFill>
                <a:srgbClr val="000000"/>
              </a:solidFill>
            </a:endParaRPr>
          </a:p>
        </p:txBody>
      </p:sp>
      <p:sp>
        <p:nvSpPr>
          <p:cNvPr id="1041" name="Text Box 131"/>
          <p:cNvSpPr txBox="1">
            <a:spLocks noChangeArrowheads="1"/>
          </p:cNvSpPr>
          <p:nvPr/>
        </p:nvSpPr>
        <p:spPr bwMode="auto">
          <a:xfrm>
            <a:off x="6629400" y="57150"/>
            <a:ext cx="2068513" cy="25481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atinLnBrk="1">
              <a:lnSpc>
                <a:spcPct val="120000"/>
              </a:lnSpc>
            </a:pPr>
            <a:r>
              <a:rPr kumimoji="1" lang="ko-KR" altLang="en-US" dirty="0" err="1" smtClean="0">
                <a:solidFill>
                  <a:schemeClr val="accent2"/>
                </a:solidFill>
              </a:rPr>
              <a:t>영상광고제작론</a:t>
            </a:r>
            <a:endParaRPr kumimoji="1" lang="ko-KR" altLang="en-US" dirty="0">
              <a:solidFill>
                <a:schemeClr val="accent2"/>
              </a:solidFill>
            </a:endParaRPr>
          </a:p>
        </p:txBody>
      </p:sp>
      <p:sp>
        <p:nvSpPr>
          <p:cNvPr id="1042" name="Rectangle 124"/>
          <p:cNvSpPr>
            <a:spLocks noChangeArrowheads="1"/>
          </p:cNvSpPr>
          <p:nvPr/>
        </p:nvSpPr>
        <p:spPr bwMode="auto">
          <a:xfrm>
            <a:off x="5983288" y="92075"/>
            <a:ext cx="527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latinLnBrk="1"/>
            <a:r>
              <a:rPr kumimoji="1" lang="ko-KR" altLang="en-US" sz="900" b="0">
                <a:latin typeface="돋움" pitchFamily="50" charset="-127"/>
                <a:ea typeface="돋움" pitchFamily="50" charset="-127"/>
              </a:rPr>
              <a:t>과목명</a:t>
            </a:r>
          </a:p>
        </p:txBody>
      </p:sp>
      <p:sp>
        <p:nvSpPr>
          <p:cNvPr id="1043" name="Rectangle 141"/>
          <p:cNvSpPr>
            <a:spLocks noChangeArrowheads="1"/>
          </p:cNvSpPr>
          <p:nvPr/>
        </p:nvSpPr>
        <p:spPr bwMode="auto">
          <a:xfrm>
            <a:off x="5889625" y="63500"/>
            <a:ext cx="703263" cy="280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44" name="Rectangle 120"/>
          <p:cNvSpPr>
            <a:spLocks noChangeArrowheads="1"/>
          </p:cNvSpPr>
          <p:nvPr/>
        </p:nvSpPr>
        <p:spPr bwMode="auto">
          <a:xfrm>
            <a:off x="69850" y="342900"/>
            <a:ext cx="863758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pic>
        <p:nvPicPr>
          <p:cNvPr id="1045" name="Picture 139" descr="nUI_SubSymbol_1_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45538" y="134938"/>
            <a:ext cx="10112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137"/>
          <p:cNvSpPr>
            <a:spLocks noChangeArrowheads="1"/>
          </p:cNvSpPr>
          <p:nvPr/>
        </p:nvSpPr>
        <p:spPr bwMode="auto">
          <a:xfrm>
            <a:off x="6362700" y="433388"/>
            <a:ext cx="2336800" cy="2159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47" name="AutoShape 138"/>
          <p:cNvSpPr>
            <a:spLocks noChangeArrowheads="1"/>
          </p:cNvSpPr>
          <p:nvPr/>
        </p:nvSpPr>
        <p:spPr bwMode="auto">
          <a:xfrm flipV="1">
            <a:off x="8509000" y="485775"/>
            <a:ext cx="152400" cy="131763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 w="3175">
            <a:solidFill>
              <a:srgbClr val="969696"/>
            </a:solidFill>
            <a:prstDash val="sysDot"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48" name="AutoShape 52"/>
          <p:cNvSpPr>
            <a:spLocks noChangeArrowheads="1"/>
          </p:cNvSpPr>
          <p:nvPr/>
        </p:nvSpPr>
        <p:spPr bwMode="auto">
          <a:xfrm>
            <a:off x="3325813" y="414338"/>
            <a:ext cx="9652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/>
            <a:r>
              <a:rPr kumimoji="1" lang="ko-KR" altLang="en-US" b="0" dirty="0" smtClean="0">
                <a:solidFill>
                  <a:srgbClr val="000000"/>
                </a:solidFill>
              </a:rPr>
              <a:t>들어가기</a:t>
            </a:r>
            <a:endParaRPr kumimoji="1" lang="ko-KR" altLang="en-US" b="0" dirty="0">
              <a:solidFill>
                <a:srgbClr val="000000"/>
              </a:solidFill>
            </a:endParaRPr>
          </a:p>
        </p:txBody>
      </p:sp>
      <p:sp>
        <p:nvSpPr>
          <p:cNvPr id="1049" name="AutoShape 55"/>
          <p:cNvSpPr>
            <a:spLocks noChangeArrowheads="1"/>
          </p:cNvSpPr>
          <p:nvPr/>
        </p:nvSpPr>
        <p:spPr bwMode="auto">
          <a:xfrm>
            <a:off x="5313363" y="414338"/>
            <a:ext cx="9652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ko-KR" altLang="en-US" b="0" dirty="0" smtClean="0"/>
              <a:t>마무리하기</a:t>
            </a:r>
            <a:endParaRPr kumimoji="1" lang="ko-KR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62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스토리보드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1957" y="1310571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1) </a:t>
            </a:r>
            <a:r>
              <a:rPr lang="ko-KR" altLang="en-US" b="0" dirty="0" smtClean="0"/>
              <a:t>콘티가 결정되는 과정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4188" y="435842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1) </a:t>
            </a:r>
            <a:r>
              <a:rPr lang="ko-KR" altLang="en-US" b="0" dirty="0" smtClean="0"/>
              <a:t>콘티가 결정되는 과정 </a:t>
            </a:r>
          </a:p>
        </p:txBody>
      </p:sp>
      <p:sp>
        <p:nvSpPr>
          <p:cNvPr id="7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03</a:t>
            </a:r>
            <a:endParaRPr kumimoji="1" lang="en-US" altLang="ko-KR" sz="900" b="0" dirty="0"/>
          </a:p>
        </p:txBody>
      </p:sp>
      <p:sp>
        <p:nvSpPr>
          <p:cNvPr id="3" name="직사각형 2"/>
          <p:cNvSpPr/>
          <p:nvPr/>
        </p:nvSpPr>
        <p:spPr bwMode="auto">
          <a:xfrm>
            <a:off x="4318164" y="1700808"/>
            <a:ext cx="3505024" cy="432048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algn="ctr">
              <a:spcBef>
                <a:spcPct val="30000"/>
              </a:spcBef>
            </a:pPr>
            <a:r>
              <a:rPr kumimoji="1" lang="ko-KR" altLang="en-US" b="0" dirty="0">
                <a:solidFill>
                  <a:srgbClr val="000000"/>
                </a:solidFill>
              </a:rPr>
              <a:t>광고주로부터 </a:t>
            </a:r>
            <a:r>
              <a:rPr kumimoji="1" lang="en-US" altLang="ko-KR" b="0" dirty="0">
                <a:solidFill>
                  <a:srgbClr val="000000"/>
                </a:solidFill>
              </a:rPr>
              <a:t>TV-CM</a:t>
            </a:r>
            <a:r>
              <a:rPr kumimoji="1" lang="ko-KR" altLang="en-US" b="0" dirty="0">
                <a:solidFill>
                  <a:srgbClr val="000000"/>
                </a:solidFill>
              </a:rPr>
              <a:t>의 제작에 관한 의뢰 요청</a:t>
            </a:r>
          </a:p>
        </p:txBody>
      </p:sp>
      <p:sp>
        <p:nvSpPr>
          <p:cNvPr id="8" name="직사각형 7"/>
          <p:cNvSpPr/>
          <p:nvPr/>
        </p:nvSpPr>
        <p:spPr bwMode="auto">
          <a:xfrm>
            <a:off x="4328296" y="2564904"/>
            <a:ext cx="3505024" cy="432048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algn="ctr">
              <a:spcBef>
                <a:spcPct val="30000"/>
              </a:spcBef>
            </a:pPr>
            <a:r>
              <a:rPr kumimoji="1" lang="en-US" altLang="ko-KR" b="0" dirty="0">
                <a:solidFill>
                  <a:srgbClr val="000000"/>
                </a:solidFill>
              </a:rPr>
              <a:t>AE</a:t>
            </a:r>
            <a:r>
              <a:rPr kumimoji="1" lang="ko-KR" altLang="en-US" b="0" dirty="0">
                <a:solidFill>
                  <a:srgbClr val="000000"/>
                </a:solidFill>
              </a:rPr>
              <a:t>가 광고주로부터 </a:t>
            </a:r>
            <a:r>
              <a:rPr kumimoji="1" lang="en-US" altLang="ko-KR" b="0" dirty="0">
                <a:solidFill>
                  <a:srgbClr val="000000"/>
                </a:solidFill>
              </a:rPr>
              <a:t/>
            </a:r>
            <a:br>
              <a:rPr kumimoji="1" lang="en-US" altLang="ko-KR" b="0" dirty="0">
                <a:solidFill>
                  <a:srgbClr val="000000"/>
                </a:solidFill>
              </a:rPr>
            </a:br>
            <a:r>
              <a:rPr kumimoji="1" lang="ko-KR" altLang="en-US" b="0" dirty="0">
                <a:solidFill>
                  <a:srgbClr val="000000"/>
                </a:solidFill>
              </a:rPr>
              <a:t>제작전반에 대한 오리엔테이션 받음 </a:t>
            </a:r>
          </a:p>
        </p:txBody>
      </p:sp>
      <p:sp>
        <p:nvSpPr>
          <p:cNvPr id="9" name="직사각형 8"/>
          <p:cNvSpPr/>
          <p:nvPr/>
        </p:nvSpPr>
        <p:spPr bwMode="auto">
          <a:xfrm>
            <a:off x="4328296" y="3429000"/>
            <a:ext cx="3505024" cy="432048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algn="ctr">
              <a:spcBef>
                <a:spcPct val="30000"/>
              </a:spcBef>
            </a:pPr>
            <a:r>
              <a:rPr kumimoji="1" lang="ko-KR" altLang="en-US" b="0" dirty="0">
                <a:solidFill>
                  <a:srgbClr val="000000"/>
                </a:solidFill>
              </a:rPr>
              <a:t>광고기획 회의 </a:t>
            </a:r>
          </a:p>
        </p:txBody>
      </p:sp>
      <p:sp>
        <p:nvSpPr>
          <p:cNvPr id="10" name="직사각형 9"/>
          <p:cNvSpPr/>
          <p:nvPr/>
        </p:nvSpPr>
        <p:spPr bwMode="auto">
          <a:xfrm>
            <a:off x="4325186" y="4335920"/>
            <a:ext cx="3505024" cy="432048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algn="ctr">
              <a:spcBef>
                <a:spcPct val="30000"/>
              </a:spcBef>
            </a:pPr>
            <a:r>
              <a:rPr kumimoji="1" lang="ko-KR" altLang="en-US" b="0" dirty="0">
                <a:solidFill>
                  <a:srgbClr val="000000"/>
                </a:solidFill>
              </a:rPr>
              <a:t>광고목표와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제작가이드라인 </a:t>
            </a:r>
            <a:r>
              <a:rPr kumimoji="1" lang="ko-KR" altLang="en-US" b="0" dirty="0">
                <a:solidFill>
                  <a:srgbClr val="000000"/>
                </a:solidFill>
              </a:rPr>
              <a:t>등을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정리함</a:t>
            </a:r>
            <a:endParaRPr kumimoji="1" lang="ko-KR" altLang="en-US" b="0" dirty="0">
              <a:solidFill>
                <a:srgbClr val="000000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4325186" y="5157192"/>
            <a:ext cx="3505024" cy="432048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 algn="ctr">
              <a:spcBef>
                <a:spcPct val="30000"/>
              </a:spcBef>
            </a:pPr>
            <a:r>
              <a:rPr kumimoji="1" lang="ko-KR" altLang="en-US" b="0" dirty="0">
                <a:solidFill>
                  <a:srgbClr val="000000"/>
                </a:solidFill>
              </a:rPr>
              <a:t>제작팀에게 </a:t>
            </a:r>
            <a:r>
              <a:rPr kumimoji="1" lang="ko-KR" altLang="en-US" b="0" dirty="0" smtClean="0">
                <a:solidFill>
                  <a:srgbClr val="000000"/>
                </a:solidFill>
              </a:rPr>
              <a:t>오리엔테이션을 함  </a:t>
            </a:r>
            <a:endParaRPr kumimoji="1" lang="ko-KR" altLang="en-US" b="0" dirty="0">
              <a:solidFill>
                <a:srgbClr val="000000"/>
              </a:solidFill>
            </a:endParaRPr>
          </a:p>
        </p:txBody>
      </p:sp>
      <p:sp>
        <p:nvSpPr>
          <p:cNvPr id="4" name="아래쪽 화살표 3"/>
          <p:cNvSpPr/>
          <p:nvPr/>
        </p:nvSpPr>
        <p:spPr bwMode="auto">
          <a:xfrm>
            <a:off x="5753054" y="2204864"/>
            <a:ext cx="581738" cy="259215"/>
          </a:xfrm>
          <a:prstGeom prst="downArrow">
            <a:avLst/>
          </a:prstGeom>
          <a:solidFill>
            <a:srgbClr val="C0C0C0">
              <a:alpha val="6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/>
          </a:p>
        </p:txBody>
      </p:sp>
      <p:sp>
        <p:nvSpPr>
          <p:cNvPr id="16" name="아래쪽 화살표 15"/>
          <p:cNvSpPr/>
          <p:nvPr/>
        </p:nvSpPr>
        <p:spPr bwMode="auto">
          <a:xfrm>
            <a:off x="5758728" y="3097777"/>
            <a:ext cx="581738" cy="259215"/>
          </a:xfrm>
          <a:prstGeom prst="downArrow">
            <a:avLst/>
          </a:prstGeom>
          <a:solidFill>
            <a:srgbClr val="C0C0C0">
              <a:alpha val="6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/>
          </a:p>
        </p:txBody>
      </p:sp>
      <p:sp>
        <p:nvSpPr>
          <p:cNvPr id="17" name="아래쪽 화살표 16"/>
          <p:cNvSpPr/>
          <p:nvPr/>
        </p:nvSpPr>
        <p:spPr bwMode="auto">
          <a:xfrm>
            <a:off x="5758728" y="3962240"/>
            <a:ext cx="581738" cy="259215"/>
          </a:xfrm>
          <a:prstGeom prst="downArrow">
            <a:avLst/>
          </a:prstGeom>
          <a:solidFill>
            <a:srgbClr val="C0C0C0">
              <a:alpha val="6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/>
          </a:p>
        </p:txBody>
      </p:sp>
      <p:sp>
        <p:nvSpPr>
          <p:cNvPr id="18" name="아래쪽 화살표 17"/>
          <p:cNvSpPr/>
          <p:nvPr/>
        </p:nvSpPr>
        <p:spPr bwMode="auto">
          <a:xfrm>
            <a:off x="5749000" y="4839976"/>
            <a:ext cx="581738" cy="259215"/>
          </a:xfrm>
          <a:prstGeom prst="downArrow">
            <a:avLst/>
          </a:prstGeom>
          <a:solidFill>
            <a:srgbClr val="C0C0C0">
              <a:alpha val="63000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/>
          </a:p>
        </p:txBody>
      </p:sp>
    </p:spTree>
    <p:extLst>
      <p:ext uri="{BB962C8B-B14F-4D97-AF65-F5344CB8AC3E}">
        <p14:creationId xmlns:p14="http://schemas.microsoft.com/office/powerpoint/2010/main" val="39175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0011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817096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496" y="333375"/>
            <a:ext cx="20584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2" y="261366"/>
            <a:ext cx="537592" cy="537592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43205" y="372390"/>
            <a:ext cx="2005471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섬네일의</a:t>
            </a:r>
            <a:r>
              <a:rPr lang="ko-KR" altLang="en-US" b="0" kern="0" dirty="0" smtClean="0"/>
              <a:t> 예 </a:t>
            </a:r>
            <a:r>
              <a:rPr lang="en-US" altLang="ko-KR" b="0" kern="0" dirty="0" smtClean="0"/>
              <a:t>: </a:t>
            </a:r>
            <a:r>
              <a:rPr lang="ko-KR" altLang="en-US" b="0" kern="0" dirty="0" err="1" smtClean="0"/>
              <a:t>로케트</a:t>
            </a:r>
            <a:r>
              <a:rPr lang="ko-KR" altLang="en-US" b="0" kern="0" dirty="0" smtClean="0"/>
              <a:t> 배터리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893" y="806515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err="1" smtClean="0"/>
              <a:t>로케트</a:t>
            </a:r>
            <a:r>
              <a:rPr lang="ko-KR" altLang="en-US" b="0" dirty="0" smtClean="0"/>
              <a:t> 배터리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028" y="1012627"/>
            <a:ext cx="27767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방향 </a:t>
            </a:r>
            <a:r>
              <a:rPr lang="en-US" altLang="ko-KR" b="0" dirty="0"/>
              <a:t>2, </a:t>
            </a:r>
            <a:r>
              <a:rPr lang="ko-KR" altLang="en-US" b="0" dirty="0"/>
              <a:t>파워를 원하나</a:t>
            </a:r>
            <a:r>
              <a:rPr lang="en-US" altLang="ko-KR" b="0" dirty="0"/>
              <a:t>?(WANT POWER?) </a:t>
            </a:r>
          </a:p>
        </p:txBody>
      </p:sp>
      <p:pic>
        <p:nvPicPr>
          <p:cNvPr id="11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6490971" y="515719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68824" y="5126995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/>
              <a:t>5</a:t>
            </a:r>
            <a:r>
              <a:rPr lang="en-US" altLang="ko-KR" b="0" dirty="0" smtClean="0"/>
              <a:t>/10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98290" y="758949"/>
            <a:ext cx="7030740" cy="46862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0615"/>
              </p:ext>
            </p:extLst>
          </p:nvPr>
        </p:nvGraphicFramePr>
        <p:xfrm>
          <a:off x="633642" y="1263316"/>
          <a:ext cx="6272186" cy="374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1246"/>
                <a:gridCol w="2960940"/>
              </a:tblGrid>
              <a:tr h="304991"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아이디어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견인편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내용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3444869">
                <a:tc>
                  <a:txBody>
                    <a:bodyPr/>
                    <a:lstStyle/>
                    <a:p>
                      <a:pPr algn="ctr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0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자동차가 고장이다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그때 모형자동차에 배터리를 집어넣는다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모형자동차를 진짜 자동차에 연결한다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리모컨을 이용하여 모형자동차를 조정하여</a:t>
                      </a:r>
                      <a:b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진짜 자동차를 견인한다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5. NA : Want Power? </a:t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배터리</a:t>
                      </a:r>
                    </a:p>
                    <a:p>
                      <a:pPr algn="l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_x69579496" descr="EMB000011f8345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16190" r="49107" b="3961"/>
          <a:stretch/>
        </p:blipFill>
        <p:spPr bwMode="auto">
          <a:xfrm>
            <a:off x="667094" y="1623594"/>
            <a:ext cx="3206406" cy="33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9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0011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5817096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28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496" y="333375"/>
            <a:ext cx="20584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2" y="261366"/>
            <a:ext cx="537592" cy="537592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>
            <a:off x="543205" y="372390"/>
            <a:ext cx="2005471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섬네일의</a:t>
            </a:r>
            <a:r>
              <a:rPr lang="ko-KR" altLang="en-US" b="0" kern="0" dirty="0" smtClean="0"/>
              <a:t> 예 </a:t>
            </a:r>
            <a:r>
              <a:rPr lang="en-US" altLang="ko-KR" b="0" kern="0" dirty="0" smtClean="0"/>
              <a:t>: </a:t>
            </a:r>
            <a:r>
              <a:rPr lang="ko-KR" altLang="en-US" b="0" kern="0" dirty="0" err="1" smtClean="0"/>
              <a:t>로케트</a:t>
            </a:r>
            <a:r>
              <a:rPr lang="ko-KR" altLang="en-US" b="0" kern="0" dirty="0" smtClean="0"/>
              <a:t> 배터리 </a:t>
            </a:r>
          </a:p>
        </p:txBody>
      </p:sp>
      <p:pic>
        <p:nvPicPr>
          <p:cNvPr id="33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6490971" y="515719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3368824" y="5126995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 smtClean="0"/>
              <a:t>6/10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198290" y="758949"/>
            <a:ext cx="7030740" cy="46862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2893" y="806515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err="1" smtClean="0"/>
              <a:t>로케트</a:t>
            </a:r>
            <a:r>
              <a:rPr lang="ko-KR" altLang="en-US" b="0" dirty="0" smtClean="0"/>
              <a:t> 배터리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7028" y="1012627"/>
            <a:ext cx="2820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방향 </a:t>
            </a:r>
            <a:r>
              <a:rPr lang="en-US" altLang="ko-KR" b="0" dirty="0" smtClean="0"/>
              <a:t>2, </a:t>
            </a:r>
            <a:r>
              <a:rPr lang="ko-KR" altLang="en-US" b="0" dirty="0" smtClean="0"/>
              <a:t>파워를 원하나</a:t>
            </a:r>
            <a:r>
              <a:rPr lang="en-US" altLang="ko-KR" b="0" dirty="0" smtClean="0"/>
              <a:t>?(WANT POWER?)</a:t>
            </a:r>
            <a:r>
              <a:rPr lang="ko-KR" altLang="en-US" b="0" dirty="0" smtClean="0"/>
              <a:t> 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93740"/>
              </p:ext>
            </p:extLst>
          </p:nvPr>
        </p:nvGraphicFramePr>
        <p:xfrm>
          <a:off x="633642" y="1263316"/>
          <a:ext cx="6272186" cy="374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1246"/>
                <a:gridCol w="2960940"/>
              </a:tblGrid>
              <a:tr h="304991"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아이디어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오토바이편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내용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3444869">
                <a:tc>
                  <a:txBody>
                    <a:bodyPr/>
                    <a:lstStyle/>
                    <a:p>
                      <a:pPr algn="ctr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0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오토바이를 타고 있는 남자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아이가 탄 자전거가 오토바이 뒤에 선다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오토바이를 탄 남자는 자전거를 비웃듯이</a:t>
                      </a:r>
                      <a:b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바라본다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아이가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건전지를 자전거에 끼운다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5.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크락션을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누르면 오토바이가 하늘 높이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날아간다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6. NA : Want Power? </a:t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강자는 따로 있다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배터리</a:t>
                      </a:r>
                    </a:p>
                    <a:p>
                      <a:pPr algn="l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_x113212936" descr="EMB000011f8345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8413" r="49554" b="2802"/>
          <a:stretch/>
        </p:blipFill>
        <p:spPr bwMode="auto">
          <a:xfrm>
            <a:off x="667094" y="1599794"/>
            <a:ext cx="3206406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2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0011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817096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496" y="333375"/>
            <a:ext cx="20584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2" y="261366"/>
            <a:ext cx="537592" cy="537592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43205" y="372390"/>
            <a:ext cx="2005471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섬네일의</a:t>
            </a:r>
            <a:r>
              <a:rPr lang="ko-KR" altLang="en-US" b="0" kern="0" dirty="0" smtClean="0"/>
              <a:t> 예 </a:t>
            </a:r>
            <a:r>
              <a:rPr lang="en-US" altLang="ko-KR" b="0" kern="0" dirty="0" smtClean="0"/>
              <a:t>: </a:t>
            </a:r>
            <a:r>
              <a:rPr lang="ko-KR" altLang="en-US" b="0" kern="0" dirty="0" err="1" smtClean="0"/>
              <a:t>로케트</a:t>
            </a:r>
            <a:r>
              <a:rPr lang="ko-KR" altLang="en-US" b="0" kern="0" dirty="0" smtClean="0"/>
              <a:t> 배터리 </a:t>
            </a:r>
          </a:p>
        </p:txBody>
      </p:sp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6490971" y="515719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68824" y="5126995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/>
              <a:t>7</a:t>
            </a:r>
            <a:r>
              <a:rPr lang="en-US" altLang="ko-KR" b="0" dirty="0" smtClean="0"/>
              <a:t>/10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98290" y="758949"/>
            <a:ext cx="7030740" cy="46862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893" y="806515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err="1" smtClean="0"/>
              <a:t>로케트</a:t>
            </a:r>
            <a:r>
              <a:rPr lang="ko-KR" altLang="en-US" b="0" dirty="0" smtClean="0"/>
              <a:t> 배터리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028" y="1012627"/>
            <a:ext cx="28200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방향 </a:t>
            </a:r>
            <a:r>
              <a:rPr lang="en-US" altLang="ko-KR" b="0" dirty="0" smtClean="0"/>
              <a:t>2, </a:t>
            </a:r>
            <a:r>
              <a:rPr lang="ko-KR" altLang="en-US" b="0" dirty="0" smtClean="0"/>
              <a:t>파워를 원하나</a:t>
            </a:r>
            <a:r>
              <a:rPr lang="en-US" altLang="ko-KR" b="0" dirty="0" smtClean="0"/>
              <a:t>?(WANT POWER?)</a:t>
            </a:r>
            <a:r>
              <a:rPr lang="ko-KR" altLang="en-US" b="0" dirty="0" smtClean="0"/>
              <a:t>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982382"/>
              </p:ext>
            </p:extLst>
          </p:nvPr>
        </p:nvGraphicFramePr>
        <p:xfrm>
          <a:off x="633642" y="1263316"/>
          <a:ext cx="6272186" cy="374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1246"/>
                <a:gridCol w="2960940"/>
              </a:tblGrid>
              <a:tr h="304991"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아이디어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손풍기편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내용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3444869">
                <a:tc>
                  <a:txBody>
                    <a:bodyPr/>
                    <a:lstStyle/>
                    <a:p>
                      <a:pPr algn="ctr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0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남자아이가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손풍기를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꺼낸다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2.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배터리를 넣는다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윙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~~~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뜨는 남자 아이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4. NA : LIMITED POWER?</a:t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배터리</a:t>
                      </a:r>
                    </a:p>
                    <a:p>
                      <a:pPr algn="l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_x69368184" descr="EMB000011f8345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t="11327" r="49953" b="4519"/>
          <a:stretch/>
        </p:blipFill>
        <p:spPr bwMode="auto">
          <a:xfrm>
            <a:off x="700596" y="1634244"/>
            <a:ext cx="3172904" cy="32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2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0011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817096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496" y="333375"/>
            <a:ext cx="20584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2" y="261366"/>
            <a:ext cx="537592" cy="537592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43205" y="372390"/>
            <a:ext cx="2005471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섬네일의</a:t>
            </a:r>
            <a:r>
              <a:rPr lang="ko-KR" altLang="en-US" b="0" kern="0" dirty="0" smtClean="0"/>
              <a:t> 예 </a:t>
            </a:r>
            <a:r>
              <a:rPr lang="en-US" altLang="ko-KR" b="0" kern="0" dirty="0" smtClean="0"/>
              <a:t>: </a:t>
            </a:r>
            <a:r>
              <a:rPr lang="ko-KR" altLang="en-US" b="0" kern="0" dirty="0" err="1" smtClean="0"/>
              <a:t>로케트</a:t>
            </a:r>
            <a:r>
              <a:rPr lang="ko-KR" altLang="en-US" b="0" kern="0" dirty="0" smtClean="0"/>
              <a:t> 배터리 </a:t>
            </a:r>
          </a:p>
        </p:txBody>
      </p:sp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6490971" y="515719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68824" y="5126995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 smtClean="0"/>
              <a:t>8/10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98290" y="758949"/>
            <a:ext cx="7030740" cy="46862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893" y="806515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err="1" smtClean="0"/>
              <a:t>로케트</a:t>
            </a:r>
            <a:r>
              <a:rPr lang="ko-KR" altLang="en-US" b="0" dirty="0" smtClean="0"/>
              <a:t> 배터리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028" y="1012627"/>
            <a:ext cx="2829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방향 </a:t>
            </a:r>
            <a:r>
              <a:rPr lang="en-US" altLang="ko-KR" b="0" dirty="0" smtClean="0"/>
              <a:t>3, </a:t>
            </a:r>
            <a:r>
              <a:rPr lang="ko-KR" altLang="en-US" b="0" dirty="0" err="1" smtClean="0"/>
              <a:t>로케트</a:t>
            </a:r>
            <a:r>
              <a:rPr lang="ko-KR" altLang="en-US" b="0" dirty="0" smtClean="0"/>
              <a:t> </a:t>
            </a:r>
            <a:r>
              <a:rPr lang="ko-KR" altLang="en-US" b="0" dirty="0"/>
              <a:t>배터리 하나면 충분합니다</a:t>
            </a:r>
            <a:r>
              <a:rPr lang="en-US" altLang="ko-KR" b="0" dirty="0"/>
              <a:t>. </a:t>
            </a: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700994"/>
              </p:ext>
            </p:extLst>
          </p:nvPr>
        </p:nvGraphicFramePr>
        <p:xfrm>
          <a:off x="633642" y="1263316"/>
          <a:ext cx="6272186" cy="374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1246"/>
                <a:gridCol w="2960940"/>
              </a:tblGrid>
              <a:tr h="304991"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아이디어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팔방미인편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내용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3444869">
                <a:tc>
                  <a:txBody>
                    <a:bodyPr/>
                    <a:lstStyle/>
                    <a:p>
                      <a:pPr algn="ctr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0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시계가 울리면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배터리가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튕겨나온다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면도기를 다 쓰면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배터리가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</a:t>
                      </a:r>
                      <a:r>
                        <a:rPr lang="en-US" altLang="ko-KR" sz="1000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튕겨나온다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리모컨을 다 쓰면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배터리가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튕겨나온다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4.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후렛쉬를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다 쓰면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배터리가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튕겨나온다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남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하나면 충분합니다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배터리</a:t>
                      </a:r>
                    </a:p>
                    <a:p>
                      <a:pPr algn="l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_x69933968" descr="EMB000011f8345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t="17891" r="50650" b="5005"/>
          <a:stretch/>
        </p:blipFill>
        <p:spPr bwMode="auto">
          <a:xfrm>
            <a:off x="705793" y="1647825"/>
            <a:ext cx="3157979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2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0011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817096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496" y="333375"/>
            <a:ext cx="20584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2" y="261366"/>
            <a:ext cx="537592" cy="537592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43205" y="372390"/>
            <a:ext cx="2005471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섬네일의</a:t>
            </a:r>
            <a:r>
              <a:rPr lang="ko-KR" altLang="en-US" b="0" kern="0" dirty="0" smtClean="0"/>
              <a:t> 예 </a:t>
            </a:r>
            <a:r>
              <a:rPr lang="en-US" altLang="ko-KR" b="0" kern="0" dirty="0" smtClean="0"/>
              <a:t>: </a:t>
            </a:r>
            <a:r>
              <a:rPr lang="ko-KR" altLang="en-US" b="0" kern="0" dirty="0" err="1" smtClean="0"/>
              <a:t>로케트</a:t>
            </a:r>
            <a:r>
              <a:rPr lang="ko-KR" altLang="en-US" b="0" kern="0" dirty="0" smtClean="0"/>
              <a:t> 배터리 </a:t>
            </a:r>
          </a:p>
        </p:txBody>
      </p:sp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6490971" y="515719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68824" y="5126995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 smtClean="0"/>
              <a:t>9/10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98290" y="758949"/>
            <a:ext cx="7030740" cy="46862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893" y="806515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err="1" smtClean="0"/>
              <a:t>로케트</a:t>
            </a:r>
            <a:r>
              <a:rPr lang="ko-KR" altLang="en-US" b="0" dirty="0" smtClean="0"/>
              <a:t> 배터리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028" y="1012627"/>
            <a:ext cx="2829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방향 </a:t>
            </a:r>
            <a:r>
              <a:rPr lang="en-US" altLang="ko-KR" b="0" dirty="0" smtClean="0"/>
              <a:t>3, </a:t>
            </a:r>
            <a:r>
              <a:rPr lang="ko-KR" altLang="en-US" b="0" dirty="0" err="1" smtClean="0"/>
              <a:t>로케트</a:t>
            </a:r>
            <a:r>
              <a:rPr lang="ko-KR" altLang="en-US" b="0" dirty="0" smtClean="0"/>
              <a:t> </a:t>
            </a:r>
            <a:r>
              <a:rPr lang="ko-KR" altLang="en-US" b="0" dirty="0"/>
              <a:t>배터리 하나면 충분합니다</a:t>
            </a:r>
            <a:r>
              <a:rPr lang="en-US" altLang="ko-KR" b="0" dirty="0"/>
              <a:t>.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59253"/>
              </p:ext>
            </p:extLst>
          </p:nvPr>
        </p:nvGraphicFramePr>
        <p:xfrm>
          <a:off x="633642" y="1263316"/>
          <a:ext cx="6272186" cy="374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1246"/>
                <a:gridCol w="2960940"/>
              </a:tblGrid>
              <a:tr h="304991"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8.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아이디어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전자제품편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내용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3444869">
                <a:tc>
                  <a:txBody>
                    <a:bodyPr/>
                    <a:lstStyle/>
                    <a:p>
                      <a:pPr algn="ctr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0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l" latinLnBrk="0"/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건전지를 전자제품처럼 사용한다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건전지가 빛을 밝히는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후렛쉬이다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건전지는 리모컨이다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건전지를 누르면</a:t>
                      </a:r>
                      <a:b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채널이 바뀐다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건전지를 사람의 턱에 대면 면도가 된다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4. NA :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어떤 전자제품이라도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하나면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충분합니다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배터리</a:t>
                      </a:r>
                    </a:p>
                    <a:p>
                      <a:pPr algn="l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_x69469080" descr="EMB000011f8346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10264" r="48611" b="3496"/>
          <a:stretch/>
        </p:blipFill>
        <p:spPr bwMode="auto">
          <a:xfrm>
            <a:off x="704528" y="1638300"/>
            <a:ext cx="316897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6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0011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817096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496" y="333375"/>
            <a:ext cx="20584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2" y="261366"/>
            <a:ext cx="537592" cy="537592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543205" y="372390"/>
            <a:ext cx="2005471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섬네일의</a:t>
            </a:r>
            <a:r>
              <a:rPr lang="ko-KR" altLang="en-US" b="0" kern="0" dirty="0" smtClean="0"/>
              <a:t> 예 </a:t>
            </a:r>
            <a:r>
              <a:rPr lang="en-US" altLang="ko-KR" b="0" kern="0" dirty="0" smtClean="0"/>
              <a:t>: </a:t>
            </a:r>
            <a:r>
              <a:rPr lang="ko-KR" altLang="en-US" b="0" kern="0" dirty="0" err="1" smtClean="0"/>
              <a:t>로케트</a:t>
            </a:r>
            <a:r>
              <a:rPr lang="ko-KR" altLang="en-US" b="0" kern="0" dirty="0" smtClean="0"/>
              <a:t> 배터리 </a:t>
            </a:r>
          </a:p>
        </p:txBody>
      </p:sp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6490971" y="515719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68824" y="5126995"/>
            <a:ext cx="8755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 smtClean="0"/>
              <a:t>10/10 </a:t>
            </a:r>
            <a:r>
              <a:rPr lang="ko-KR" altLang="en-US" b="0" dirty="0" smtClean="0">
                <a:solidFill>
                  <a:schemeClr val="bg1"/>
                </a:solidFill>
              </a:rPr>
              <a:t>▶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98290" y="758949"/>
            <a:ext cx="7030740" cy="46862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893" y="806515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err="1" smtClean="0"/>
              <a:t>로케트</a:t>
            </a:r>
            <a:r>
              <a:rPr lang="ko-KR" altLang="en-US" b="0" dirty="0" smtClean="0"/>
              <a:t> 배터리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028" y="1012627"/>
            <a:ext cx="25266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방향 </a:t>
            </a:r>
            <a:r>
              <a:rPr lang="en-US" altLang="ko-KR" b="0" dirty="0" smtClean="0"/>
              <a:t>4, </a:t>
            </a:r>
            <a:r>
              <a:rPr lang="ko-KR" altLang="en-US" b="0" dirty="0"/>
              <a:t>무한 파워</a:t>
            </a:r>
            <a:r>
              <a:rPr lang="en-US" altLang="ko-KR" b="0" dirty="0"/>
              <a:t>(Unlimited Power)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11885"/>
              </p:ext>
            </p:extLst>
          </p:nvPr>
        </p:nvGraphicFramePr>
        <p:xfrm>
          <a:off x="633642" y="1263316"/>
          <a:ext cx="6272186" cy="374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1246"/>
                <a:gridCol w="2960940"/>
              </a:tblGrid>
              <a:tr h="304991"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9.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아이디어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개기일식편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내용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3444869">
                <a:tc>
                  <a:txBody>
                    <a:bodyPr/>
                    <a:lstStyle/>
                    <a:p>
                      <a:pPr algn="ctr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0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개기일식이 세상을 어둡게 한다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그때 화면에 손이 들어와서 배터리를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교환한다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세상이 환해진다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4. NA : Unlimited Power!</a:t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배터리</a:t>
                      </a:r>
                    </a:p>
                    <a:p>
                      <a:pPr algn="l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_x70781080" descr="EMB000011f8346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14646" r="50000" b="5415"/>
          <a:stretch/>
        </p:blipFill>
        <p:spPr bwMode="auto">
          <a:xfrm>
            <a:off x="701403" y="1638299"/>
            <a:ext cx="3172097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42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3667489" y="1628800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rgbClr val="000000"/>
                </a:solidFill>
              </a:rPr>
              <a:t>2</a:t>
            </a:r>
            <a:endParaRPr kumimoji="1"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4037179" y="1628800"/>
            <a:ext cx="4455468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키 프레임</a:t>
            </a:r>
            <a:r>
              <a:rPr kumimoji="1" lang="en-US" altLang="ko-KR" b="0" dirty="0" smtClean="0"/>
              <a:t>(Key Frame)</a:t>
            </a:r>
            <a:r>
              <a:rPr kumimoji="1" lang="ko-KR" altLang="en-US" b="0" dirty="0" smtClean="0"/>
              <a:t>을 결정함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6452" y="2092785"/>
            <a:ext cx="44034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스토리 전개에서 가장 중요하다고 생각되는 부분을 시각화하여 스토리보드의 중심축으로 삼음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키 프레임을 결정하는 과정에서 스토리보드의 전체적 분위기가 도출되고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카피 아이디어도 얻을 수 있음 </a:t>
            </a:r>
            <a:endParaRPr lang="en-US" altLang="ko-KR" b="0" dirty="0"/>
          </a:p>
        </p:txBody>
      </p:sp>
      <p:sp>
        <p:nvSpPr>
          <p:cNvPr id="6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스토리보드</a:t>
            </a:r>
            <a:r>
              <a:rPr lang="en-US" altLang="ko-KR" b="0" dirty="0" smtClean="0"/>
              <a:t> </a:t>
            </a:r>
            <a:endParaRPr lang="ko-KR" altLang="en-US" b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421957" y="1310571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3</a:t>
            </a:r>
            <a:r>
              <a:rPr lang="en-US" altLang="ko-KR" b="0" dirty="0" smtClean="0"/>
              <a:t>) </a:t>
            </a:r>
            <a:r>
              <a:rPr lang="ko-KR" altLang="en-US" b="0" dirty="0"/>
              <a:t>스토리보드의 작성과 </a:t>
            </a:r>
            <a:r>
              <a:rPr lang="ko-KR" altLang="en-US" b="0" dirty="0" smtClean="0"/>
              <a:t>단계</a:t>
            </a:r>
            <a:endParaRPr lang="en-US" altLang="ko-KR" b="0" dirty="0"/>
          </a:p>
        </p:txBody>
      </p:sp>
      <p:sp>
        <p:nvSpPr>
          <p:cNvPr id="9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07</a:t>
            </a:r>
            <a:endParaRPr kumimoji="1" lang="en-US" altLang="ko-KR" sz="9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6354188" y="435842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3) </a:t>
            </a:r>
            <a:r>
              <a:rPr lang="ko-KR" altLang="en-US" b="0" dirty="0"/>
              <a:t>스토리보드의 작성과 단계</a:t>
            </a:r>
            <a:endParaRPr lang="en-US" altLang="ko-KR" b="0" dirty="0"/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3667489" y="3140968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rgbClr val="000000"/>
                </a:solidFill>
              </a:rPr>
              <a:t>3</a:t>
            </a:r>
            <a:endParaRPr kumimoji="1"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4037179" y="3140968"/>
            <a:ext cx="4455468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프레임 수를 결정함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7085" y="3604953"/>
            <a:ext cx="440343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키 프레임이 결정되면 그것을 중심으로 전체스토리를 전개하며 어떤 부분을 포착해서 프레임 안에 시각화할 것인가를 결정함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각 프레임에 들어갈 이미지와 프레임 수를 결정함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소비자의 시선을 사로잡는 첫 장면이 가장 중요함 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b="0" dirty="0" smtClean="0"/>
              <a:t>15</a:t>
            </a:r>
            <a:r>
              <a:rPr lang="ko-KR" altLang="en-US" b="0" dirty="0" smtClean="0"/>
              <a:t>초 광고에서 첫 장면에 시선을 모아주고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전체분위기를 암시해주지 못하면 성공할 확률이 줄어듦</a:t>
            </a:r>
            <a:r>
              <a:rPr lang="en-US" altLang="ko-KR" b="0" dirty="0"/>
              <a:t/>
            </a:r>
            <a:br>
              <a:rPr lang="en-US" altLang="ko-KR" b="0" dirty="0"/>
            </a:br>
            <a:r>
              <a:rPr lang="en-US" altLang="ko-KR" b="0" dirty="0" smtClean="0"/>
              <a:t>     </a:t>
            </a:r>
            <a:r>
              <a:rPr lang="ko-KR" altLang="en-US" b="0" dirty="0" smtClean="0"/>
              <a:t>첫 프레임에서 무엇을 보여줄 것인가를 더 신경 </a:t>
            </a:r>
            <a:r>
              <a:rPr lang="ko-KR" altLang="en-US" b="0" dirty="0" err="1" smtClean="0"/>
              <a:t>써야하는</a:t>
            </a:r>
            <a:r>
              <a:rPr lang="ko-KR" altLang="en-US" b="0" dirty="0" smtClean="0"/>
              <a:t> 이유 </a:t>
            </a:r>
            <a:endParaRPr lang="en-US" altLang="ko-KR" b="0" dirty="0"/>
          </a:p>
        </p:txBody>
      </p:sp>
      <p:sp>
        <p:nvSpPr>
          <p:cNvPr id="15" name="오른쪽 화살표 14"/>
          <p:cNvSpPr/>
          <p:nvPr/>
        </p:nvSpPr>
        <p:spPr bwMode="auto">
          <a:xfrm>
            <a:off x="4304095" y="4809057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262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3666584" y="1628800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rgbClr val="000000"/>
                </a:solidFill>
              </a:rPr>
              <a:t>4</a:t>
            </a:r>
            <a:endParaRPr kumimoji="1"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4036274" y="1628800"/>
            <a:ext cx="4455468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err="1" smtClean="0"/>
              <a:t>러프</a:t>
            </a:r>
            <a:r>
              <a:rPr kumimoji="1" lang="ko-KR" altLang="en-US" b="0" dirty="0" smtClean="0"/>
              <a:t> 스케치</a:t>
            </a:r>
            <a:r>
              <a:rPr kumimoji="1" lang="en-US" altLang="ko-KR" b="0" dirty="0" smtClean="0"/>
              <a:t>(Rough Sketch)</a:t>
            </a:r>
            <a:r>
              <a:rPr kumimoji="1" lang="ko-KR" altLang="en-US" b="0" dirty="0" smtClean="0"/>
              <a:t>를 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8262" y="2092785"/>
            <a:ext cx="4403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 smtClean="0"/>
              <a:t>섬네일</a:t>
            </a:r>
            <a:r>
              <a:rPr lang="ko-KR" altLang="en-US" b="0" dirty="0" smtClean="0"/>
              <a:t> 결과물의 광고 아이디어 중에서 가장 적합하다고 생각하는 아이디어를 선택하여 </a:t>
            </a:r>
            <a:r>
              <a:rPr lang="ko-KR" altLang="en-US" b="0" dirty="0" err="1" smtClean="0"/>
              <a:t>러프</a:t>
            </a:r>
            <a:r>
              <a:rPr lang="ko-KR" altLang="en-US" b="0" dirty="0" smtClean="0"/>
              <a:t> 스케치를 함 </a:t>
            </a:r>
            <a:endParaRPr lang="en-US" altLang="ko-KR" b="0" dirty="0"/>
          </a:p>
        </p:txBody>
      </p:sp>
      <p:sp>
        <p:nvSpPr>
          <p:cNvPr id="7" name="직사각형 25"/>
          <p:cNvSpPr>
            <a:spLocks noChangeArrowheads="1"/>
          </p:cNvSpPr>
          <p:nvPr/>
        </p:nvSpPr>
        <p:spPr bwMode="auto">
          <a:xfrm>
            <a:off x="4304306" y="2536700"/>
            <a:ext cx="4176464" cy="108012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/>
          <a:p>
            <a:pPr marL="180975" indent="-180975">
              <a:buFont typeface="Wingdings" pitchFamily="2" charset="2"/>
              <a:buChar char="§"/>
              <a:defRPr/>
            </a:pPr>
            <a:endParaRPr lang="en-US" altLang="ko-KR" b="0" dirty="0"/>
          </a:p>
        </p:txBody>
      </p:sp>
      <p:sp>
        <p:nvSpPr>
          <p:cNvPr id="8" name="직사각형 24"/>
          <p:cNvSpPr>
            <a:spLocks noChangeArrowheads="1"/>
          </p:cNvSpPr>
          <p:nvPr/>
        </p:nvSpPr>
        <p:spPr bwMode="auto">
          <a:xfrm>
            <a:off x="4304306" y="2651240"/>
            <a:ext cx="1018746" cy="853463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err="1" smtClean="0"/>
              <a:t>러프</a:t>
            </a:r>
            <a:r>
              <a:rPr lang="ko-KR" altLang="en-US" b="0" dirty="0" smtClean="0"/>
              <a:t> 스케치</a:t>
            </a:r>
            <a:endParaRPr lang="en-US" altLang="ko-KR" b="0" dirty="0" smtClean="0"/>
          </a:p>
          <a:p>
            <a:pPr algn="ctr"/>
            <a:r>
              <a:rPr lang="en-US" altLang="ko-KR" b="0" dirty="0"/>
              <a:t>(Rough Sketch)</a:t>
            </a:r>
            <a:endParaRPr lang="ko-KR" altLang="en-US" b="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5323052" y="2595460"/>
            <a:ext cx="33743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b="0" dirty="0" smtClean="0"/>
              <a:t>개략적 스케치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b="0" dirty="0" smtClean="0"/>
              <a:t>실</a:t>
            </a:r>
            <a:r>
              <a:rPr lang="ko-KR" altLang="en-US" b="0" dirty="0"/>
              <a:t>제 </a:t>
            </a:r>
            <a:r>
              <a:rPr lang="ko-KR" altLang="en-US" b="0" dirty="0" smtClean="0"/>
              <a:t>제작될 스토리보드의 초벌 그림 같은 것 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b="0" dirty="0" smtClean="0"/>
              <a:t>작품</a:t>
            </a:r>
            <a:r>
              <a:rPr lang="ko-KR" altLang="en-US" b="0" dirty="0"/>
              <a:t>의 </a:t>
            </a:r>
            <a:r>
              <a:rPr lang="ko-KR" altLang="en-US" b="0" dirty="0" smtClean="0"/>
              <a:t>구상을 구체화시키기 위하여 그리는 밑그림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b="0" dirty="0" smtClean="0"/>
              <a:t>조직화</a:t>
            </a:r>
            <a:r>
              <a:rPr lang="ko-KR" altLang="en-US" b="0" dirty="0"/>
              <a:t>한 </a:t>
            </a:r>
            <a:r>
              <a:rPr lang="ko-KR" altLang="en-US" b="0" dirty="0" smtClean="0"/>
              <a:t>아이디어를 시각적으로 옮기는 첫 작업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4008" y="3688828"/>
            <a:ext cx="42947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ko-KR" altLang="en-US" b="0" dirty="0" smtClean="0"/>
              <a:t>흑백으로 그리는 경향이 있음 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ko-KR" altLang="en-US" b="0" dirty="0" smtClean="0"/>
              <a:t>컬러</a:t>
            </a:r>
            <a:r>
              <a:rPr lang="ko-KR" altLang="en-US" b="0" dirty="0"/>
              <a:t>와 </a:t>
            </a:r>
            <a:r>
              <a:rPr lang="ko-KR" altLang="en-US" b="0" dirty="0" smtClean="0"/>
              <a:t>구체적인 사물의 묘사는 생략되지만 기본적인 카메라의 앵글</a:t>
            </a:r>
            <a:r>
              <a:rPr lang="en-US" altLang="ko-KR" b="0" dirty="0" smtClean="0"/>
              <a:t>,</a:t>
            </a:r>
            <a:br>
              <a:rPr lang="en-US" altLang="ko-KR" b="0" dirty="0" smtClean="0"/>
            </a:br>
            <a:r>
              <a:rPr lang="ko-KR" altLang="en-US" b="0" dirty="0" smtClean="0"/>
              <a:t>구도 등의 표현은 스토리보드와 별 차이점이 없음 </a:t>
            </a:r>
          </a:p>
        </p:txBody>
      </p:sp>
      <p:pic>
        <p:nvPicPr>
          <p:cNvPr id="11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61710" y="4386006"/>
            <a:ext cx="148523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716" y="4313997"/>
            <a:ext cx="537592" cy="537592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6989474" y="4427096"/>
            <a:ext cx="1601483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러프</a:t>
            </a:r>
            <a:r>
              <a:rPr lang="ko-KR" altLang="en-US" b="0" kern="0" dirty="0" smtClean="0"/>
              <a:t> 스케치의 예 </a:t>
            </a:r>
          </a:p>
        </p:txBody>
      </p:sp>
      <p:sp>
        <p:nvSpPr>
          <p:cNvPr id="16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스토리보드</a:t>
            </a:r>
            <a:r>
              <a:rPr lang="en-US" altLang="ko-KR" b="0" dirty="0" smtClean="0"/>
              <a:t> </a:t>
            </a:r>
            <a:endParaRPr lang="ko-KR" altLang="en-US" b="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421957" y="1310571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3</a:t>
            </a:r>
            <a:r>
              <a:rPr lang="en-US" altLang="ko-KR" b="0" dirty="0" smtClean="0"/>
              <a:t>) </a:t>
            </a:r>
            <a:r>
              <a:rPr lang="ko-KR" altLang="en-US" b="0" dirty="0"/>
              <a:t>스토리보드의 작성과 </a:t>
            </a:r>
            <a:r>
              <a:rPr lang="ko-KR" altLang="en-US" b="0" dirty="0" smtClean="0"/>
              <a:t>단계</a:t>
            </a:r>
            <a:endParaRPr lang="en-US" altLang="ko-KR" b="0" dirty="0"/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08</a:t>
            </a:r>
            <a:endParaRPr kumimoji="1" lang="en-US" altLang="ko-KR" sz="900" b="0" dirty="0"/>
          </a:p>
        </p:txBody>
      </p:sp>
      <p:sp>
        <p:nvSpPr>
          <p:cNvPr id="19" name="TextBox 18"/>
          <p:cNvSpPr txBox="1"/>
          <p:nvPr/>
        </p:nvSpPr>
        <p:spPr>
          <a:xfrm>
            <a:off x="6354188" y="435842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3) </a:t>
            </a:r>
            <a:r>
              <a:rPr lang="ko-KR" altLang="en-US" b="0" dirty="0"/>
              <a:t>스토리보드의 작성과 단계</a:t>
            </a:r>
            <a:endParaRPr lang="en-US" altLang="ko-KR" b="0" dirty="0"/>
          </a:p>
        </p:txBody>
      </p:sp>
      <p:sp>
        <p:nvSpPr>
          <p:cNvPr id="20" name="TextBox 34"/>
          <p:cNvSpPr txBox="1"/>
          <p:nvPr/>
        </p:nvSpPr>
        <p:spPr>
          <a:xfrm>
            <a:off x="8803812" y="4278607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b="0" dirty="0"/>
              <a:t>팝업</a:t>
            </a:r>
            <a:endParaRPr lang="en-US" altLang="ko-KR" b="0" dirty="0"/>
          </a:p>
          <a:p>
            <a:endParaRPr lang="en-US" altLang="ko-KR" b="0" dirty="0"/>
          </a:p>
          <a:p>
            <a:r>
              <a:rPr lang="ko-KR" altLang="en-US" b="0" dirty="0"/>
              <a:t>클릭하면 </a:t>
            </a:r>
            <a:r>
              <a:rPr lang="ko-KR" altLang="en-US" b="0" dirty="0" err="1" smtClean="0"/>
              <a:t>새창으로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뒷장의 내용 제시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1372717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pic>
        <p:nvPicPr>
          <p:cNvPr id="11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496" y="333375"/>
            <a:ext cx="150141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2" y="261366"/>
            <a:ext cx="537592" cy="537592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471197" y="374465"/>
            <a:ext cx="1601483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러프</a:t>
            </a:r>
            <a:r>
              <a:rPr lang="ko-KR" altLang="en-US" b="0" kern="0" dirty="0" smtClean="0"/>
              <a:t> 스케치의 예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893" y="806515"/>
            <a:ext cx="5349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smtClean="0"/>
              <a:t>방향 </a:t>
            </a:r>
            <a:r>
              <a:rPr lang="en-US" altLang="ko-KR" b="0" dirty="0" smtClean="0"/>
              <a:t>2</a:t>
            </a:r>
            <a:r>
              <a:rPr lang="ko-KR" altLang="en-US" b="0" dirty="0" smtClean="0"/>
              <a:t>의 </a:t>
            </a:r>
            <a:r>
              <a:rPr lang="en-US" altLang="ko-KR" b="0" dirty="0" smtClean="0"/>
              <a:t>WANT POWER?</a:t>
            </a:r>
            <a:r>
              <a:rPr lang="ko-KR" altLang="en-US" b="0" dirty="0" smtClean="0"/>
              <a:t>를 </a:t>
            </a:r>
            <a:r>
              <a:rPr lang="ko-KR" altLang="en-US" b="0" dirty="0" err="1" smtClean="0"/>
              <a:t>크리에이티브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콘셉트로</a:t>
            </a:r>
            <a:r>
              <a:rPr lang="ko-KR" altLang="en-US" b="0" dirty="0" smtClean="0"/>
              <a:t> 선택하여 작성한 </a:t>
            </a:r>
            <a:r>
              <a:rPr lang="ko-KR" altLang="en-US" b="0" dirty="0" err="1" smtClean="0"/>
              <a:t>러프</a:t>
            </a:r>
            <a:r>
              <a:rPr lang="ko-KR" altLang="en-US" b="0" dirty="0" smtClean="0"/>
              <a:t> 스케치의 예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(</a:t>
            </a:r>
            <a:r>
              <a:rPr lang="ko-KR" altLang="en-US" b="0" dirty="0" smtClean="0"/>
              <a:t>광고주에게 제시할 것</a:t>
            </a:r>
            <a:r>
              <a:rPr lang="en-US" altLang="ko-KR" b="0" dirty="0" smtClean="0"/>
              <a:t>)</a:t>
            </a:r>
            <a:r>
              <a:rPr lang="ko-KR" altLang="en-US" b="0" dirty="0" smtClean="0"/>
              <a:t> 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36588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4243673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sp>
        <p:nvSpPr>
          <p:cNvPr id="28" name="직사각형 27"/>
          <p:cNvSpPr/>
          <p:nvPr/>
        </p:nvSpPr>
        <p:spPr>
          <a:xfrm>
            <a:off x="198290" y="758949"/>
            <a:ext cx="5474790" cy="519033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9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4808984" y="5589240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69474424" descr="EMB000011f834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4" y="1242665"/>
            <a:ext cx="5241208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01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3666584" y="1628800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4036274" y="1628800"/>
            <a:ext cx="4455468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err="1" smtClean="0"/>
              <a:t>러프</a:t>
            </a:r>
            <a:r>
              <a:rPr kumimoji="1" lang="ko-KR" altLang="en-US" b="0" dirty="0" smtClean="0"/>
              <a:t> 스케치를 광고주에게 제시함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7085" y="2092785"/>
            <a:ext cx="44034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광고주가 가장 적합하다고 생각하는 아이디어를 선택하여 수정사항 및 세부 보완점을 지적함 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광고회사 회의를 거쳐서 선택된 아이디어들에 대한 보다 구체화되고 세밀해진 스토리보드</a:t>
            </a:r>
            <a:r>
              <a:rPr lang="en-US" altLang="ko-KR" b="0" dirty="0" smtClean="0"/>
              <a:t>(</a:t>
            </a:r>
            <a:r>
              <a:rPr lang="ko-KR" altLang="en-US" b="0" dirty="0" smtClean="0"/>
              <a:t>콘티</a:t>
            </a:r>
            <a:r>
              <a:rPr lang="en-US" altLang="ko-KR" b="0" dirty="0" smtClean="0"/>
              <a:t>)</a:t>
            </a:r>
            <a:r>
              <a:rPr lang="ko-KR" altLang="en-US" b="0" dirty="0" smtClean="0"/>
              <a:t>를 작성함 </a:t>
            </a:r>
            <a:endParaRPr lang="en-US" altLang="ko-KR" b="0" dirty="0"/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3666584" y="3140968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4036274" y="3140968"/>
            <a:ext cx="4455468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광고시안 확정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7085" y="3604953"/>
            <a:ext cx="4403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광고주에게 얼마나 차별적 광고시안을 만들었는지 증명해야 함 </a:t>
            </a:r>
            <a:endParaRPr lang="en-US" altLang="ko-KR" b="0" dirty="0"/>
          </a:p>
        </p:txBody>
      </p:sp>
      <p:sp>
        <p:nvSpPr>
          <p:cNvPr id="24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스토리보드</a:t>
            </a:r>
            <a:r>
              <a:rPr lang="en-US" altLang="ko-KR" b="0" dirty="0" smtClean="0"/>
              <a:t> </a:t>
            </a:r>
            <a:endParaRPr lang="ko-KR" altLang="en-US" b="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3421957" y="1310571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3</a:t>
            </a:r>
            <a:r>
              <a:rPr lang="en-US" altLang="ko-KR" b="0" dirty="0" smtClean="0"/>
              <a:t>) </a:t>
            </a:r>
            <a:r>
              <a:rPr lang="ko-KR" altLang="en-US" b="0" dirty="0"/>
              <a:t>스토리보드의 작성과 </a:t>
            </a:r>
            <a:r>
              <a:rPr lang="ko-KR" altLang="en-US" b="0" dirty="0" smtClean="0"/>
              <a:t>단계</a:t>
            </a:r>
            <a:endParaRPr lang="en-US" altLang="ko-KR" b="0" dirty="0"/>
          </a:p>
        </p:txBody>
      </p:sp>
      <p:sp>
        <p:nvSpPr>
          <p:cNvPr id="27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09</a:t>
            </a:r>
            <a:endParaRPr kumimoji="1" lang="en-US" altLang="ko-KR" sz="900" b="0" dirty="0"/>
          </a:p>
        </p:txBody>
      </p:sp>
      <p:sp>
        <p:nvSpPr>
          <p:cNvPr id="33" name="TextBox 32"/>
          <p:cNvSpPr txBox="1"/>
          <p:nvPr/>
        </p:nvSpPr>
        <p:spPr>
          <a:xfrm>
            <a:off x="6354188" y="435842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3) </a:t>
            </a:r>
            <a:r>
              <a:rPr lang="ko-KR" altLang="en-US" b="0" dirty="0"/>
              <a:t>스토리보드의 작성과 단계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42434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4"/>
          <p:cNvSpPr txBox="1"/>
          <p:nvPr/>
        </p:nvSpPr>
        <p:spPr>
          <a:xfrm>
            <a:off x="8803812" y="5293657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b="0" dirty="0"/>
              <a:t>팝업</a:t>
            </a:r>
            <a:endParaRPr lang="en-US" altLang="ko-KR" b="0" dirty="0"/>
          </a:p>
          <a:p>
            <a:endParaRPr lang="en-US" altLang="ko-KR" b="0" dirty="0"/>
          </a:p>
          <a:p>
            <a:r>
              <a:rPr lang="ko-KR" altLang="en-US" b="0" dirty="0"/>
              <a:t>클릭하면 </a:t>
            </a:r>
            <a:r>
              <a:rPr lang="ko-KR" altLang="en-US" b="0" dirty="0" err="1" smtClean="0"/>
              <a:t>새창으로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뒷장의 내용 제시</a:t>
            </a:r>
            <a:endParaRPr lang="ko-KR" altLang="en-US" b="0" dirty="0"/>
          </a:p>
        </p:txBody>
      </p:sp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스토리보드</a:t>
            </a: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3861496" y="1821322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4231185" y="1821322"/>
            <a:ext cx="4250827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ko-KR" b="0" dirty="0" smtClean="0"/>
              <a:t>AD </a:t>
            </a:r>
            <a:r>
              <a:rPr kumimoji="1" lang="ko-KR" altLang="en-US" b="0" dirty="0" err="1" smtClean="0"/>
              <a:t>브리프</a:t>
            </a:r>
            <a:r>
              <a:rPr kumimoji="1" lang="ko-KR" altLang="en-US" b="0" dirty="0" smtClean="0"/>
              <a:t> 회의를 기초로 제작 </a:t>
            </a:r>
            <a:r>
              <a:rPr kumimoji="1" lang="ko-KR" altLang="en-US" b="0" dirty="0" err="1" smtClean="0"/>
              <a:t>콘셉트를</a:t>
            </a:r>
            <a:r>
              <a:rPr kumimoji="1" lang="ko-KR" altLang="en-US" b="0" dirty="0" smtClean="0"/>
              <a:t> 정리하여 </a:t>
            </a:r>
            <a:r>
              <a:rPr kumimoji="1" lang="ko-KR" altLang="en-US" b="0" dirty="0" err="1" smtClean="0"/>
              <a:t>아이데이션을</a:t>
            </a:r>
            <a:r>
              <a:rPr kumimoji="1" lang="ko-KR" altLang="en-US" b="0" dirty="0" smtClean="0"/>
              <a:t> 시작함 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3859780" y="2616364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rgbClr val="000000"/>
                </a:solidFill>
              </a:rPr>
              <a:t>2</a:t>
            </a:r>
            <a:endParaRPr kumimoji="1"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4229470" y="2616364"/>
            <a:ext cx="4252556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광고주에게 보여줄 안을 최종적으로 결정함 </a:t>
            </a:r>
          </a:p>
        </p:txBody>
      </p:sp>
      <p:sp>
        <p:nvSpPr>
          <p:cNvPr id="8" name="Rectangle 1059"/>
          <p:cNvSpPr>
            <a:spLocks noChangeArrowheads="1"/>
          </p:cNvSpPr>
          <p:nvPr/>
        </p:nvSpPr>
        <p:spPr bwMode="auto">
          <a:xfrm>
            <a:off x="4225336" y="3105578"/>
            <a:ext cx="4513244" cy="7254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스토리보드를 구성하여 제시하는 것이 대체적인 방식임</a:t>
            </a:r>
            <a:endParaRPr lang="en-US" altLang="ko-KR" b="0" dirty="0" smtClean="0"/>
          </a:p>
          <a:p>
            <a:pPr marL="171450" indent="-17145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전체 콘티의 구성을 광고주가 좀더 쉽고 정확하게 이해할 수 있도록  </a:t>
            </a:r>
            <a:r>
              <a:rPr lang="ko-KR" altLang="en-US" b="0" dirty="0" err="1" smtClean="0"/>
              <a:t>애니매틱</a:t>
            </a:r>
            <a:r>
              <a:rPr lang="en-US" altLang="ko-KR" b="0" dirty="0" smtClean="0"/>
              <a:t>, </a:t>
            </a:r>
            <a:r>
              <a:rPr lang="ko-KR" altLang="en-US" b="0" dirty="0" err="1" smtClean="0"/>
              <a:t>포토매틱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동영상편집을 택하기도 함 </a:t>
            </a: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3861148" y="4493102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rgbClr val="000000"/>
                </a:solidFill>
              </a:rPr>
              <a:t>3</a:t>
            </a:r>
            <a:endParaRPr kumimoji="1"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4230838" y="4493102"/>
            <a:ext cx="4252556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콘티</a:t>
            </a:r>
            <a:r>
              <a:rPr kumimoji="1" lang="en-US" altLang="ko-KR" b="0" dirty="0" smtClean="0"/>
              <a:t>(</a:t>
            </a:r>
            <a:r>
              <a:rPr kumimoji="1" lang="ko-KR" altLang="en-US" b="0" dirty="0" smtClean="0"/>
              <a:t>스토리보드</a:t>
            </a:r>
            <a:r>
              <a:rPr kumimoji="1" lang="en-US" altLang="ko-KR" b="0" dirty="0" smtClean="0"/>
              <a:t>)</a:t>
            </a:r>
            <a:r>
              <a:rPr kumimoji="1" lang="ko-KR" altLang="en-US" b="0" dirty="0" smtClean="0"/>
              <a:t>에 대한 광고주 프레젠테이션은 보통 </a:t>
            </a:r>
            <a:r>
              <a:rPr kumimoji="1" lang="en-US" altLang="ko-KR" b="0" dirty="0" smtClean="0"/>
              <a:t>1, 2</a:t>
            </a:r>
            <a:r>
              <a:rPr kumimoji="1" lang="ko-KR" altLang="en-US" b="0" dirty="0" smtClean="0"/>
              <a:t>차에 걸쳐 진행됨 </a:t>
            </a:r>
          </a:p>
        </p:txBody>
      </p:sp>
      <p:sp>
        <p:nvSpPr>
          <p:cNvPr id="11" name="Rectangle 1059"/>
          <p:cNvSpPr>
            <a:spLocks noChangeArrowheads="1"/>
          </p:cNvSpPr>
          <p:nvPr/>
        </p:nvSpPr>
        <p:spPr bwMode="auto">
          <a:xfrm>
            <a:off x="4226704" y="4982316"/>
            <a:ext cx="4513244" cy="8331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ko-KR" b="0" dirty="0" smtClean="0"/>
              <a:t>1</a:t>
            </a:r>
            <a:r>
              <a:rPr lang="ko-KR" altLang="en-US" b="0" dirty="0" smtClean="0"/>
              <a:t>차는 광고주 </a:t>
            </a:r>
            <a:r>
              <a:rPr lang="ko-KR" altLang="en-US" b="0" dirty="0" err="1" smtClean="0"/>
              <a:t>홍보팀</a:t>
            </a:r>
            <a:r>
              <a:rPr lang="ko-KR" altLang="en-US" b="0" dirty="0" smtClean="0"/>
              <a:t> 또는 마케팅실무자들과 이루어지고</a:t>
            </a:r>
            <a:r>
              <a:rPr lang="en-US" altLang="ko-KR" b="0" dirty="0" smtClean="0"/>
              <a:t>, </a:t>
            </a:r>
            <a:br>
              <a:rPr lang="en-US" altLang="ko-KR" b="0" dirty="0" smtClean="0"/>
            </a:br>
            <a:r>
              <a:rPr lang="ko-KR" altLang="en-US" b="0" dirty="0" smtClean="0"/>
              <a:t>수정 </a:t>
            </a:r>
            <a:r>
              <a:rPr lang="en-US" altLang="ko-KR" b="0" dirty="0" smtClean="0"/>
              <a:t>·</a:t>
            </a:r>
            <a:r>
              <a:rPr lang="ko-KR" altLang="en-US" b="0" dirty="0" smtClean="0"/>
              <a:t> 보완작업을 거쳐 최종 결정자인 </a:t>
            </a:r>
            <a:r>
              <a:rPr lang="en-US" altLang="ko-KR" b="0" dirty="0" smtClean="0"/>
              <a:t>CEO</a:t>
            </a:r>
            <a:r>
              <a:rPr lang="ko-KR" altLang="en-US" b="0" dirty="0" smtClean="0"/>
              <a:t>에게 </a:t>
            </a:r>
            <a:r>
              <a:rPr lang="en-US" altLang="ko-KR" b="0" dirty="0" smtClean="0"/>
              <a:t>2</a:t>
            </a:r>
            <a:r>
              <a:rPr lang="ko-KR" altLang="en-US" b="0" dirty="0" smtClean="0"/>
              <a:t>차 프레젠테이션 함 </a:t>
            </a:r>
            <a:r>
              <a:rPr lang="en-US" altLang="ko-KR" b="0" dirty="0"/>
              <a:t/>
            </a:r>
            <a:br>
              <a:rPr lang="en-US" altLang="ko-KR" b="0" dirty="0"/>
            </a:br>
            <a:r>
              <a:rPr lang="en-US" altLang="ko-KR" b="0" dirty="0" smtClean="0"/>
              <a:t>      </a:t>
            </a:r>
            <a:r>
              <a:rPr lang="ko-KR" altLang="en-US" b="0" dirty="0" smtClean="0"/>
              <a:t>이러한 과정을 거치고 최종적으로 제작에 들어가는 승인을 받으면  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/>
              <a:t> </a:t>
            </a:r>
            <a:r>
              <a:rPr lang="ko-KR" altLang="en-US" b="0" dirty="0" smtClean="0"/>
              <a:t>     최종 스토리보드가 결정됨</a:t>
            </a:r>
            <a:endParaRPr lang="en-US" altLang="ko-KR" b="0" dirty="0" smtClean="0"/>
          </a:p>
        </p:txBody>
      </p:sp>
      <p:sp>
        <p:nvSpPr>
          <p:cNvPr id="13" name="Rectangle 1059"/>
          <p:cNvSpPr>
            <a:spLocks noChangeArrowheads="1"/>
          </p:cNvSpPr>
          <p:nvPr/>
        </p:nvSpPr>
        <p:spPr bwMode="auto">
          <a:xfrm>
            <a:off x="4222624" y="2296088"/>
            <a:ext cx="4513244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아이디어 회의</a:t>
            </a:r>
            <a:r>
              <a:rPr lang="en-US" altLang="ko-KR" b="0" dirty="0" smtClean="0"/>
              <a:t>, </a:t>
            </a:r>
            <a:r>
              <a:rPr lang="ko-KR" altLang="en-US" b="0" dirty="0" err="1" smtClean="0"/>
              <a:t>브레인스토밍</a:t>
            </a:r>
            <a:r>
              <a:rPr lang="ko-KR" altLang="en-US" b="0" dirty="0" smtClean="0"/>
              <a:t>       제작 </a:t>
            </a:r>
            <a:r>
              <a:rPr lang="ko-KR" altLang="en-US" b="0" dirty="0" err="1" smtClean="0"/>
              <a:t>콘셉트</a:t>
            </a:r>
            <a:r>
              <a:rPr lang="ko-KR" altLang="en-US" b="0" dirty="0" smtClean="0"/>
              <a:t> 정리  </a:t>
            </a:r>
          </a:p>
        </p:txBody>
      </p:sp>
      <p:sp>
        <p:nvSpPr>
          <p:cNvPr id="14" name="오른쪽 화살표 13"/>
          <p:cNvSpPr/>
          <p:nvPr/>
        </p:nvSpPr>
        <p:spPr bwMode="auto">
          <a:xfrm>
            <a:off x="6144856" y="2348880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15" name="직사각형 25"/>
          <p:cNvSpPr>
            <a:spLocks noChangeArrowheads="1"/>
          </p:cNvSpPr>
          <p:nvPr/>
        </p:nvSpPr>
        <p:spPr bwMode="auto">
          <a:xfrm>
            <a:off x="4496426" y="3840500"/>
            <a:ext cx="3984966" cy="5390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/>
          <a:p>
            <a:pPr marL="180975" indent="-180975">
              <a:buFont typeface="Wingdings" pitchFamily="2" charset="2"/>
              <a:buChar char="§"/>
              <a:defRPr/>
            </a:pPr>
            <a:endParaRPr lang="en-US" altLang="ko-KR" b="0" dirty="0"/>
          </a:p>
        </p:txBody>
      </p:sp>
      <p:sp>
        <p:nvSpPr>
          <p:cNvPr id="16" name="직사각형 24"/>
          <p:cNvSpPr>
            <a:spLocks noChangeArrowheads="1"/>
          </p:cNvSpPr>
          <p:nvPr/>
        </p:nvSpPr>
        <p:spPr bwMode="auto">
          <a:xfrm>
            <a:off x="4496426" y="3927990"/>
            <a:ext cx="963588" cy="367962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err="1" smtClean="0"/>
              <a:t>애니매틱</a:t>
            </a:r>
            <a:r>
              <a:rPr lang="ko-KR" altLang="en-US" b="0" dirty="0" smtClean="0"/>
              <a:t> 편집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474898" y="3840500"/>
            <a:ext cx="29846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ko-KR" altLang="en-US" b="0" dirty="0" smtClean="0"/>
              <a:t>연출콘티를 이용하여 동영상을 만들고 음악을 제작했을 때와 동일하게 </a:t>
            </a:r>
            <a:r>
              <a:rPr lang="ko-KR" altLang="en-US" b="0" dirty="0" err="1" smtClean="0"/>
              <a:t>멘트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슬로건</a:t>
            </a:r>
            <a:r>
              <a:rPr lang="en-US" altLang="ko-KR" b="0" dirty="0" smtClean="0"/>
              <a:t>, BGM </a:t>
            </a:r>
            <a:r>
              <a:rPr lang="ko-KR" altLang="en-US" b="0" dirty="0" smtClean="0"/>
              <a:t>등을 녹음하여 영상으로 테스트하는 방식 </a:t>
            </a:r>
            <a:endParaRPr lang="en-US" altLang="ko-KR" b="0" dirty="0" smtClean="0"/>
          </a:p>
        </p:txBody>
      </p:sp>
      <p:sp>
        <p:nvSpPr>
          <p:cNvPr id="18" name="오른쪽 화살표 17"/>
          <p:cNvSpPr/>
          <p:nvPr/>
        </p:nvSpPr>
        <p:spPr bwMode="auto">
          <a:xfrm>
            <a:off x="4488672" y="5414761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pic>
        <p:nvPicPr>
          <p:cNvPr id="19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55002" y="5913140"/>
            <a:ext cx="162639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008" y="5841131"/>
            <a:ext cx="537592" cy="537592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6979977" y="594152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/>
              <a:t>콘티가 결정되는 과정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1957" y="1310571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1) </a:t>
            </a:r>
            <a:r>
              <a:rPr lang="ko-KR" altLang="en-US" b="0" dirty="0" smtClean="0"/>
              <a:t>콘티가 결정되는 과정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93329" y="1566198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제작팀</a:t>
            </a:r>
            <a:endParaRPr lang="ko-KR" altLang="en-US" b="0" dirty="0"/>
          </a:p>
        </p:txBody>
      </p:sp>
      <p:sp>
        <p:nvSpPr>
          <p:cNvPr id="23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04</a:t>
            </a:r>
            <a:endParaRPr kumimoji="1" lang="en-US" altLang="ko-KR" sz="9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6354188" y="435842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1) </a:t>
            </a:r>
            <a:r>
              <a:rPr lang="ko-KR" altLang="en-US" b="0" dirty="0" smtClean="0"/>
              <a:t>콘티가 결정되는 과정 </a:t>
            </a:r>
          </a:p>
        </p:txBody>
      </p:sp>
    </p:spTree>
    <p:extLst>
      <p:ext uri="{BB962C8B-B14F-4D97-AF65-F5344CB8AC3E}">
        <p14:creationId xmlns:p14="http://schemas.microsoft.com/office/powerpoint/2010/main" val="386005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스토리보드</a:t>
            </a:r>
            <a:r>
              <a:rPr lang="en-US" altLang="ko-KR" b="0" dirty="0" smtClean="0"/>
              <a:t> </a:t>
            </a:r>
            <a:endParaRPr lang="ko-KR" altLang="en-US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21957" y="1310571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3</a:t>
            </a:r>
            <a:r>
              <a:rPr lang="en-US" altLang="ko-KR" b="0" dirty="0" smtClean="0"/>
              <a:t>) </a:t>
            </a:r>
            <a:r>
              <a:rPr lang="ko-KR" altLang="en-US" b="0" dirty="0"/>
              <a:t>스토리보드의 작성과 </a:t>
            </a:r>
            <a:r>
              <a:rPr lang="ko-KR" altLang="en-US" b="0" dirty="0" smtClean="0"/>
              <a:t>단계</a:t>
            </a:r>
            <a:endParaRPr lang="en-US" altLang="ko-KR" b="0" dirty="0"/>
          </a:p>
        </p:txBody>
      </p:sp>
      <p:sp>
        <p:nvSpPr>
          <p:cNvPr id="4" name="TextBox 3"/>
          <p:cNvSpPr txBox="1"/>
          <p:nvPr/>
        </p:nvSpPr>
        <p:spPr>
          <a:xfrm>
            <a:off x="6354188" y="435842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3) </a:t>
            </a:r>
            <a:r>
              <a:rPr lang="ko-KR" altLang="en-US" b="0" dirty="0"/>
              <a:t>스토리보드의 작성과 단계</a:t>
            </a:r>
            <a:endParaRPr lang="en-US" altLang="ko-KR" b="0" dirty="0"/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3666584" y="1628800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4036274" y="1628800"/>
            <a:ext cx="4455468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/>
              <a:t>스토리보드</a:t>
            </a:r>
            <a:r>
              <a:rPr kumimoji="1" lang="en-US" altLang="ko-KR" b="0" dirty="0"/>
              <a:t>(</a:t>
            </a:r>
            <a:r>
              <a:rPr kumimoji="1" lang="ko-KR" altLang="en-US" b="0" dirty="0"/>
              <a:t>콘티</a:t>
            </a:r>
            <a:r>
              <a:rPr kumimoji="1" lang="en-US" altLang="ko-KR" b="0" dirty="0"/>
              <a:t>)</a:t>
            </a:r>
          </a:p>
        </p:txBody>
      </p:sp>
      <p:sp>
        <p:nvSpPr>
          <p:cNvPr id="7" name="직사각형 25"/>
          <p:cNvSpPr>
            <a:spLocks noChangeArrowheads="1"/>
          </p:cNvSpPr>
          <p:nvPr/>
        </p:nvSpPr>
        <p:spPr bwMode="auto">
          <a:xfrm>
            <a:off x="4129626" y="2132856"/>
            <a:ext cx="4330578" cy="648072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/>
          <a:p>
            <a:pPr marL="180975" indent="-180975">
              <a:buFont typeface="Wingdings" pitchFamily="2" charset="2"/>
              <a:buChar char="§"/>
              <a:defRPr/>
            </a:pPr>
            <a:endParaRPr lang="en-US" altLang="ko-KR" b="0" dirty="0"/>
          </a:p>
        </p:txBody>
      </p:sp>
      <p:sp>
        <p:nvSpPr>
          <p:cNvPr id="8" name="직사각형 24"/>
          <p:cNvSpPr>
            <a:spLocks noChangeArrowheads="1"/>
          </p:cNvSpPr>
          <p:nvPr/>
        </p:nvSpPr>
        <p:spPr bwMode="auto">
          <a:xfrm>
            <a:off x="4129626" y="2247396"/>
            <a:ext cx="1018746" cy="426731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/>
              <a:t>콘티</a:t>
            </a:r>
            <a:r>
              <a:rPr lang="en-US" altLang="ko-KR" b="0" dirty="0" smtClean="0"/>
              <a:t>(Conti</a:t>
            </a:r>
          </a:p>
          <a:p>
            <a:pPr algn="ctr"/>
            <a:r>
              <a:rPr lang="en-US" altLang="ko-KR" b="0" dirty="0" smtClean="0"/>
              <a:t>/Continuity)</a:t>
            </a:r>
            <a:endParaRPr lang="ko-KR" altLang="en-US" b="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5148372" y="2236802"/>
            <a:ext cx="3374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ko-KR" altLang="en-US" b="0" dirty="0" smtClean="0"/>
              <a:t>촬</a:t>
            </a:r>
            <a:r>
              <a:rPr lang="ko-KR" altLang="en-US" b="0" dirty="0"/>
              <a:t>영 </a:t>
            </a:r>
            <a:r>
              <a:rPr lang="ko-KR" altLang="en-US" b="0" dirty="0" smtClean="0"/>
              <a:t>또는 방송에 필요한 요소를 처음부터 끝날 때까지 연속적으로 순서에 따라 나열한 것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5424" y="2852936"/>
            <a:ext cx="4403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콘티와 스토리보드의 공통점과 차이점</a:t>
            </a:r>
            <a:endParaRPr lang="en-US" altLang="ko-KR" b="0" dirty="0"/>
          </a:p>
          <a:p>
            <a:pPr>
              <a:spcBef>
                <a:spcPts val="600"/>
              </a:spcBef>
            </a:pPr>
            <a:r>
              <a:rPr lang="en-US" altLang="ko-KR" b="0" dirty="0" smtClean="0"/>
              <a:t>    - </a:t>
            </a:r>
            <a:r>
              <a:rPr lang="ko-KR" altLang="en-US" b="0" dirty="0" smtClean="0"/>
              <a:t>공통점 </a:t>
            </a:r>
            <a:r>
              <a:rPr lang="en-US" altLang="ko-KR" b="0" dirty="0" smtClean="0"/>
              <a:t>: </a:t>
            </a:r>
            <a:r>
              <a:rPr lang="ko-KR" altLang="en-US" b="0" dirty="0" smtClean="0"/>
              <a:t>기본적인 구성은 비슷함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ko-KR" altLang="en-US" b="0" dirty="0"/>
              <a:t> </a:t>
            </a:r>
            <a:r>
              <a:rPr lang="ko-KR" altLang="en-US" b="0" dirty="0" smtClean="0"/>
              <a:t>   </a:t>
            </a:r>
            <a:r>
              <a:rPr lang="en-US" altLang="ko-KR" b="0" dirty="0" smtClean="0"/>
              <a:t>- </a:t>
            </a:r>
            <a:r>
              <a:rPr lang="ko-KR" altLang="en-US" b="0" dirty="0" smtClean="0"/>
              <a:t>차이점</a:t>
            </a:r>
            <a:r>
              <a:rPr lang="en-US" altLang="ko-KR" b="0" dirty="0" smtClean="0"/>
              <a:t>       </a:t>
            </a:r>
            <a:endParaRPr lang="en-US" altLang="ko-KR" b="0" dirty="0"/>
          </a:p>
        </p:txBody>
      </p:sp>
      <p:sp>
        <p:nvSpPr>
          <p:cNvPr id="11" name="직사각형 10"/>
          <p:cNvSpPr/>
          <p:nvPr/>
        </p:nvSpPr>
        <p:spPr>
          <a:xfrm>
            <a:off x="7177038" y="4177296"/>
            <a:ext cx="1601483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콘티의 예 </a:t>
            </a:r>
          </a:p>
        </p:txBody>
      </p:sp>
      <p:pic>
        <p:nvPicPr>
          <p:cNvPr id="13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20317" y="4212092"/>
            <a:ext cx="150141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1192" y="4149080"/>
            <a:ext cx="537592" cy="537592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952018" y="4253182"/>
            <a:ext cx="1601483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/>
              <a:t>콘티의  예 </a:t>
            </a:r>
          </a:p>
        </p:txBody>
      </p:sp>
      <p:sp>
        <p:nvSpPr>
          <p:cNvPr id="16" name="TextBox 34"/>
          <p:cNvSpPr txBox="1"/>
          <p:nvPr/>
        </p:nvSpPr>
        <p:spPr>
          <a:xfrm>
            <a:off x="8803812" y="3997513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b="0" dirty="0"/>
              <a:t>팝업</a:t>
            </a:r>
            <a:endParaRPr lang="en-US" altLang="ko-KR" b="0" dirty="0"/>
          </a:p>
          <a:p>
            <a:endParaRPr lang="en-US" altLang="ko-KR" b="0" dirty="0"/>
          </a:p>
          <a:p>
            <a:r>
              <a:rPr lang="ko-KR" altLang="en-US" b="0" dirty="0"/>
              <a:t>클릭하면 </a:t>
            </a:r>
            <a:r>
              <a:rPr lang="ko-KR" altLang="en-US" b="0" dirty="0" err="1" smtClean="0"/>
              <a:t>새창으로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뒷장의 내용 제시</a:t>
            </a:r>
            <a:endParaRPr lang="ko-KR" altLang="en-US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4331876" y="3533053"/>
            <a:ext cx="38250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b="0" dirty="0"/>
              <a:t>스토리보드는 여러 사람을 상대로 한 프레젠테이션 </a:t>
            </a:r>
            <a:r>
              <a:rPr lang="ko-KR" altLang="en-US" b="0" dirty="0" smtClean="0"/>
              <a:t>용임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b="0" dirty="0"/>
              <a:t>내용에 대한 이해를 돕기 위한 자료나 사진의 첨부가 가능함 </a:t>
            </a:r>
            <a:endParaRPr lang="ko-KR" altLang="en-US" b="0" dirty="0" smtClean="0"/>
          </a:p>
        </p:txBody>
      </p:sp>
      <p:sp>
        <p:nvSpPr>
          <p:cNvPr id="19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10</a:t>
            </a:r>
            <a:endParaRPr kumimoji="1" lang="en-US" altLang="ko-KR" sz="900" b="0" dirty="0"/>
          </a:p>
        </p:txBody>
      </p:sp>
    </p:spTree>
    <p:extLst>
      <p:ext uri="{BB962C8B-B14F-4D97-AF65-F5344CB8AC3E}">
        <p14:creationId xmlns:p14="http://schemas.microsoft.com/office/powerpoint/2010/main" val="403650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pic>
        <p:nvPicPr>
          <p:cNvPr id="11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496" y="333375"/>
            <a:ext cx="150141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2" y="261366"/>
            <a:ext cx="537592" cy="537592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471197" y="374465"/>
            <a:ext cx="1601483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/>
              <a:t>콘티의  예 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93787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3800872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sp>
        <p:nvSpPr>
          <p:cNvPr id="28" name="직사각형 27"/>
          <p:cNvSpPr/>
          <p:nvPr/>
        </p:nvSpPr>
        <p:spPr>
          <a:xfrm>
            <a:off x="198290" y="758949"/>
            <a:ext cx="4970734" cy="540635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9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4289372" y="571741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70773256" descr="EMB000011f8346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9" y="1049840"/>
            <a:ext cx="4685830" cy="45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86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3667552" y="155679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3667676" y="199511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4027715" y="1556792"/>
            <a:ext cx="4464025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err="1" smtClean="0"/>
              <a:t>콘셉트가</a:t>
            </a:r>
            <a:r>
              <a:rPr kumimoji="1" lang="ko-KR" altLang="en-US" b="0" dirty="0" smtClean="0"/>
              <a:t> 분명하고 하나인가</a:t>
            </a:r>
            <a:r>
              <a:rPr kumimoji="1" lang="en-US" altLang="ko-KR" b="0" dirty="0" smtClean="0"/>
              <a:t>?</a:t>
            </a:r>
            <a:endParaRPr kumimoji="1" lang="ko-KR" altLang="en-US" b="0" dirty="0" smtClean="0"/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4027861" y="1995110"/>
            <a:ext cx="4464025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아이디어는 설득력이 있고 신선한가</a:t>
            </a:r>
            <a:r>
              <a:rPr kumimoji="1" lang="en-US" altLang="ko-KR" b="0" dirty="0" smtClean="0"/>
              <a:t>?</a:t>
            </a:r>
            <a:endParaRPr kumimoji="1" lang="ko-KR" altLang="en-US" b="0" dirty="0" smtClean="0"/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3666584" y="2434496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3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3666708" y="289046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4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4026747" y="2434496"/>
            <a:ext cx="4464025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카피 아이디어는 있으며 </a:t>
            </a:r>
            <a:r>
              <a:rPr kumimoji="1" lang="ko-KR" altLang="en-US" b="0" dirty="0" err="1" smtClean="0"/>
              <a:t>비주얼을</a:t>
            </a:r>
            <a:r>
              <a:rPr kumimoji="1" lang="ko-KR" altLang="en-US" b="0" dirty="0" smtClean="0"/>
              <a:t> 살리고 있는가</a:t>
            </a:r>
            <a:r>
              <a:rPr kumimoji="1" lang="en-US" altLang="ko-KR" b="0" dirty="0" smtClean="0"/>
              <a:t>?</a:t>
            </a:r>
            <a:r>
              <a:rPr kumimoji="1" lang="ko-KR" altLang="en-US" b="0" dirty="0" smtClean="0"/>
              <a:t> </a:t>
            </a: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4026893" y="2890462"/>
            <a:ext cx="4464025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첫 장면은 효과적인가</a:t>
            </a:r>
            <a:r>
              <a:rPr kumimoji="1" lang="en-US" altLang="ko-KR" b="0" dirty="0" smtClean="0"/>
              <a:t>?</a:t>
            </a:r>
            <a:endParaRPr kumimoji="1" lang="ko-KR" altLang="en-US" b="0" dirty="0" smtClean="0"/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3666584" y="335243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5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4026747" y="3352432"/>
            <a:ext cx="4464025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제품이 등장하는가</a:t>
            </a:r>
            <a:r>
              <a:rPr kumimoji="1" lang="en-US" altLang="ko-KR" b="0" dirty="0" smtClean="0"/>
              <a:t>?</a:t>
            </a:r>
            <a:endParaRPr kumimoji="1" lang="ko-KR" altLang="en-US" b="0" dirty="0" smtClean="0"/>
          </a:p>
        </p:txBody>
      </p:sp>
      <p:sp>
        <p:nvSpPr>
          <p:cNvPr id="14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스토리보드</a:t>
            </a:r>
            <a:r>
              <a:rPr lang="en-US" altLang="ko-KR" b="0" dirty="0" smtClean="0"/>
              <a:t> </a:t>
            </a:r>
            <a:endParaRPr lang="ko-KR" altLang="en-US" b="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421957" y="1310571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4) </a:t>
            </a:r>
            <a:r>
              <a:rPr lang="ko-KR" altLang="en-US" b="0" dirty="0" smtClean="0"/>
              <a:t>스토리보드의 체크리스트</a:t>
            </a:r>
            <a:r>
              <a:rPr lang="en-US" altLang="ko-KR" b="0" dirty="0" smtClean="0"/>
              <a:t> </a:t>
            </a:r>
            <a:endParaRPr lang="en-US" altLang="ko-KR" b="0" dirty="0"/>
          </a:p>
        </p:txBody>
      </p:sp>
      <p:sp>
        <p:nvSpPr>
          <p:cNvPr id="16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11</a:t>
            </a:r>
            <a:endParaRPr kumimoji="1" lang="en-US" altLang="ko-KR" sz="9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6354188" y="435842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4) </a:t>
            </a:r>
            <a:r>
              <a:rPr lang="ko-KR" altLang="en-US" b="0" dirty="0"/>
              <a:t>스토리보드의 체크리스트</a:t>
            </a:r>
            <a:r>
              <a:rPr lang="en-US" altLang="ko-KR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9258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스토리보드</a:t>
            </a:r>
            <a:r>
              <a:rPr lang="en-US" altLang="ko-KR" b="0" dirty="0" smtClean="0"/>
              <a:t> </a:t>
            </a:r>
            <a:endParaRPr lang="ko-KR" altLang="en-US" b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21957" y="1310571"/>
            <a:ext cx="2318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5) </a:t>
            </a:r>
            <a:r>
              <a:rPr lang="ko-KR" altLang="en-US" b="0" dirty="0" smtClean="0"/>
              <a:t>스토리보드에 많이 사용하는 약자 </a:t>
            </a:r>
            <a:endParaRPr lang="en-US" altLang="ko-KR" b="0" dirty="0"/>
          </a:p>
        </p:txBody>
      </p:sp>
      <p:sp>
        <p:nvSpPr>
          <p:cNvPr id="7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12</a:t>
            </a:r>
            <a:endParaRPr kumimoji="1" lang="en-US" altLang="ko-KR" sz="9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354188" y="435842"/>
            <a:ext cx="2318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5) </a:t>
            </a:r>
            <a:r>
              <a:rPr lang="ko-KR" altLang="en-US" b="0" dirty="0"/>
              <a:t>스토리보드에 많이 사용하는 약자 </a:t>
            </a:r>
            <a:endParaRPr lang="en-US" altLang="ko-KR" b="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74904"/>
              </p:ext>
            </p:extLst>
          </p:nvPr>
        </p:nvGraphicFramePr>
        <p:xfrm>
          <a:off x="3670494" y="1567563"/>
          <a:ext cx="4788000" cy="3670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/>
                <a:gridCol w="2988000"/>
              </a:tblGrid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약자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의미 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>
                    <a:solidFill>
                      <a:srgbClr val="E1ECFB"/>
                    </a:solidFill>
                  </a:tcPr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굴림" pitchFamily="50" charset="-127"/>
                          <a:ea typeface="굴림" pitchFamily="50" charset="-127"/>
                        </a:rPr>
                        <a:t>AN(Announcement) 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latin typeface="굴림" pitchFamily="50" charset="-127"/>
                          <a:ea typeface="굴림" pitchFamily="50" charset="-127"/>
                        </a:rPr>
                        <a:t>아나운스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latin typeface="굴림" pitchFamily="50" charset="-127"/>
                          <a:ea typeface="굴림" pitchFamily="50" charset="-127"/>
                        </a:rPr>
                        <a:t>B.G.M(Back Ground Music)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배경 음악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굴림" pitchFamily="50" charset="-127"/>
                          <a:ea typeface="굴림" pitchFamily="50" charset="-127"/>
                        </a:rPr>
                        <a:t>C.I(Cut In) 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순간적으로 영상이 바뀜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굴림" pitchFamily="50" charset="-127"/>
                          <a:ea typeface="굴림" pitchFamily="50" charset="-127"/>
                        </a:rPr>
                        <a:t>C.O(Cut Out) 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순간적으로 영상이 없어짐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굴림" pitchFamily="50" charset="-127"/>
                          <a:ea typeface="굴림" pitchFamily="50" charset="-127"/>
                        </a:rPr>
                        <a:t>C.U(Close Up) 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클로즈업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err="1" smtClean="0">
                          <a:latin typeface="굴림" pitchFamily="50" charset="-127"/>
                          <a:ea typeface="굴림" pitchFamily="50" charset="-127"/>
                        </a:rPr>
                        <a:t>Diss</a:t>
                      </a:r>
                      <a:r>
                        <a:rPr lang="en-US" altLang="ko-KR" sz="1000" b="0" dirty="0" smtClean="0">
                          <a:latin typeface="굴림" pitchFamily="50" charset="-127"/>
                          <a:ea typeface="굴림" pitchFamily="50" charset="-127"/>
                        </a:rPr>
                        <a:t>(Dissolve) 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겹쳐지면서 새로운 영상이 나타남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굴림" pitchFamily="50" charset="-127"/>
                          <a:ea typeface="굴림" pitchFamily="50" charset="-127"/>
                        </a:rPr>
                        <a:t>F.S(Full Song)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풀 송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굴림" pitchFamily="50" charset="-127"/>
                          <a:ea typeface="굴림" pitchFamily="50" charset="-127"/>
                        </a:rPr>
                        <a:t>F.I(Fade In) 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슬며시 영상이 생겨남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굴림" pitchFamily="50" charset="-127"/>
                          <a:ea typeface="굴림" pitchFamily="50" charset="-127"/>
                        </a:rPr>
                        <a:t>F.O(Fade Out) 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슬며시 영상이 사라짐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굴림" pitchFamily="50" charset="-127"/>
                          <a:ea typeface="굴림" pitchFamily="50" charset="-127"/>
                        </a:rPr>
                        <a:t>F.S(Full</a:t>
                      </a:r>
                      <a:r>
                        <a:rPr lang="ko-KR" altLang="en-US" sz="1000" b="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en-US" altLang="ko-KR" sz="1000" b="0" dirty="0" smtClean="0">
                          <a:latin typeface="굴림" pitchFamily="50" charset="-127"/>
                          <a:ea typeface="굴림" pitchFamily="50" charset="-127"/>
                        </a:rPr>
                        <a:t>Shot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풀 </a:t>
                      </a:r>
                      <a:r>
                        <a:rPr lang="ko-KR" altLang="en-US" sz="1000" dirty="0" err="1" smtClean="0">
                          <a:latin typeface="굴림" pitchFamily="50" charset="-127"/>
                          <a:ea typeface="굴림" pitchFamily="50" charset="-127"/>
                        </a:rPr>
                        <a:t>샷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굴림" pitchFamily="50" charset="-127"/>
                          <a:ea typeface="굴림" pitchFamily="50" charset="-127"/>
                        </a:rPr>
                        <a:t>NA(Narration)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해설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굴림" pitchFamily="50" charset="-127"/>
                          <a:ea typeface="굴림" pitchFamily="50" charset="-127"/>
                        </a:rPr>
                        <a:t>OL(Over Lap) 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오버랩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굴림" pitchFamily="50" charset="-127"/>
                          <a:ea typeface="굴림" pitchFamily="50" charset="-127"/>
                        </a:rPr>
                        <a:t>S.E(Sound Effect) 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효과음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</a:tr>
              <a:tr h="24467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dirty="0" smtClean="0">
                          <a:latin typeface="굴림" pitchFamily="50" charset="-127"/>
                          <a:ea typeface="굴림" pitchFamily="50" charset="-127"/>
                        </a:rPr>
                        <a:t>Wipe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latin typeface="굴림" pitchFamily="50" charset="-127"/>
                          <a:ea typeface="굴림" pitchFamily="50" charset="-127"/>
                        </a:rPr>
                        <a:t>화면이 밀려나가면서 다른 화면이 나타남</a:t>
                      </a:r>
                      <a:endParaRPr lang="ko-KR" altLang="en-US" sz="10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662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9269" y="1556792"/>
            <a:ext cx="224612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보통 스토리보드 용지에 작성함 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스토리보</a:t>
            </a:r>
            <a:r>
              <a:rPr lang="ko-KR" altLang="en-US" b="0" dirty="0"/>
              <a:t>드 </a:t>
            </a:r>
            <a:r>
              <a:rPr lang="ko-KR" altLang="en-US" b="0" dirty="0" smtClean="0"/>
              <a:t>용지 </a:t>
            </a:r>
            <a:endParaRPr lang="en-US" altLang="ko-KR" b="0" dirty="0" smtClean="0"/>
          </a:p>
          <a:p>
            <a:pPr marL="171450" indent="952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 한 면에 </a:t>
            </a:r>
            <a:r>
              <a:rPr lang="en-US" altLang="ko-KR" b="0" dirty="0" smtClean="0"/>
              <a:t>3</a:t>
            </a:r>
            <a:r>
              <a:rPr lang="ko-KR" altLang="en-US" b="0" dirty="0" smtClean="0"/>
              <a:t>개의 </a:t>
            </a:r>
            <a:r>
              <a:rPr lang="ko-KR" altLang="en-US" b="0" dirty="0" err="1" smtClean="0"/>
              <a:t>컬럼으로</a:t>
            </a:r>
            <a:r>
              <a:rPr lang="ko-KR" altLang="en-US" b="0" dirty="0" smtClean="0"/>
              <a:t> 나눔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endParaRPr lang="ko-KR" altLang="en-US" b="0" dirty="0" smtClean="0"/>
          </a:p>
        </p:txBody>
      </p:sp>
      <p:sp>
        <p:nvSpPr>
          <p:cNvPr id="3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스토리보드</a:t>
            </a:r>
            <a:r>
              <a:rPr lang="en-US" altLang="ko-KR" b="0" dirty="0" smtClean="0"/>
              <a:t> </a:t>
            </a:r>
            <a:endParaRPr lang="ko-KR" altLang="en-US" b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21957" y="1310571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6</a:t>
            </a:r>
            <a:r>
              <a:rPr lang="en-US" altLang="ko-KR" b="0" dirty="0" smtClean="0"/>
              <a:t>) </a:t>
            </a:r>
            <a:r>
              <a:rPr lang="ko-KR" altLang="en-US" b="0" dirty="0" smtClean="0"/>
              <a:t>스토리보드의</a:t>
            </a:r>
            <a:r>
              <a:rPr lang="en-US" altLang="ko-KR" b="0" dirty="0"/>
              <a:t> </a:t>
            </a:r>
            <a:r>
              <a:rPr lang="ko-KR" altLang="en-US" b="0" dirty="0" smtClean="0"/>
              <a:t>작성 요령 </a:t>
            </a:r>
            <a:endParaRPr lang="en-US" altLang="ko-KR" b="0" dirty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955521" y="2278336"/>
            <a:ext cx="938210" cy="334089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</a:rPr>
              <a:t>첫 번째 </a:t>
            </a:r>
            <a:r>
              <a:rPr lang="ko-KR" altLang="en-US" b="0" dirty="0" err="1" smtClean="0">
                <a:solidFill>
                  <a:srgbClr val="000000"/>
                </a:solidFill>
              </a:rPr>
              <a:t>컬럼</a:t>
            </a:r>
            <a:endParaRPr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933270" y="2276872"/>
            <a:ext cx="3408342" cy="335553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비디오 메시지 내용의 설명을 기록함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955521" y="2662863"/>
            <a:ext cx="938210" cy="334089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>
                <a:solidFill>
                  <a:srgbClr val="000000"/>
                </a:solidFill>
              </a:rPr>
              <a:t>두</a:t>
            </a:r>
            <a:r>
              <a:rPr lang="ko-KR" altLang="en-US" b="0" dirty="0" smtClean="0">
                <a:solidFill>
                  <a:srgbClr val="000000"/>
                </a:solidFill>
              </a:rPr>
              <a:t> 번째 </a:t>
            </a:r>
            <a:r>
              <a:rPr lang="ko-KR" altLang="en-US" b="0" dirty="0" err="1" smtClean="0">
                <a:solidFill>
                  <a:srgbClr val="000000"/>
                </a:solidFill>
              </a:rPr>
              <a:t>컬럼</a:t>
            </a:r>
            <a:endParaRPr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933270" y="2661399"/>
            <a:ext cx="3408342" cy="335553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실제 그림을 그림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955521" y="3038525"/>
            <a:ext cx="938210" cy="334089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</a:rPr>
              <a:t>세 번째 </a:t>
            </a:r>
            <a:r>
              <a:rPr lang="ko-KR" altLang="en-US" b="0" dirty="0" err="1" smtClean="0">
                <a:solidFill>
                  <a:srgbClr val="000000"/>
                </a:solidFill>
              </a:rPr>
              <a:t>컬럼</a:t>
            </a:r>
            <a:endParaRPr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933270" y="3037061"/>
            <a:ext cx="3408342" cy="335553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오디오 메시지 내용을 기록함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6111" y="3498393"/>
            <a:ext cx="12987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메시지 제시방식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endParaRPr lang="ko-KR" altLang="en-US" b="0" dirty="0" smtClean="0"/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3872880" y="378904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1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4233065" y="3789040"/>
            <a:ext cx="4238223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err="1" smtClean="0"/>
              <a:t>역피라미드</a:t>
            </a:r>
            <a:r>
              <a:rPr kumimoji="1" lang="ko-KR" altLang="en-US" b="0" dirty="0" smtClean="0"/>
              <a:t> 방식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3863476" y="4165625"/>
            <a:ext cx="4607332" cy="45433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17" name="Rectangle 1059"/>
          <p:cNvSpPr>
            <a:spLocks noChangeArrowheads="1"/>
          </p:cNvSpPr>
          <p:nvPr/>
        </p:nvSpPr>
        <p:spPr bwMode="auto">
          <a:xfrm>
            <a:off x="4221304" y="4196402"/>
            <a:ext cx="4321943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스토리보드 역시 광고이기 때문에 뜸들이지 말고 결론을 먼저 제시한 후 결론에 대한 설명을 보충하여 진행하는 방식</a:t>
            </a: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3872400" y="472514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</a:rPr>
              <a:t>2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4232585" y="4725144"/>
            <a:ext cx="4238223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피라미드 방식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3872521" y="5101728"/>
            <a:ext cx="4598287" cy="70353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/>
          </a:p>
        </p:txBody>
      </p:sp>
      <p:sp>
        <p:nvSpPr>
          <p:cNvPr id="21" name="Rectangle 1059"/>
          <p:cNvSpPr>
            <a:spLocks noChangeArrowheads="1"/>
          </p:cNvSpPr>
          <p:nvPr/>
        </p:nvSpPr>
        <p:spPr bwMode="auto">
          <a:xfrm>
            <a:off x="4220824" y="5132506"/>
            <a:ext cx="4321943" cy="5561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ko-KR" b="0" dirty="0" smtClean="0"/>
              <a:t>TV</a:t>
            </a:r>
            <a:r>
              <a:rPr lang="ko-KR" altLang="en-US" b="0" dirty="0" smtClean="0"/>
              <a:t>광고</a:t>
            </a:r>
            <a:r>
              <a:rPr lang="en-US" altLang="ko-KR" b="0" dirty="0" smtClean="0"/>
              <a:t>(CF)</a:t>
            </a:r>
            <a:r>
              <a:rPr lang="ko-KR" altLang="en-US" b="0" dirty="0" smtClean="0"/>
              <a:t>는 일종의 영화나 드라마 같은 것이어서 첫 장면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둘째 장면 등에서는 상황설정을 하여 시청자를 이야기 속으로 끌어들이다가 마지막 부분에서 반전시키는 방식 </a:t>
            </a:r>
            <a:endParaRPr lang="en-US" altLang="ko-KR" b="0" dirty="0" smtClean="0"/>
          </a:p>
        </p:txBody>
      </p:sp>
      <p:sp>
        <p:nvSpPr>
          <p:cNvPr id="22" name="직사각형 21"/>
          <p:cNvSpPr/>
          <p:nvPr/>
        </p:nvSpPr>
        <p:spPr>
          <a:xfrm>
            <a:off x="7177038" y="5994551"/>
            <a:ext cx="1601483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콘티의 예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6958789" y="5924218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pic>
        <p:nvPicPr>
          <p:cNvPr id="24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8789" y="5894479"/>
            <a:ext cx="150141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795" y="5843736"/>
            <a:ext cx="537592" cy="537592"/>
          </a:xfrm>
          <a:prstGeom prst="rect">
            <a:avLst/>
          </a:prstGeom>
          <a:noFill/>
        </p:spPr>
      </p:pic>
      <p:sp>
        <p:nvSpPr>
          <p:cNvPr id="26" name="직사각형 25"/>
          <p:cNvSpPr/>
          <p:nvPr/>
        </p:nvSpPr>
        <p:spPr>
          <a:xfrm>
            <a:off x="6990490" y="5935569"/>
            <a:ext cx="1601483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/>
              <a:t>스토리보드 용지 예 </a:t>
            </a:r>
          </a:p>
        </p:txBody>
      </p:sp>
      <p:sp>
        <p:nvSpPr>
          <p:cNvPr id="27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13</a:t>
            </a:r>
            <a:endParaRPr kumimoji="1" lang="en-US" altLang="ko-KR" sz="900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6354188" y="435842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6) </a:t>
            </a:r>
            <a:r>
              <a:rPr lang="ko-KR" altLang="en-US" b="0" dirty="0"/>
              <a:t>스토리보드의</a:t>
            </a:r>
            <a:r>
              <a:rPr lang="en-US" altLang="ko-KR" b="0" dirty="0"/>
              <a:t> </a:t>
            </a:r>
            <a:r>
              <a:rPr lang="ko-KR" altLang="en-US" b="0" dirty="0"/>
              <a:t>작성 요령 </a:t>
            </a:r>
            <a:endParaRPr lang="en-US" altLang="ko-KR" b="0" dirty="0"/>
          </a:p>
        </p:txBody>
      </p:sp>
      <p:sp>
        <p:nvSpPr>
          <p:cNvPr id="29" name="TextBox 34"/>
          <p:cNvSpPr txBox="1"/>
          <p:nvPr/>
        </p:nvSpPr>
        <p:spPr>
          <a:xfrm>
            <a:off x="8803812" y="5509681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b="0" dirty="0"/>
              <a:t>팝업</a:t>
            </a:r>
            <a:endParaRPr lang="en-US" altLang="ko-KR" b="0" dirty="0"/>
          </a:p>
          <a:p>
            <a:endParaRPr lang="en-US" altLang="ko-KR" b="0" dirty="0"/>
          </a:p>
          <a:p>
            <a:r>
              <a:rPr lang="ko-KR" altLang="en-US" b="0" dirty="0"/>
              <a:t>클릭하면 </a:t>
            </a:r>
            <a:r>
              <a:rPr lang="ko-KR" altLang="en-US" b="0" dirty="0" err="1" smtClean="0"/>
              <a:t>새창으로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뒷장의 내용 제시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353412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pic>
        <p:nvPicPr>
          <p:cNvPr id="3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496" y="333375"/>
            <a:ext cx="150141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2" y="261366"/>
            <a:ext cx="537592" cy="53759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471197" y="374465"/>
            <a:ext cx="1601483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/>
              <a:t>스토리보드 용지  예 </a:t>
            </a:r>
          </a:p>
        </p:txBody>
      </p:sp>
      <p:pic>
        <p:nvPicPr>
          <p:cNvPr id="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64580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171665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198290" y="758949"/>
            <a:ext cx="5402782" cy="540635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4793428" y="571741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7" name="_x70417064" descr="EMB0000166023c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88" y="2708920"/>
            <a:ext cx="2016844" cy="11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9" name="_x113223160" descr="EMB0000166023c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89" y="3849761"/>
            <a:ext cx="2017549" cy="116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_x69470608" descr="EMB0000166023b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6" y="1042921"/>
            <a:ext cx="1576388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_x113211320" descr="EMB0000166023b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9" y="1538825"/>
            <a:ext cx="151447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_x112908752" descr="EMB0000166023b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51" y="1095268"/>
            <a:ext cx="1865313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_x69833472" descr="EMB0000166023b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94" y="1546118"/>
            <a:ext cx="13938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_x113223160" descr="EMB0000166023b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89" y="1524893"/>
            <a:ext cx="2003571" cy="119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 bwMode="auto">
          <a:xfrm>
            <a:off x="352275" y="980728"/>
            <a:ext cx="5104781" cy="4608512"/>
          </a:xfrm>
          <a:prstGeom prst="rect">
            <a:avLst/>
          </a:prstGeom>
          <a:noFill/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/>
          </a:p>
        </p:txBody>
      </p:sp>
    </p:spTree>
    <p:extLst>
      <p:ext uri="{BB962C8B-B14F-4D97-AF65-F5344CB8AC3E}">
        <p14:creationId xmlns:p14="http://schemas.microsoft.com/office/powerpoint/2010/main" val="2076730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/>
              <a:t>2</a:t>
            </a:r>
            <a:r>
              <a:rPr lang="en-US" altLang="ko-KR" b="0" dirty="0" smtClean="0"/>
              <a:t>. </a:t>
            </a:r>
            <a:r>
              <a:rPr lang="ko-KR" altLang="en-US" b="0" dirty="0" smtClean="0"/>
              <a:t>스토리보드 사례들</a:t>
            </a:r>
            <a:r>
              <a:rPr lang="en-US" altLang="ko-KR" b="0" dirty="0" smtClean="0"/>
              <a:t> </a:t>
            </a:r>
            <a:endParaRPr lang="ko-KR" altLang="en-US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21957" y="1310571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err="1" smtClean="0"/>
              <a:t>하이트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프라임</a:t>
            </a:r>
            <a:endParaRPr lang="en-US" altLang="ko-KR" b="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421957" y="2781722"/>
            <a:ext cx="1213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err="1" smtClean="0"/>
              <a:t>도브</a:t>
            </a:r>
            <a:r>
              <a:rPr lang="ko-KR" altLang="en-US" b="0" dirty="0" smtClean="0"/>
              <a:t> 바디 실크</a:t>
            </a:r>
            <a:endParaRPr lang="en-US" altLang="ko-KR" b="0" dirty="0"/>
          </a:p>
        </p:txBody>
      </p:sp>
      <p:pic>
        <p:nvPicPr>
          <p:cNvPr id="1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65169" y="5647350"/>
            <a:ext cx="199503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20" y="5558574"/>
            <a:ext cx="537592" cy="537592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6486434" y="5682585"/>
            <a:ext cx="2138974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도브</a:t>
            </a:r>
            <a:r>
              <a:rPr lang="ko-KR" altLang="en-US" b="0" kern="0" dirty="0" smtClean="0"/>
              <a:t> 바디 실크 스토리보드</a:t>
            </a:r>
            <a:endParaRPr lang="en-US" altLang="ko-KR" b="0" kern="0" dirty="0" smtClean="0"/>
          </a:p>
        </p:txBody>
      </p:sp>
      <p:sp>
        <p:nvSpPr>
          <p:cNvPr id="19" name="오른쪽 화살표 18"/>
          <p:cNvSpPr/>
          <p:nvPr/>
        </p:nvSpPr>
        <p:spPr bwMode="auto">
          <a:xfrm>
            <a:off x="3872880" y="4694039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629" y="4653930"/>
            <a:ext cx="44863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다국적회사 제품이기 때문에 광고주의 이해를 돕기 위해서 비디오 및 오디오의 내용 설명에 영어 텍스트를 병기함 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ko-KR" altLang="en-US" b="0" dirty="0" smtClean="0"/>
              <a:t>오디오 기재 부분은 </a:t>
            </a:r>
            <a:r>
              <a:rPr lang="en-US" altLang="ko-KR" b="0" dirty="0" smtClean="0"/>
              <a:t>30</a:t>
            </a:r>
            <a:r>
              <a:rPr lang="ko-KR" altLang="en-US" b="0" dirty="0" err="1" smtClean="0"/>
              <a:t>초형</a:t>
            </a:r>
            <a:r>
              <a:rPr lang="en-US" altLang="ko-KR" b="0" dirty="0" smtClean="0"/>
              <a:t>, 20</a:t>
            </a:r>
            <a:r>
              <a:rPr lang="ko-KR" altLang="en-US" b="0" dirty="0" err="1" smtClean="0"/>
              <a:t>초형</a:t>
            </a:r>
            <a:r>
              <a:rPr lang="en-US" altLang="ko-KR" b="0" dirty="0" smtClean="0"/>
              <a:t>, 15</a:t>
            </a:r>
            <a:r>
              <a:rPr lang="ko-KR" altLang="en-US" b="0" dirty="0" smtClean="0"/>
              <a:t>초 형으로 구분하여 작성하고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각 시간 길이에 따라 커트를 선택하고자 하는 방식으로 하였음 </a:t>
            </a:r>
          </a:p>
        </p:txBody>
      </p:sp>
      <p:sp>
        <p:nvSpPr>
          <p:cNvPr id="21" name="오른쪽 화살표 20"/>
          <p:cNvSpPr/>
          <p:nvPr/>
        </p:nvSpPr>
        <p:spPr bwMode="auto">
          <a:xfrm>
            <a:off x="3872880" y="5085978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5481" y="3009940"/>
            <a:ext cx="4809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실크의 부드러운 이미지를 </a:t>
            </a:r>
            <a:r>
              <a:rPr lang="ko-KR" altLang="en-US" b="0" dirty="0" err="1"/>
              <a:t>도브</a:t>
            </a:r>
            <a:r>
              <a:rPr lang="ko-KR" altLang="en-US" b="0" dirty="0"/>
              <a:t> 바디 실크 제품의 장점으로 전이 시키는 내용 </a:t>
            </a: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스토리보드 용지</a:t>
            </a:r>
            <a:r>
              <a:rPr lang="en-US" altLang="ko-KR" b="0" dirty="0"/>
              <a:t>(</a:t>
            </a:r>
            <a:r>
              <a:rPr lang="ko-KR" altLang="en-US" b="0" dirty="0"/>
              <a:t>통상적 형식은 아님</a:t>
            </a:r>
            <a:r>
              <a:rPr lang="en-US" altLang="ko-KR" b="0" dirty="0"/>
              <a:t>)</a:t>
            </a:r>
          </a:p>
          <a:p>
            <a:pPr>
              <a:spcBef>
                <a:spcPts val="600"/>
              </a:spcBef>
            </a:pPr>
            <a:endParaRPr lang="ko-KR" altLang="en-US" b="0" dirty="0" smtClean="0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872880" y="3487644"/>
            <a:ext cx="938210" cy="334089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>
                <a:solidFill>
                  <a:srgbClr val="000000"/>
                </a:solidFill>
              </a:rPr>
              <a:t>첫 칸</a:t>
            </a:r>
            <a:r>
              <a:rPr lang="en-US" altLang="ko-KR" b="0" dirty="0">
                <a:solidFill>
                  <a:srgbClr val="000000"/>
                </a:solidFill>
              </a:rPr>
              <a:t>(Column) </a:t>
            </a:r>
            <a:endParaRPr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4850628" y="3486180"/>
            <a:ext cx="3609575" cy="335553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spcBef>
                <a:spcPts val="600"/>
              </a:spcBef>
            </a:pPr>
            <a:r>
              <a:rPr lang="ko-KR" altLang="en-US" b="0" dirty="0"/>
              <a:t>비디오 메시지 실제그림</a:t>
            </a:r>
            <a:endParaRPr lang="en-US" altLang="ko-KR" b="0" dirty="0"/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3872880" y="3872171"/>
            <a:ext cx="938210" cy="334089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/>
              <a:t>두 번째 </a:t>
            </a:r>
            <a:r>
              <a:rPr lang="ko-KR" altLang="en-US" b="0" dirty="0"/>
              <a:t>칸</a:t>
            </a:r>
            <a:endParaRPr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850628" y="3870707"/>
            <a:ext cx="3609575" cy="335553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>
                <a:solidFill>
                  <a:srgbClr val="000000"/>
                </a:solidFill>
              </a:rPr>
              <a:t>비디오 메시지의 내용 설명</a:t>
            </a: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>
            <a:off x="3872880" y="4247833"/>
            <a:ext cx="938210" cy="334089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/>
              <a:t>세 번째 </a:t>
            </a:r>
            <a:r>
              <a:rPr lang="ko-KR" altLang="en-US" b="0" dirty="0"/>
              <a:t>칸</a:t>
            </a:r>
            <a:endParaRPr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4850628" y="4246369"/>
            <a:ext cx="3609575" cy="335553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kumimoji="1" lang="ko-KR" altLang="en-US" b="0" dirty="0">
                <a:solidFill>
                  <a:srgbClr val="000000"/>
                </a:solidFill>
              </a:rPr>
              <a:t>오디오 메시지 내용</a:t>
            </a:r>
            <a:r>
              <a:rPr kumimoji="1" lang="en-US" altLang="ko-KR" b="0" dirty="0">
                <a:solidFill>
                  <a:srgbClr val="000000"/>
                </a:solidFill>
              </a:rPr>
              <a:t>(</a:t>
            </a:r>
            <a:r>
              <a:rPr kumimoji="1" lang="ko-KR" altLang="en-US" b="0" dirty="0" err="1">
                <a:solidFill>
                  <a:srgbClr val="000000"/>
                </a:solidFill>
              </a:rPr>
              <a:t>나레이션</a:t>
            </a:r>
            <a:r>
              <a:rPr kumimoji="1" lang="en-US" altLang="ko-KR" b="0" dirty="0">
                <a:solidFill>
                  <a:srgbClr val="000000"/>
                </a:solidFill>
              </a:rPr>
              <a:t>, </a:t>
            </a:r>
            <a:r>
              <a:rPr kumimoji="1" lang="ko-KR" altLang="en-US" b="0" dirty="0">
                <a:solidFill>
                  <a:srgbClr val="000000"/>
                </a:solidFill>
              </a:rPr>
              <a:t>대사</a:t>
            </a:r>
            <a:r>
              <a:rPr kumimoji="1" lang="en-US" altLang="ko-KR" b="0" dirty="0">
                <a:solidFill>
                  <a:srgbClr val="000000"/>
                </a:solidFill>
              </a:rPr>
              <a:t>, </a:t>
            </a:r>
            <a:r>
              <a:rPr kumimoji="1" lang="ko-KR" altLang="en-US" b="0" dirty="0">
                <a:solidFill>
                  <a:srgbClr val="000000"/>
                </a:solidFill>
              </a:rPr>
              <a:t>배경음악</a:t>
            </a:r>
            <a:r>
              <a:rPr kumimoji="1" lang="en-US" altLang="ko-KR" b="0" dirty="0">
                <a:solidFill>
                  <a:srgbClr val="000000"/>
                </a:solidFill>
              </a:rPr>
              <a:t>, </a:t>
            </a:r>
            <a:r>
              <a:rPr kumimoji="1" lang="ko-KR" altLang="en-US" b="0" dirty="0">
                <a:solidFill>
                  <a:srgbClr val="000000"/>
                </a:solidFill>
              </a:rPr>
              <a:t>효과 음향 등</a:t>
            </a:r>
            <a:r>
              <a:rPr kumimoji="1" lang="en-US" altLang="ko-KR" b="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35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75493" y="2116088"/>
            <a:ext cx="199503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144" y="2027312"/>
            <a:ext cx="537592" cy="537592"/>
          </a:xfrm>
          <a:prstGeom prst="rect">
            <a:avLst/>
          </a:prstGeom>
          <a:noFill/>
        </p:spPr>
      </p:pic>
      <p:sp>
        <p:nvSpPr>
          <p:cNvPr id="37" name="직사각형 36"/>
          <p:cNvSpPr/>
          <p:nvPr/>
        </p:nvSpPr>
        <p:spPr>
          <a:xfrm>
            <a:off x="6496758" y="2151323"/>
            <a:ext cx="2138974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하이트</a:t>
            </a:r>
            <a:r>
              <a:rPr lang="ko-KR" altLang="en-US" b="0" kern="0" dirty="0" smtClean="0"/>
              <a:t> </a:t>
            </a:r>
            <a:r>
              <a:rPr lang="ko-KR" altLang="en-US" b="0" kern="0" dirty="0" err="1" smtClean="0"/>
              <a:t>프라임</a:t>
            </a:r>
            <a:r>
              <a:rPr lang="ko-KR" altLang="en-US" b="0" kern="0" dirty="0" smtClean="0"/>
              <a:t> 스토리보드</a:t>
            </a:r>
            <a:endParaRPr lang="en-US" altLang="ko-KR" b="0" kern="0" dirty="0" smtClean="0"/>
          </a:p>
        </p:txBody>
      </p:sp>
      <p:sp>
        <p:nvSpPr>
          <p:cNvPr id="39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14</a:t>
            </a:r>
            <a:endParaRPr kumimoji="1" lang="en-US" altLang="ko-KR" sz="900" b="0" dirty="0"/>
          </a:p>
        </p:txBody>
      </p:sp>
      <p:sp>
        <p:nvSpPr>
          <p:cNvPr id="41" name="TextBox 40"/>
          <p:cNvSpPr txBox="1"/>
          <p:nvPr/>
        </p:nvSpPr>
        <p:spPr>
          <a:xfrm>
            <a:off x="6354188" y="435842"/>
            <a:ext cx="1414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2. </a:t>
            </a:r>
            <a:r>
              <a:rPr lang="ko-KR" altLang="en-US" b="0" dirty="0" smtClean="0"/>
              <a:t>스토리보드 사례들</a:t>
            </a:r>
            <a:endParaRPr lang="en-US" altLang="ko-KR" b="0" dirty="0"/>
          </a:p>
        </p:txBody>
      </p:sp>
      <p:sp>
        <p:nvSpPr>
          <p:cNvPr id="42" name="TextBox 34"/>
          <p:cNvSpPr txBox="1"/>
          <p:nvPr/>
        </p:nvSpPr>
        <p:spPr>
          <a:xfrm>
            <a:off x="8803812" y="1981289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b="0" dirty="0"/>
              <a:t>팝업</a:t>
            </a:r>
            <a:endParaRPr lang="en-US" altLang="ko-KR" b="0" dirty="0"/>
          </a:p>
          <a:p>
            <a:endParaRPr lang="en-US" altLang="ko-KR" b="0" dirty="0"/>
          </a:p>
          <a:p>
            <a:r>
              <a:rPr lang="ko-KR" altLang="en-US" b="0" dirty="0"/>
              <a:t>클릭하면 </a:t>
            </a:r>
            <a:r>
              <a:rPr lang="ko-KR" altLang="en-US" b="0" dirty="0" err="1" smtClean="0"/>
              <a:t>새창으로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뒷장의 내용 제시</a:t>
            </a:r>
            <a:endParaRPr lang="ko-KR" altLang="en-US" b="0" dirty="0"/>
          </a:p>
        </p:txBody>
      </p:sp>
      <p:sp>
        <p:nvSpPr>
          <p:cNvPr id="43" name="TextBox 34"/>
          <p:cNvSpPr txBox="1"/>
          <p:nvPr/>
        </p:nvSpPr>
        <p:spPr>
          <a:xfrm>
            <a:off x="8803812" y="5293657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b="0" dirty="0"/>
              <a:t>팝업</a:t>
            </a:r>
            <a:endParaRPr lang="en-US" altLang="ko-KR" b="0" dirty="0"/>
          </a:p>
          <a:p>
            <a:endParaRPr lang="en-US" altLang="ko-KR" b="0" dirty="0"/>
          </a:p>
          <a:p>
            <a:r>
              <a:rPr lang="ko-KR" altLang="en-US" b="0" dirty="0"/>
              <a:t>클릭하면 </a:t>
            </a:r>
            <a:r>
              <a:rPr lang="ko-KR" altLang="en-US" b="0" dirty="0" err="1" smtClean="0"/>
              <a:t>새창으로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뒷장의 내용 제시</a:t>
            </a:r>
            <a:endParaRPr lang="ko-KR" altLang="en-US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3594373" y="1503834"/>
            <a:ext cx="4722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 smtClean="0"/>
              <a:t>역피라미드</a:t>
            </a:r>
            <a:r>
              <a:rPr lang="ko-KR" altLang="en-US" b="0" dirty="0" smtClean="0"/>
              <a:t> 방식을 사용하여 타임머신을 탄 듯 되돌리는 스토리를 제시하여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마지막에 반전의 결과를 보여주는 </a:t>
            </a:r>
            <a:r>
              <a:rPr lang="ko-KR" altLang="en-US" b="0" dirty="0" err="1" smtClean="0"/>
              <a:t>하이트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프라임</a:t>
            </a:r>
            <a:r>
              <a:rPr lang="ko-KR" altLang="en-US" b="0" dirty="0" smtClean="0"/>
              <a:t> 광고 </a:t>
            </a:r>
          </a:p>
        </p:txBody>
      </p:sp>
    </p:spTree>
    <p:extLst>
      <p:ext uri="{BB962C8B-B14F-4D97-AF65-F5344CB8AC3E}">
        <p14:creationId xmlns:p14="http://schemas.microsoft.com/office/powerpoint/2010/main" val="2955570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114283016" descr="EMB0000166023c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0" y="476672"/>
            <a:ext cx="4520698" cy="54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77763" y="44624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584848" y="75800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198290" y="470917"/>
            <a:ext cx="4754710" cy="6198443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4232920" y="6381328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352275" y="980728"/>
            <a:ext cx="5104781" cy="4608512"/>
          </a:xfrm>
          <a:prstGeom prst="rect">
            <a:avLst/>
          </a:prstGeom>
          <a:noFill/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092098" y="5919083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solidFill>
                  <a:schemeClr val="bg1"/>
                </a:solidFill>
              </a:rPr>
              <a:t>◀ </a:t>
            </a:r>
            <a:r>
              <a:rPr lang="en-US" altLang="ko-KR" b="0" dirty="0" smtClean="0"/>
              <a:t>1/3 </a:t>
            </a:r>
            <a:r>
              <a:rPr lang="ko-KR" altLang="en-US" b="0" dirty="0" smtClean="0"/>
              <a:t>▶</a:t>
            </a:r>
          </a:p>
        </p:txBody>
      </p:sp>
      <p:pic>
        <p:nvPicPr>
          <p:cNvPr id="23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5446" y="40126"/>
            <a:ext cx="199503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097" y="-48650"/>
            <a:ext cx="537592" cy="537592"/>
          </a:xfrm>
          <a:prstGeom prst="rect">
            <a:avLst/>
          </a:prstGeom>
          <a:noFill/>
        </p:spPr>
      </p:pic>
      <p:sp>
        <p:nvSpPr>
          <p:cNvPr id="25" name="직사각형 24"/>
          <p:cNvSpPr/>
          <p:nvPr/>
        </p:nvSpPr>
        <p:spPr>
          <a:xfrm>
            <a:off x="386711" y="75361"/>
            <a:ext cx="2138974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하이트</a:t>
            </a:r>
            <a:r>
              <a:rPr lang="ko-KR" altLang="en-US" b="0" kern="0" dirty="0" smtClean="0"/>
              <a:t> </a:t>
            </a:r>
            <a:r>
              <a:rPr lang="ko-KR" altLang="en-US" b="0" kern="0" dirty="0" err="1" smtClean="0"/>
              <a:t>프라임</a:t>
            </a:r>
            <a:r>
              <a:rPr lang="ko-KR" altLang="en-US" b="0" kern="0" dirty="0" smtClean="0"/>
              <a:t> 스토리보드</a:t>
            </a:r>
            <a:endParaRPr lang="en-US" altLang="ko-KR" b="0" kern="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86263" y="5589240"/>
            <a:ext cx="21531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/>
              <a:t>개발시</a:t>
            </a:r>
            <a:r>
              <a:rPr lang="ko-KR" altLang="en-US" b="0" dirty="0" smtClean="0"/>
              <a:t> 이미지가 기울어지지 않게 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ko-KR" altLang="en-US" b="0" dirty="0" smtClean="0"/>
              <a:t>바로 넣어주세요</a:t>
            </a:r>
            <a:r>
              <a:rPr lang="en-US" altLang="ko-KR" b="0" dirty="0" smtClean="0"/>
              <a:t>. </a:t>
            </a:r>
            <a:endParaRPr lang="ko-KR" altLang="en-US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652516" y="6073397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err="1" smtClean="0"/>
              <a:t>광고제작론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sp>
        <p:nvSpPr>
          <p:cNvPr id="3" name="직사각형 2"/>
          <p:cNvSpPr/>
          <p:nvPr/>
        </p:nvSpPr>
        <p:spPr bwMode="auto">
          <a:xfrm>
            <a:off x="5457056" y="1444005"/>
            <a:ext cx="3600400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r>
              <a:rPr lang="en-US" altLang="ko-KR" b="0" dirty="0" smtClean="0"/>
              <a:t>- </a:t>
            </a:r>
            <a:r>
              <a:rPr lang="ko-KR" altLang="en-US" b="0" dirty="0" err="1" smtClean="0"/>
              <a:t>하이트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프라임</a:t>
            </a:r>
            <a:r>
              <a:rPr lang="ko-KR" altLang="en-US" b="0" dirty="0" smtClean="0"/>
              <a:t> 스토리보드 </a:t>
            </a:r>
            <a:r>
              <a:rPr lang="en-US" altLang="ko-KR" b="0" dirty="0" smtClean="0"/>
              <a:t>‘</a:t>
            </a:r>
            <a:r>
              <a:rPr lang="ko-KR" altLang="en-US" b="0" dirty="0" smtClean="0"/>
              <a:t>맥주 </a:t>
            </a:r>
            <a:r>
              <a:rPr lang="ko-KR" altLang="en-US" b="0" dirty="0" err="1" smtClean="0"/>
              <a:t>순수령</a:t>
            </a:r>
            <a:r>
              <a:rPr lang="en-US" altLang="ko-KR" b="0" dirty="0" smtClean="0"/>
              <a:t>’</a:t>
            </a:r>
            <a:r>
              <a:rPr lang="ko-KR" altLang="en-US" b="0" dirty="0"/>
              <a:t> </a:t>
            </a:r>
            <a:r>
              <a:rPr lang="ko-KR" altLang="en-US" b="0" dirty="0" smtClean="0"/>
              <a:t>편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ko-KR" altLang="en-US" b="0" dirty="0" err="1" smtClean="0"/>
              <a:t>뒷</a:t>
            </a:r>
            <a:r>
              <a:rPr lang="ko-KR" altLang="en-US" b="0" dirty="0" smtClean="0"/>
              <a:t> 모습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Rock B.G.M~~♪♪</a:t>
            </a:r>
            <a:br>
              <a:rPr lang="en-US" altLang="ko-KR" b="0" dirty="0" smtClean="0"/>
            </a:br>
            <a:r>
              <a:rPr lang="ko-KR" altLang="en-US" b="0" dirty="0" err="1" smtClean="0"/>
              <a:t>뚜둥뚱</a:t>
            </a:r>
            <a:r>
              <a:rPr lang="en-US" altLang="ko-KR" b="0" dirty="0" smtClean="0"/>
              <a:t>~~♪♬</a:t>
            </a:r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밝은 표정의 </a:t>
            </a:r>
            <a:r>
              <a:rPr lang="en-US" altLang="ko-KR" b="0" dirty="0" smtClean="0"/>
              <a:t>Model</a:t>
            </a:r>
            <a:r>
              <a:rPr lang="ko-KR" altLang="en-US" b="0" dirty="0" smtClean="0"/>
              <a:t>들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Camera Dolly In</a:t>
            </a:r>
            <a:br>
              <a:rPr lang="en-US" altLang="ko-KR" b="0" dirty="0" smtClean="0"/>
            </a:br>
            <a:r>
              <a:rPr lang="en-US" altLang="ko-KR" b="0" dirty="0" smtClean="0"/>
              <a:t>‘HITE PRIME’ Close Up</a:t>
            </a:r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간판을 응시하는 </a:t>
            </a:r>
            <a:r>
              <a:rPr lang="en-US" altLang="ko-KR" b="0" dirty="0" smtClean="0"/>
              <a:t>Model</a:t>
            </a:r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Camera Zoom Out</a:t>
            </a:r>
            <a:br>
              <a:rPr lang="en-US" altLang="ko-KR" b="0" dirty="0" smtClean="0"/>
            </a:br>
            <a:r>
              <a:rPr lang="ko-KR" altLang="en-US" b="0" dirty="0" smtClean="0"/>
              <a:t>문을 열고 들어가는 </a:t>
            </a:r>
            <a:r>
              <a:rPr lang="en-US" altLang="ko-KR" b="0" dirty="0" smtClean="0"/>
              <a:t>Model</a:t>
            </a:r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무엇인가를 보며 놀라워하는 </a:t>
            </a:r>
            <a:r>
              <a:rPr lang="en-US" altLang="ko-KR" b="0" dirty="0" smtClean="0"/>
              <a:t>Model</a:t>
            </a:r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Oh~~ </a:t>
            </a:r>
            <a:br>
              <a:rPr lang="en-US" altLang="ko-KR" b="0" dirty="0" smtClean="0"/>
            </a:br>
            <a:r>
              <a:rPr lang="ko-KR" altLang="en-US" b="0" dirty="0" err="1" smtClean="0"/>
              <a:t>그레고리언펜트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성가곡</a:t>
            </a:r>
            <a:r>
              <a:rPr lang="ko-KR" altLang="en-US" b="0" dirty="0" smtClean="0"/>
              <a:t>♪♬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중세를 배경으로 마차가 지나감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S.E) </a:t>
            </a:r>
            <a:r>
              <a:rPr lang="ko-KR" altLang="en-US" b="0" dirty="0" err="1" smtClean="0"/>
              <a:t>촤르륵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촤르륵</a:t>
            </a:r>
            <a:r>
              <a:rPr lang="en-US" altLang="ko-KR" b="0" dirty="0" smtClean="0"/>
              <a:t>~~</a:t>
            </a:r>
          </a:p>
          <a:p>
            <a:pPr marL="171450" indent="-171450">
              <a:buFontTx/>
              <a:buChar char="-"/>
            </a:pPr>
            <a:endParaRPr lang="en-US" altLang="ko-KR" b="0" dirty="0" smtClean="0"/>
          </a:p>
          <a:p>
            <a:pPr marL="171450" indent="-171450">
              <a:buFontTx/>
              <a:buChar char="-"/>
            </a:pPr>
            <a:endParaRPr lang="en-US" altLang="ko-KR" b="0" dirty="0" smtClean="0"/>
          </a:p>
          <a:p>
            <a:pPr algn="ctr"/>
            <a:endParaRPr lang="ko-KR" alt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5457056" y="1196752"/>
            <a:ext cx="1253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/>
              <a:t>개발시</a:t>
            </a:r>
            <a:r>
              <a:rPr lang="ko-KR" altLang="en-US" b="0" dirty="0" smtClean="0"/>
              <a:t> 참고텍스트</a:t>
            </a:r>
          </a:p>
        </p:txBody>
      </p:sp>
    </p:spTree>
    <p:extLst>
      <p:ext uri="{BB962C8B-B14F-4D97-AF65-F5344CB8AC3E}">
        <p14:creationId xmlns:p14="http://schemas.microsoft.com/office/powerpoint/2010/main" val="2156075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_x70837312" descr="EMB0000166023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5" y="352363"/>
            <a:ext cx="4312693" cy="572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352275" y="961678"/>
            <a:ext cx="5104781" cy="4608512"/>
          </a:xfrm>
          <a:prstGeom prst="rect">
            <a:avLst/>
          </a:prstGeom>
          <a:noFill/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092098" y="5921299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/>
              <a:t>2</a:t>
            </a:r>
            <a:r>
              <a:rPr lang="en-US" altLang="ko-KR" b="0" dirty="0" smtClean="0"/>
              <a:t>/3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77763" y="46840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3584848" y="78016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24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5446" y="42342"/>
            <a:ext cx="199503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97" y="-46434"/>
            <a:ext cx="537592" cy="537592"/>
          </a:xfrm>
          <a:prstGeom prst="rect">
            <a:avLst/>
          </a:prstGeom>
          <a:noFill/>
        </p:spPr>
      </p:pic>
      <p:sp>
        <p:nvSpPr>
          <p:cNvPr id="26" name="직사각형 25"/>
          <p:cNvSpPr/>
          <p:nvPr/>
        </p:nvSpPr>
        <p:spPr>
          <a:xfrm>
            <a:off x="386711" y="77577"/>
            <a:ext cx="2138974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하이트</a:t>
            </a:r>
            <a:r>
              <a:rPr lang="ko-KR" altLang="en-US" b="0" kern="0" dirty="0" smtClean="0"/>
              <a:t> </a:t>
            </a:r>
            <a:r>
              <a:rPr lang="ko-KR" altLang="en-US" b="0" kern="0" dirty="0" err="1" smtClean="0"/>
              <a:t>프라임</a:t>
            </a:r>
            <a:r>
              <a:rPr lang="ko-KR" altLang="en-US" b="0" kern="0" dirty="0" smtClean="0"/>
              <a:t> 스토리보드</a:t>
            </a:r>
            <a:endParaRPr lang="en-US" altLang="ko-KR" b="0" kern="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5086263" y="5589240"/>
            <a:ext cx="21531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/>
              <a:t>개발시</a:t>
            </a:r>
            <a:r>
              <a:rPr lang="ko-KR" altLang="en-US" b="0" dirty="0" smtClean="0"/>
              <a:t> 이미지가 기울어지지 않게 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ko-KR" altLang="en-US" b="0" dirty="0" smtClean="0"/>
              <a:t>바로 넣어주세요</a:t>
            </a:r>
            <a:r>
              <a:rPr lang="en-US" altLang="ko-KR" b="0" dirty="0" smtClean="0"/>
              <a:t>. </a:t>
            </a:r>
            <a:endParaRPr lang="ko-KR" altLang="en-US" b="0" dirty="0" smtClean="0"/>
          </a:p>
        </p:txBody>
      </p:sp>
      <p:sp>
        <p:nvSpPr>
          <p:cNvPr id="28" name="직사각형 27"/>
          <p:cNvSpPr/>
          <p:nvPr/>
        </p:nvSpPr>
        <p:spPr>
          <a:xfrm>
            <a:off x="198290" y="470917"/>
            <a:ext cx="4754710" cy="6198443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9" name="Picture 90"/>
          <p:cNvPicPr>
            <a:picLocks noChangeAspect="1" noChangeArrowheads="1"/>
          </p:cNvPicPr>
          <p:nvPr/>
        </p:nvPicPr>
        <p:blipFill>
          <a:blip r:embed="rId5" cstate="print"/>
          <a:srcRect l="4078" t="11615" r="2899" b="7758"/>
          <a:stretch>
            <a:fillRect/>
          </a:stretch>
        </p:blipFill>
        <p:spPr bwMode="auto">
          <a:xfrm>
            <a:off x="4232920" y="6381328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652516" y="6073397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err="1" smtClean="0"/>
              <a:t>광고제작론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sp>
        <p:nvSpPr>
          <p:cNvPr id="34" name="사각형 설명선 33"/>
          <p:cNvSpPr/>
          <p:nvPr/>
        </p:nvSpPr>
        <p:spPr bwMode="auto">
          <a:xfrm>
            <a:off x="4049170" y="765174"/>
            <a:ext cx="2488006" cy="1007641"/>
          </a:xfrm>
          <a:prstGeom prst="wedgeRectCallout">
            <a:avLst>
              <a:gd name="adj1" fmla="val -58161"/>
              <a:gd name="adj2" fmla="val 22813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r>
              <a:rPr lang="ko-KR" altLang="en-US" b="0" dirty="0" smtClean="0"/>
              <a:t>교수님</a:t>
            </a:r>
            <a:r>
              <a:rPr lang="en-US" altLang="ko-KR" b="0" dirty="0" smtClean="0"/>
              <a:t>, </a:t>
            </a:r>
            <a:endParaRPr lang="en-US" altLang="ko-KR" b="0" dirty="0"/>
          </a:p>
          <a:p>
            <a:pPr algn="ctr"/>
            <a:r>
              <a:rPr lang="ko-KR" altLang="en-US" b="0" dirty="0" smtClean="0"/>
              <a:t>이미지와 함께 텍스트까지 제시되어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학생들이 참고하여야 하는 자료라면</a:t>
            </a:r>
            <a:endParaRPr lang="en-US" altLang="ko-KR" b="0" dirty="0" smtClean="0"/>
          </a:p>
          <a:p>
            <a:pPr algn="ctr"/>
            <a:r>
              <a:rPr lang="ko-KR" altLang="en-US" b="0" dirty="0" smtClean="0"/>
              <a:t>텍스트 확인 요청 드립니다</a:t>
            </a:r>
            <a:r>
              <a:rPr lang="en-US" altLang="ko-KR" b="0" dirty="0" smtClean="0"/>
              <a:t>. </a:t>
            </a:r>
          </a:p>
          <a:p>
            <a:pPr algn="ctr"/>
            <a:r>
              <a:rPr lang="ko-KR" altLang="en-US" b="0" dirty="0" smtClean="0"/>
              <a:t>텍스트가 보이지 않아서 개발이 어렵습니다</a:t>
            </a:r>
            <a:r>
              <a:rPr lang="en-US" altLang="ko-KR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546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_x69879120" descr="EMB0000166023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9" y="285570"/>
            <a:ext cx="4410995" cy="55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352275" y="980728"/>
            <a:ext cx="5104781" cy="4608512"/>
          </a:xfrm>
          <a:prstGeom prst="rect">
            <a:avLst/>
          </a:prstGeom>
          <a:noFill/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092098" y="5921299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 smtClean="0"/>
              <a:t>3/3 </a:t>
            </a:r>
            <a:r>
              <a:rPr lang="ko-KR" altLang="en-US" b="0" dirty="0" smtClean="0">
                <a:solidFill>
                  <a:schemeClr val="bg1"/>
                </a:solidFill>
              </a:rPr>
              <a:t>▶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77763" y="46840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직사각형 23"/>
          <p:cNvSpPr/>
          <p:nvPr/>
        </p:nvSpPr>
        <p:spPr>
          <a:xfrm>
            <a:off x="3584848" y="78016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25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5446" y="42342"/>
            <a:ext cx="199503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097" y="-46434"/>
            <a:ext cx="537592" cy="537592"/>
          </a:xfrm>
          <a:prstGeom prst="rect">
            <a:avLst/>
          </a:prstGeom>
          <a:noFill/>
        </p:spPr>
      </p:pic>
      <p:sp>
        <p:nvSpPr>
          <p:cNvPr id="27" name="직사각형 26"/>
          <p:cNvSpPr/>
          <p:nvPr/>
        </p:nvSpPr>
        <p:spPr>
          <a:xfrm>
            <a:off x="386711" y="77577"/>
            <a:ext cx="2138974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하이트</a:t>
            </a:r>
            <a:r>
              <a:rPr lang="ko-KR" altLang="en-US" b="0" kern="0" dirty="0" smtClean="0"/>
              <a:t> </a:t>
            </a:r>
            <a:r>
              <a:rPr lang="ko-KR" altLang="en-US" b="0" kern="0" dirty="0" err="1" smtClean="0"/>
              <a:t>프라임</a:t>
            </a:r>
            <a:r>
              <a:rPr lang="ko-KR" altLang="en-US" b="0" kern="0" dirty="0" smtClean="0"/>
              <a:t> 스토리보드</a:t>
            </a:r>
            <a:endParaRPr lang="en-US" altLang="ko-KR" b="0" kern="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5086263" y="5589240"/>
            <a:ext cx="21531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/>
              <a:t>개발시</a:t>
            </a:r>
            <a:r>
              <a:rPr lang="ko-KR" altLang="en-US" b="0" dirty="0" smtClean="0"/>
              <a:t> 이미지가 기울어지지 않게 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ko-KR" altLang="en-US" b="0" dirty="0" smtClean="0"/>
              <a:t>바로 넣어주세요</a:t>
            </a:r>
            <a:r>
              <a:rPr lang="en-US" altLang="ko-KR" b="0" dirty="0" smtClean="0"/>
              <a:t>. </a:t>
            </a:r>
            <a:endParaRPr lang="ko-KR" altLang="en-US" b="0" dirty="0" smtClean="0"/>
          </a:p>
        </p:txBody>
      </p:sp>
      <p:sp>
        <p:nvSpPr>
          <p:cNvPr id="29" name="직사각형 28"/>
          <p:cNvSpPr/>
          <p:nvPr/>
        </p:nvSpPr>
        <p:spPr>
          <a:xfrm>
            <a:off x="198290" y="470917"/>
            <a:ext cx="4754710" cy="6198443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1" name="Picture 90"/>
          <p:cNvPicPr>
            <a:picLocks noChangeAspect="1" noChangeArrowheads="1"/>
          </p:cNvPicPr>
          <p:nvPr/>
        </p:nvPicPr>
        <p:blipFill>
          <a:blip r:embed="rId5" cstate="print"/>
          <a:srcRect l="4078" t="11615" r="2899" b="7758"/>
          <a:stretch>
            <a:fillRect/>
          </a:stretch>
        </p:blipFill>
        <p:spPr bwMode="auto">
          <a:xfrm>
            <a:off x="4232920" y="6381328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652516" y="6073397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err="1" smtClean="0"/>
              <a:t>광고제작론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sp>
        <p:nvSpPr>
          <p:cNvPr id="33" name="직사각형 32"/>
          <p:cNvSpPr/>
          <p:nvPr/>
        </p:nvSpPr>
        <p:spPr bwMode="auto">
          <a:xfrm>
            <a:off x="5457056" y="1444005"/>
            <a:ext cx="3600400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marL="171450" indent="-171450">
              <a:buFontTx/>
              <a:buChar char="-"/>
            </a:pPr>
            <a:r>
              <a:rPr lang="en-US" altLang="ko-KR" b="0" dirty="0" smtClean="0"/>
              <a:t>Na)</a:t>
            </a:r>
            <a:br>
              <a:rPr lang="en-US" altLang="ko-KR" b="0" dirty="0" smtClean="0"/>
            </a:br>
            <a:r>
              <a:rPr lang="en-US" altLang="ko-KR" b="0" dirty="0" smtClean="0"/>
              <a:t>100% </a:t>
            </a:r>
            <a:r>
              <a:rPr lang="ko-KR" altLang="en-US" b="0" dirty="0" smtClean="0"/>
              <a:t>보리맥주의</a:t>
            </a:r>
            <a:r>
              <a:rPr lang="en-US" altLang="ko-KR" b="0" dirty="0" smtClean="0"/>
              <a:t> </a:t>
            </a:r>
            <a:r>
              <a:rPr lang="ko-KR" altLang="en-US" b="0" dirty="0" smtClean="0"/>
              <a:t>맛은 지켜야 </a:t>
            </a:r>
            <a:r>
              <a:rPr lang="en-US" altLang="ko-KR" b="0" dirty="0"/>
              <a:t/>
            </a:r>
            <a:br>
              <a:rPr lang="en-US" altLang="ko-KR" b="0" dirty="0"/>
            </a:br>
            <a:r>
              <a:rPr lang="ko-KR" altLang="en-US" b="0" dirty="0" err="1" smtClean="0"/>
              <a:t>맥주순수령</a:t>
            </a:r>
            <a:r>
              <a:rPr lang="en-US" altLang="ko-KR" b="0" dirty="0" smtClean="0"/>
              <a:t>! </a:t>
            </a:r>
            <a:r>
              <a:rPr lang="ko-KR" altLang="en-US" b="0" dirty="0" err="1" smtClean="0"/>
              <a:t>프라임</a:t>
            </a:r>
            <a:r>
              <a:rPr lang="en-US" altLang="ko-KR" b="0" dirty="0" smtClean="0"/>
              <a:t>!</a:t>
            </a:r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여자를 향해 건배하는 포즈 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꿀꺽</a:t>
            </a:r>
            <a:r>
              <a:rPr lang="en-US" altLang="ko-KR" b="0" dirty="0" smtClean="0"/>
              <a:t>~~ </a:t>
            </a:r>
            <a:r>
              <a:rPr lang="ko-KR" altLang="en-US" b="0" dirty="0" smtClean="0"/>
              <a:t>꿀꺽</a:t>
            </a:r>
            <a:r>
              <a:rPr lang="en-US" altLang="ko-KR" b="0" dirty="0" smtClean="0"/>
              <a:t>~~</a:t>
            </a:r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맥주를 마시고 잔을 들어 쳐다보며 </a:t>
            </a:r>
            <a:r>
              <a:rPr lang="en-US" altLang="ko-KR" b="0" dirty="0" err="1" smtClean="0"/>
              <a:t>Ment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Model) </a:t>
            </a:r>
            <a:r>
              <a:rPr lang="ko-KR" altLang="en-US" b="0" dirty="0" smtClean="0"/>
              <a:t>진하다</a:t>
            </a:r>
            <a:r>
              <a:rPr lang="en-US" altLang="ko-KR" b="0" dirty="0" smtClean="0"/>
              <a:t>! </a:t>
            </a:r>
            <a:r>
              <a:rPr lang="ko-KR" altLang="en-US" b="0" dirty="0" err="1" smtClean="0"/>
              <a:t>맥주순수령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잔을 움직이면 여자가 잔에 비친다</a:t>
            </a:r>
            <a:r>
              <a:rPr lang="en-US" altLang="ko-KR" b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Rock B.G.M~~</a:t>
            </a:r>
            <a:br>
              <a:rPr lang="en-US" altLang="ko-KR" b="0" dirty="0" smtClean="0"/>
            </a:br>
            <a:r>
              <a:rPr lang="ko-KR" altLang="en-US" b="0" dirty="0" err="1" smtClean="0"/>
              <a:t>뚜두둥</a:t>
            </a:r>
            <a:r>
              <a:rPr lang="en-US" altLang="ko-KR" b="0" dirty="0" smtClean="0"/>
              <a:t>~~~♪♬</a:t>
            </a:r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이 때 여자의 복장이 중세의상에서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현대의 </a:t>
            </a:r>
            <a:r>
              <a:rPr lang="en-US" altLang="ko-KR" b="0" dirty="0" smtClean="0"/>
              <a:t>Sexy</a:t>
            </a:r>
            <a:r>
              <a:rPr lang="ko-KR" altLang="en-US" b="0" dirty="0" smtClean="0"/>
              <a:t>한 의상으로 바뀌어 있다</a:t>
            </a:r>
            <a:r>
              <a:rPr lang="en-US" altLang="ko-KR" b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Na) 100% </a:t>
            </a:r>
            <a:r>
              <a:rPr lang="ko-KR" altLang="en-US" b="0" dirty="0" smtClean="0"/>
              <a:t>보리맥주</a:t>
            </a:r>
            <a:r>
              <a:rPr lang="en-US" altLang="ko-KR" b="0" dirty="0" smtClean="0"/>
              <a:t>! </a:t>
            </a:r>
            <a:r>
              <a:rPr lang="ko-KR" altLang="en-US" b="0" dirty="0" err="1" smtClean="0"/>
              <a:t>프라임</a:t>
            </a:r>
            <a:r>
              <a:rPr lang="en-US" altLang="ko-KR" b="0" dirty="0" smtClean="0"/>
              <a:t>!</a:t>
            </a:r>
          </a:p>
          <a:p>
            <a:pPr algn="ctr"/>
            <a:endParaRPr lang="ko-KR" altLang="en-US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5457056" y="1196752"/>
            <a:ext cx="1253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/>
              <a:t>개발시</a:t>
            </a:r>
            <a:r>
              <a:rPr lang="ko-KR" altLang="en-US" b="0" dirty="0" smtClean="0"/>
              <a:t> 참고텍스트</a:t>
            </a:r>
          </a:p>
        </p:txBody>
      </p:sp>
    </p:spTree>
    <p:extLst>
      <p:ext uri="{BB962C8B-B14F-4D97-AF65-F5344CB8AC3E}">
        <p14:creationId xmlns:p14="http://schemas.microsoft.com/office/powerpoint/2010/main" val="216726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034416"/>
              </p:ext>
            </p:extLst>
          </p:nvPr>
        </p:nvGraphicFramePr>
        <p:xfrm>
          <a:off x="344488" y="856260"/>
          <a:ext cx="5166031" cy="495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그림" r:id="rId3" imgW="5398019" imgH="10692405" progId="StaticMetafile">
                  <p:embed/>
                </p:oleObj>
              </mc:Choice>
              <mc:Fallback>
                <p:oleObj name="그림" r:id="rId3" imgW="5398019" imgH="10692405" progId="StaticMetafile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856260"/>
                        <a:ext cx="5166031" cy="495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직사각형 1"/>
          <p:cNvSpPr/>
          <p:nvPr/>
        </p:nvSpPr>
        <p:spPr>
          <a:xfrm>
            <a:off x="198291" y="758949"/>
            <a:ext cx="5178846" cy="504631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" name="Picture 90"/>
          <p:cNvPicPr>
            <a:picLocks noChangeAspect="1" noChangeArrowheads="1"/>
          </p:cNvPicPr>
          <p:nvPr/>
        </p:nvPicPr>
        <p:blipFill>
          <a:blip r:embed="rId5" cstate="print"/>
          <a:srcRect l="4078" t="11615" r="2899" b="7758"/>
          <a:stretch>
            <a:fillRect/>
          </a:stretch>
        </p:blipFill>
        <p:spPr bwMode="auto">
          <a:xfrm>
            <a:off x="4565365" y="5373216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030011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pic>
        <p:nvPicPr>
          <p:cNvPr id="8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35537" y="329283"/>
            <a:ext cx="162639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543" y="257274"/>
            <a:ext cx="537592" cy="537592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560512" y="357665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/>
              <a:t>콘티가 결정되는 과정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937096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sp>
        <p:nvSpPr>
          <p:cNvPr id="13" name="직사각형 12"/>
          <p:cNvSpPr/>
          <p:nvPr/>
        </p:nvSpPr>
        <p:spPr bwMode="auto">
          <a:xfrm>
            <a:off x="6537176" y="1052736"/>
            <a:ext cx="2592288" cy="302433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marL="171450" indent="-171450">
              <a:buFontTx/>
              <a:buChar char="-"/>
            </a:pPr>
            <a:r>
              <a:rPr lang="ko-KR" altLang="en-US" b="0" dirty="0" smtClean="0"/>
              <a:t>광고주 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AE</a:t>
            </a:r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제작 </a:t>
            </a:r>
            <a:r>
              <a:rPr lang="en-US" altLang="ko-KR" b="0" dirty="0" smtClean="0"/>
              <a:t>Staff </a:t>
            </a:r>
            <a:r>
              <a:rPr lang="ko-KR" altLang="en-US" b="0" dirty="0" smtClean="0"/>
              <a:t>구성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제작회의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Rough Story Board Review</a:t>
            </a:r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Color Story Board </a:t>
            </a:r>
            <a:r>
              <a:rPr lang="ko-KR" altLang="en-US" b="0" dirty="0" smtClean="0"/>
              <a:t>제작</a:t>
            </a:r>
            <a:endParaRPr lang="en-US" altLang="ko-KR" b="0" dirty="0"/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대행사 </a:t>
            </a:r>
            <a:r>
              <a:rPr lang="en-US" altLang="ko-KR" b="0" dirty="0" smtClean="0"/>
              <a:t>Review</a:t>
            </a:r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광고주 </a:t>
            </a:r>
            <a:r>
              <a:rPr lang="en-US" altLang="ko-KR" b="0" dirty="0" smtClean="0"/>
              <a:t>Presentation</a:t>
            </a:r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광고주 합의 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Orientation</a:t>
            </a:r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AD </a:t>
            </a:r>
            <a:r>
              <a:rPr lang="en-US" altLang="ko-KR" b="0" dirty="0" err="1" smtClean="0"/>
              <a:t>Breief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CD, CW, ART(CMP)</a:t>
            </a:r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Thumb Nail </a:t>
            </a:r>
            <a:r>
              <a:rPr lang="ko-KR" altLang="en-US" b="0" dirty="0" smtClean="0"/>
              <a:t>회의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en-US" altLang="ko-KR" b="0" dirty="0" smtClean="0"/>
              <a:t>Conti</a:t>
            </a:r>
            <a:r>
              <a:rPr lang="ko-KR" altLang="en-US" b="0" dirty="0" smtClean="0"/>
              <a:t> 및 </a:t>
            </a:r>
            <a:r>
              <a:rPr lang="en-US" altLang="ko-KR" b="0" dirty="0" smtClean="0"/>
              <a:t>Copy </a:t>
            </a:r>
            <a:r>
              <a:rPr lang="ko-KR" altLang="en-US" b="0" dirty="0" smtClean="0"/>
              <a:t>정교화 작업</a:t>
            </a:r>
            <a:endParaRPr lang="en-US" altLang="ko-KR" b="0" dirty="0" smtClean="0"/>
          </a:p>
          <a:p>
            <a:pPr marL="171450" indent="-171450">
              <a:buFontTx/>
              <a:buChar char="-"/>
            </a:pPr>
            <a:r>
              <a:rPr lang="ko-KR" altLang="en-US" b="0" dirty="0" smtClean="0"/>
              <a:t>필요하다면 </a:t>
            </a:r>
            <a:r>
              <a:rPr lang="ko-KR" altLang="en-US" b="0" dirty="0" err="1" smtClean="0"/>
              <a:t>애니매틱이나</a:t>
            </a:r>
            <a:r>
              <a:rPr lang="ko-KR" altLang="en-US" b="0" dirty="0" smtClean="0"/>
              <a:t> </a:t>
            </a:r>
            <a:r>
              <a:rPr lang="ko-KR" altLang="en-US" b="0" dirty="0" err="1" smtClean="0"/>
              <a:t>포토매틱</a:t>
            </a:r>
            <a:r>
              <a:rPr lang="ko-KR" altLang="en-US" b="0" dirty="0" smtClean="0"/>
              <a:t> 제작 </a:t>
            </a:r>
            <a:endParaRPr lang="en-US" altLang="ko-KR" b="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537176" y="758949"/>
            <a:ext cx="12971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/>
              <a:t>개발시</a:t>
            </a:r>
            <a:r>
              <a:rPr lang="ko-KR" altLang="en-US" b="0" dirty="0" smtClean="0"/>
              <a:t> 참고텍스트 </a:t>
            </a:r>
          </a:p>
        </p:txBody>
      </p:sp>
      <p:sp>
        <p:nvSpPr>
          <p:cNvPr id="15" name="Text Box 94"/>
          <p:cNvSpPr txBox="1">
            <a:spLocks noChangeArrowheads="1"/>
          </p:cNvSpPr>
          <p:nvPr/>
        </p:nvSpPr>
        <p:spPr bwMode="gray">
          <a:xfrm>
            <a:off x="6561797" y="4149080"/>
            <a:ext cx="1595414" cy="35718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latinLnBrk="1"/>
            <a:r>
              <a:rPr kumimoji="1" lang="ko-KR" altLang="en-US" sz="900" b="0" dirty="0" smtClean="0">
                <a:solidFill>
                  <a:srgbClr val="000000"/>
                </a:solidFill>
              </a:rPr>
              <a:t>도형 재개발해주세요</a:t>
            </a:r>
            <a:endParaRPr kumimoji="1" lang="en-US" altLang="ko-KR" sz="9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8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352275" y="980728"/>
            <a:ext cx="5104781" cy="4608512"/>
          </a:xfrm>
          <a:prstGeom prst="rect">
            <a:avLst/>
          </a:prstGeom>
          <a:noFill/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/>
          </a:p>
        </p:txBody>
      </p:sp>
      <p:sp>
        <p:nvSpPr>
          <p:cNvPr id="2" name="직사각형 1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pic>
        <p:nvPicPr>
          <p:cNvPr id="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08447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915532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198290" y="758949"/>
            <a:ext cx="5114750" cy="591041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3" cstate="print"/>
          <a:srcRect l="4078" t="11615" r="2899" b="7758"/>
          <a:stretch>
            <a:fillRect/>
          </a:stretch>
        </p:blipFill>
        <p:spPr bwMode="auto">
          <a:xfrm>
            <a:off x="4553276" y="634970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540623" y="5847075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solidFill>
                  <a:schemeClr val="bg1"/>
                </a:solidFill>
              </a:rPr>
              <a:t>◀ </a:t>
            </a:r>
            <a:r>
              <a:rPr lang="en-US" altLang="ko-KR" b="0" dirty="0" smtClean="0"/>
              <a:t>1/4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13235336" descr="EMB0000166023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836712"/>
            <a:ext cx="47990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3965" y="332657"/>
            <a:ext cx="199503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940" y="281914"/>
            <a:ext cx="537592" cy="537592"/>
          </a:xfrm>
          <a:prstGeom prst="rect">
            <a:avLst/>
          </a:prstGeom>
          <a:noFill/>
        </p:spPr>
      </p:pic>
      <p:sp>
        <p:nvSpPr>
          <p:cNvPr id="24" name="직사각형 23"/>
          <p:cNvSpPr/>
          <p:nvPr/>
        </p:nvSpPr>
        <p:spPr>
          <a:xfrm>
            <a:off x="395230" y="367892"/>
            <a:ext cx="2138974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도브</a:t>
            </a:r>
            <a:r>
              <a:rPr lang="ko-KR" altLang="en-US" b="0" kern="0" dirty="0" smtClean="0"/>
              <a:t> 바디 실크 스토리보드</a:t>
            </a:r>
            <a:endParaRPr lang="en-US" altLang="ko-KR" b="0" kern="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492849" y="5415462"/>
            <a:ext cx="21531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/>
              <a:t>개발시</a:t>
            </a:r>
            <a:r>
              <a:rPr lang="ko-KR" altLang="en-US" b="0" dirty="0" smtClean="0"/>
              <a:t> 이미지가 기울어지지 않게 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ko-KR" altLang="en-US" b="0" dirty="0" smtClean="0"/>
              <a:t>바로 넣어주세요</a:t>
            </a:r>
            <a:r>
              <a:rPr lang="en-US" altLang="ko-KR" b="0" dirty="0" smtClean="0"/>
              <a:t>. </a:t>
            </a:r>
            <a:endParaRPr lang="ko-KR" altLang="en-US" b="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954413" y="6061670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err="1" smtClean="0"/>
              <a:t>광고제작론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021518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_x69696568" descr="EMB0000166023d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4" y="824086"/>
            <a:ext cx="4897292" cy="46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352275" y="980728"/>
            <a:ext cx="5104781" cy="4608512"/>
          </a:xfrm>
          <a:prstGeom prst="rect">
            <a:avLst/>
          </a:prstGeom>
          <a:noFill/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pic>
        <p:nvPicPr>
          <p:cNvPr id="24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8447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3915532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2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3965" y="332657"/>
            <a:ext cx="199503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940" y="281914"/>
            <a:ext cx="537592" cy="537592"/>
          </a:xfrm>
          <a:prstGeom prst="rect">
            <a:avLst/>
          </a:prstGeom>
          <a:noFill/>
        </p:spPr>
      </p:pic>
      <p:sp>
        <p:nvSpPr>
          <p:cNvPr id="28" name="직사각형 27"/>
          <p:cNvSpPr/>
          <p:nvPr/>
        </p:nvSpPr>
        <p:spPr>
          <a:xfrm>
            <a:off x="395230" y="367892"/>
            <a:ext cx="2138974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도브</a:t>
            </a:r>
            <a:r>
              <a:rPr lang="ko-KR" altLang="en-US" b="0" kern="0" dirty="0" smtClean="0"/>
              <a:t> 바디 실크 스토리보드</a:t>
            </a:r>
            <a:endParaRPr lang="en-US" altLang="ko-KR" b="0" kern="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5492849" y="5415462"/>
            <a:ext cx="21531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/>
              <a:t>개발시</a:t>
            </a:r>
            <a:r>
              <a:rPr lang="ko-KR" altLang="en-US" b="0" dirty="0" smtClean="0"/>
              <a:t> 이미지가 기울어지지 않게 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ko-KR" altLang="en-US" b="0" dirty="0" smtClean="0"/>
              <a:t>바로 넣어주세요</a:t>
            </a:r>
            <a:r>
              <a:rPr lang="en-US" altLang="ko-KR" b="0" dirty="0" smtClean="0"/>
              <a:t>. </a:t>
            </a:r>
            <a:endParaRPr lang="ko-KR" altLang="en-US" b="0" dirty="0" smtClean="0"/>
          </a:p>
        </p:txBody>
      </p:sp>
      <p:sp>
        <p:nvSpPr>
          <p:cNvPr id="36" name="직사각형 35"/>
          <p:cNvSpPr/>
          <p:nvPr/>
        </p:nvSpPr>
        <p:spPr>
          <a:xfrm>
            <a:off x="198290" y="758949"/>
            <a:ext cx="5114750" cy="591041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7" name="Picture 90"/>
          <p:cNvPicPr>
            <a:picLocks noChangeAspect="1" noChangeArrowheads="1"/>
          </p:cNvPicPr>
          <p:nvPr/>
        </p:nvPicPr>
        <p:blipFill>
          <a:blip r:embed="rId5" cstate="print"/>
          <a:srcRect l="4078" t="11615" r="2899" b="7758"/>
          <a:stretch>
            <a:fillRect/>
          </a:stretch>
        </p:blipFill>
        <p:spPr bwMode="auto">
          <a:xfrm>
            <a:off x="4553276" y="634970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2540623" y="5847075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/>
              <a:t>2</a:t>
            </a:r>
            <a:r>
              <a:rPr lang="en-US" altLang="ko-KR" b="0" dirty="0" smtClean="0"/>
              <a:t>/4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54413" y="6061670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err="1" smtClean="0"/>
              <a:t>광고제작론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911449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_x69905344" descr="EMB0000166023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2" y="853336"/>
            <a:ext cx="4900312" cy="46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352275" y="980728"/>
            <a:ext cx="5104781" cy="4608512"/>
          </a:xfrm>
          <a:prstGeom prst="rect">
            <a:avLst/>
          </a:prstGeom>
          <a:noFill/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pic>
        <p:nvPicPr>
          <p:cNvPr id="25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8447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3915532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27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3965" y="332657"/>
            <a:ext cx="199503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940" y="281914"/>
            <a:ext cx="537592" cy="537592"/>
          </a:xfrm>
          <a:prstGeom prst="rect">
            <a:avLst/>
          </a:prstGeom>
          <a:noFill/>
        </p:spPr>
      </p:pic>
      <p:sp>
        <p:nvSpPr>
          <p:cNvPr id="29" name="직사각형 28"/>
          <p:cNvSpPr/>
          <p:nvPr/>
        </p:nvSpPr>
        <p:spPr>
          <a:xfrm>
            <a:off x="395230" y="367892"/>
            <a:ext cx="2138974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도브</a:t>
            </a:r>
            <a:r>
              <a:rPr lang="ko-KR" altLang="en-US" b="0" kern="0" dirty="0" smtClean="0"/>
              <a:t> 바디 실크 스토리보드</a:t>
            </a:r>
            <a:endParaRPr lang="en-US" altLang="ko-KR" b="0" kern="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5434558" y="6120298"/>
            <a:ext cx="21531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/>
              <a:t>개발시</a:t>
            </a:r>
            <a:r>
              <a:rPr lang="ko-KR" altLang="en-US" b="0" dirty="0" smtClean="0"/>
              <a:t> 이미지가 기울어지지 않게 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ko-KR" altLang="en-US" b="0" dirty="0" smtClean="0"/>
              <a:t>바로 넣어주세요</a:t>
            </a:r>
            <a:r>
              <a:rPr lang="en-US" altLang="ko-KR" b="0" dirty="0" smtClean="0"/>
              <a:t>. </a:t>
            </a:r>
            <a:endParaRPr lang="ko-KR" altLang="en-US" b="0" dirty="0" smtClean="0"/>
          </a:p>
        </p:txBody>
      </p:sp>
      <p:sp>
        <p:nvSpPr>
          <p:cNvPr id="38" name="직사각형 37"/>
          <p:cNvSpPr/>
          <p:nvPr/>
        </p:nvSpPr>
        <p:spPr>
          <a:xfrm>
            <a:off x="198290" y="758949"/>
            <a:ext cx="5114750" cy="591041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9" name="Picture 90"/>
          <p:cNvPicPr>
            <a:picLocks noChangeAspect="1" noChangeArrowheads="1"/>
          </p:cNvPicPr>
          <p:nvPr/>
        </p:nvPicPr>
        <p:blipFill>
          <a:blip r:embed="rId5" cstate="print"/>
          <a:srcRect l="4078" t="11615" r="2899" b="7758"/>
          <a:stretch>
            <a:fillRect/>
          </a:stretch>
        </p:blipFill>
        <p:spPr bwMode="auto">
          <a:xfrm>
            <a:off x="4553276" y="634970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2540623" y="5847075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 smtClean="0"/>
              <a:t>3/4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4413" y="6061670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err="1" smtClean="0"/>
              <a:t>광고제작론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  <p:pic>
        <p:nvPicPr>
          <p:cNvPr id="42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52801" y="5505864"/>
            <a:ext cx="199503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776" y="5455121"/>
            <a:ext cx="537592" cy="537592"/>
          </a:xfrm>
          <a:prstGeom prst="rect">
            <a:avLst/>
          </a:prstGeom>
          <a:noFill/>
        </p:spPr>
      </p:pic>
      <p:sp>
        <p:nvSpPr>
          <p:cNvPr id="44" name="직사각형 43"/>
          <p:cNvSpPr/>
          <p:nvPr/>
        </p:nvSpPr>
        <p:spPr>
          <a:xfrm>
            <a:off x="3171851" y="5545577"/>
            <a:ext cx="2138974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도브</a:t>
            </a:r>
            <a:r>
              <a:rPr lang="ko-KR" altLang="en-US" b="0" kern="0" dirty="0" smtClean="0"/>
              <a:t> 광고 동영상보기 </a:t>
            </a:r>
            <a:endParaRPr lang="en-US" altLang="ko-KR" b="0" kern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434558" y="5191633"/>
            <a:ext cx="3256020" cy="77855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18000" tIns="46800" rIns="18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171450" indent="-171450">
              <a:buFontTx/>
              <a:buChar char="-"/>
              <a:defRPr b="0"/>
            </a:lvl1pPr>
          </a:lstStyle>
          <a:p>
            <a:pPr marL="0" indent="0">
              <a:buNone/>
            </a:pPr>
            <a:r>
              <a:rPr lang="ko-KR" altLang="en-US" dirty="0" smtClean="0"/>
              <a:t>팝업 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err="1" smtClean="0"/>
              <a:t>팝업시</a:t>
            </a:r>
            <a:r>
              <a:rPr lang="ko-KR" altLang="en-US" dirty="0" smtClean="0"/>
              <a:t> </a:t>
            </a:r>
            <a:r>
              <a:rPr lang="ko-KR" altLang="en-US" dirty="0" err="1"/>
              <a:t>유튜브동영상으로</a:t>
            </a:r>
            <a:r>
              <a:rPr lang="ko-KR" altLang="en-US" dirty="0"/>
              <a:t> 연결해주세요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http://www.youtube.com/watch?v=xYcJv7IECUk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7710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_x71152200" descr="EMB0000166023d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5" y="853338"/>
            <a:ext cx="4899921" cy="473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352275" y="980728"/>
            <a:ext cx="5104781" cy="4608512"/>
          </a:xfrm>
          <a:prstGeom prst="rect">
            <a:avLst/>
          </a:prstGeom>
          <a:noFill/>
          <a:ln w="63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pic>
        <p:nvPicPr>
          <p:cNvPr id="26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8447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3915532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28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3965" y="332657"/>
            <a:ext cx="1995036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940" y="281914"/>
            <a:ext cx="537592" cy="537592"/>
          </a:xfrm>
          <a:prstGeom prst="rect">
            <a:avLst/>
          </a:prstGeom>
          <a:noFill/>
        </p:spPr>
      </p:pic>
      <p:sp>
        <p:nvSpPr>
          <p:cNvPr id="31" name="직사각형 30"/>
          <p:cNvSpPr/>
          <p:nvPr/>
        </p:nvSpPr>
        <p:spPr>
          <a:xfrm>
            <a:off x="395230" y="367892"/>
            <a:ext cx="2138974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도브</a:t>
            </a:r>
            <a:r>
              <a:rPr lang="ko-KR" altLang="en-US" b="0" kern="0" dirty="0" smtClean="0"/>
              <a:t> 바디 실크 스토리보드</a:t>
            </a:r>
            <a:endParaRPr lang="en-US" altLang="ko-KR" b="0" kern="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5492849" y="5415462"/>
            <a:ext cx="21531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err="1" smtClean="0"/>
              <a:t>개발시</a:t>
            </a:r>
            <a:r>
              <a:rPr lang="ko-KR" altLang="en-US" b="0" dirty="0" smtClean="0"/>
              <a:t> 이미지가 기울어지지 않게 </a:t>
            </a:r>
            <a:endParaRPr lang="en-US" altLang="ko-KR" b="0" dirty="0" smtClean="0"/>
          </a:p>
          <a:p>
            <a:pPr>
              <a:spcBef>
                <a:spcPts val="600"/>
              </a:spcBef>
            </a:pPr>
            <a:r>
              <a:rPr lang="ko-KR" altLang="en-US" b="0" dirty="0" smtClean="0"/>
              <a:t>바로 넣어주세요</a:t>
            </a:r>
            <a:r>
              <a:rPr lang="en-US" altLang="ko-KR" b="0" dirty="0" smtClean="0"/>
              <a:t>. </a:t>
            </a:r>
            <a:endParaRPr lang="ko-KR" altLang="en-US" b="0" dirty="0" smtClean="0"/>
          </a:p>
        </p:txBody>
      </p:sp>
      <p:sp>
        <p:nvSpPr>
          <p:cNvPr id="35" name="직사각형 34"/>
          <p:cNvSpPr/>
          <p:nvPr/>
        </p:nvSpPr>
        <p:spPr>
          <a:xfrm>
            <a:off x="198290" y="758949"/>
            <a:ext cx="5114750" cy="591041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9" name="Picture 90"/>
          <p:cNvPicPr>
            <a:picLocks noChangeAspect="1" noChangeArrowheads="1"/>
          </p:cNvPicPr>
          <p:nvPr/>
        </p:nvPicPr>
        <p:blipFill>
          <a:blip r:embed="rId5" cstate="print"/>
          <a:srcRect l="4078" t="11615" r="2899" b="7758"/>
          <a:stretch>
            <a:fillRect/>
          </a:stretch>
        </p:blipFill>
        <p:spPr bwMode="auto">
          <a:xfrm>
            <a:off x="4553276" y="634970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2540623" y="5847075"/>
            <a:ext cx="728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/>
              <a:t>4</a:t>
            </a:r>
            <a:r>
              <a:rPr lang="en-US" altLang="ko-KR" b="0" dirty="0" smtClean="0"/>
              <a:t>/4 </a:t>
            </a:r>
            <a:r>
              <a:rPr lang="ko-KR" altLang="en-US" b="0" dirty="0" smtClean="0">
                <a:solidFill>
                  <a:schemeClr val="bg1"/>
                </a:solidFill>
              </a:rPr>
              <a:t>▶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54413" y="6061670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&lt;</a:t>
            </a:r>
            <a:r>
              <a:rPr lang="ko-KR" altLang="en-US" b="0" dirty="0" smtClean="0"/>
              <a:t>출처 </a:t>
            </a:r>
            <a:r>
              <a:rPr lang="en-US" altLang="ko-KR" b="0" dirty="0" smtClean="0"/>
              <a:t>: </a:t>
            </a:r>
            <a:r>
              <a:rPr lang="ko-KR" altLang="en-US" b="0" dirty="0" err="1" smtClean="0"/>
              <a:t>광고제작론</a:t>
            </a:r>
            <a:r>
              <a:rPr lang="en-US" altLang="ko-KR" b="0" dirty="0" smtClean="0"/>
              <a:t>&gt;</a:t>
            </a:r>
            <a:endParaRPr lang="ko-KR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63577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5"/>
          <p:cNvSpPr>
            <a:spLocks noChangeArrowheads="1"/>
          </p:cNvSpPr>
          <p:nvPr/>
        </p:nvSpPr>
        <p:spPr bwMode="auto">
          <a:xfrm>
            <a:off x="3688382" y="1794982"/>
            <a:ext cx="4793258" cy="198433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90000" tIns="82800" rIns="18000" bIns="46800" numCol="2"/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kumimoji="1" lang="en-US" altLang="ko-KR" b="0" dirty="0" smtClean="0">
              <a:solidFill>
                <a:srgbClr val="000000"/>
              </a:solidFill>
            </a:endParaRPr>
          </a:p>
        </p:txBody>
      </p:sp>
      <p:sp>
        <p:nvSpPr>
          <p:cNvPr id="3" name="직사각형 24"/>
          <p:cNvSpPr>
            <a:spLocks noChangeArrowheads="1"/>
          </p:cNvSpPr>
          <p:nvPr/>
        </p:nvSpPr>
        <p:spPr bwMode="auto">
          <a:xfrm>
            <a:off x="3832845" y="1619072"/>
            <a:ext cx="1728117" cy="274553"/>
          </a:xfrm>
          <a:prstGeom prst="roundRect">
            <a:avLst>
              <a:gd name="adj" fmla="val 50000"/>
            </a:avLst>
          </a:prstGeom>
          <a:solidFill>
            <a:srgbClr val="FFEBEB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wrap="none" lIns="18000" tIns="10800" rIns="18000" bIns="10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</a:rPr>
              <a:t>스토리보드</a:t>
            </a:r>
            <a:r>
              <a:rPr lang="en-US" altLang="ko-KR" b="0" dirty="0" smtClean="0">
                <a:solidFill>
                  <a:srgbClr val="000000"/>
                </a:solidFill>
              </a:rPr>
              <a:t>(Storyboard)</a:t>
            </a:r>
            <a:endParaRPr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8755" y="1907104"/>
            <a:ext cx="4795862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1" lang="en-US" altLang="ko-KR" b="0" dirty="0"/>
              <a:t>TV</a:t>
            </a:r>
            <a:r>
              <a:rPr kumimoji="1" lang="ko-KR" altLang="en-US" b="0" dirty="0"/>
              <a:t>광고제작을 위한 아이디어들을 이미지로 시각화하는 작업</a:t>
            </a:r>
          </a:p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1" lang="ko-KR" altLang="en-US" b="0" dirty="0" smtClean="0"/>
              <a:t>촬영 들어가기 </a:t>
            </a:r>
            <a:r>
              <a:rPr kumimoji="1" lang="ko-KR" altLang="en-US" b="0" dirty="0"/>
              <a:t>전 각 장면에 대한 카메라와 피사체의 움직임을 설명하고 어떤 내용을 어떻게 찍을 것인가를 그림으로 표현하여 촬영에 필요한 모든 것을 미리 파악하게 해주는 설계도  </a:t>
            </a:r>
          </a:p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1" lang="en-US" altLang="ko-KR" b="0" dirty="0"/>
              <a:t>TV</a:t>
            </a:r>
            <a:r>
              <a:rPr kumimoji="1" lang="ko-KR" altLang="en-US" b="0" dirty="0"/>
              <a:t>광고영상의 대본</a:t>
            </a:r>
          </a:p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1" lang="ko-KR" altLang="en-US" b="0" dirty="0"/>
              <a:t>촬영에 들어갈 내용의 흐름을 그림으로 그려 장면의 순서대로 배열한 </a:t>
            </a:r>
            <a:r>
              <a:rPr kumimoji="1" lang="ko-KR" altLang="en-US" b="0" dirty="0" err="1"/>
              <a:t>보드판</a:t>
            </a:r>
            <a:endParaRPr kumimoji="1" lang="ko-KR" altLang="en-US" b="0" dirty="0"/>
          </a:p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1" lang="ko-KR" altLang="en-US" b="0" dirty="0"/>
              <a:t>광고에 담을 전체적인 내용을 설정하여 표현한 </a:t>
            </a:r>
            <a:r>
              <a:rPr kumimoji="1" lang="en-US" altLang="ko-KR" b="0" dirty="0"/>
              <a:t>CF</a:t>
            </a:r>
            <a:r>
              <a:rPr kumimoji="1" lang="ko-KR" altLang="en-US" b="0" dirty="0"/>
              <a:t>의 내용계획인 동시에 광고주에게 제시하기 위해 그림으로 그려 만든 프레젠테이션용 자료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0284" y="4123808"/>
            <a:ext cx="4795862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kumimoji="1" lang="ko-KR" altLang="en-US" b="0" dirty="0" smtClean="0"/>
              <a:t>아이디어를 잘 표현하기 위해서 스토리의 흐름을 각 프레임 별로 잘 배분하고 강조할 것은 강조하고 쳐내야 할 것은 과감히 쳐내야 함 </a:t>
            </a:r>
            <a:endParaRPr kumimoji="1" lang="ko-KR" altLang="en-US" b="0" dirty="0"/>
          </a:p>
        </p:txBody>
      </p:sp>
      <p:sp>
        <p:nvSpPr>
          <p:cNvPr id="10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스토리보드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1957" y="1310571"/>
            <a:ext cx="1768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/>
              <a:t>2) </a:t>
            </a:r>
            <a:r>
              <a:rPr lang="ko-KR" altLang="en-US" b="0" dirty="0" smtClean="0"/>
              <a:t>스토리보드</a:t>
            </a:r>
            <a:r>
              <a:rPr lang="en-US" altLang="ko-KR" b="0" dirty="0" smtClean="0"/>
              <a:t>(Storyboard)</a:t>
            </a:r>
            <a:r>
              <a:rPr lang="ko-KR" altLang="en-US" b="0" dirty="0" smtClean="0"/>
              <a:t> </a:t>
            </a:r>
          </a:p>
        </p:txBody>
      </p:sp>
      <p:sp>
        <p:nvSpPr>
          <p:cNvPr id="14" name="직사각형 25"/>
          <p:cNvSpPr>
            <a:spLocks noChangeArrowheads="1"/>
          </p:cNvSpPr>
          <p:nvPr/>
        </p:nvSpPr>
        <p:spPr bwMode="auto">
          <a:xfrm>
            <a:off x="4048317" y="4555856"/>
            <a:ext cx="4217052" cy="36004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/>
          <a:p>
            <a:pPr marL="180975" indent="-180975">
              <a:buFont typeface="Wingdings" pitchFamily="2" charset="2"/>
              <a:buChar char="§"/>
              <a:defRPr/>
            </a:pPr>
            <a:endParaRPr lang="en-US" altLang="ko-KR" b="0" dirty="0"/>
          </a:p>
        </p:txBody>
      </p:sp>
      <p:sp>
        <p:nvSpPr>
          <p:cNvPr id="15" name="직사각형 24"/>
          <p:cNvSpPr>
            <a:spLocks noChangeArrowheads="1"/>
          </p:cNvSpPr>
          <p:nvPr/>
        </p:nvSpPr>
        <p:spPr bwMode="auto">
          <a:xfrm>
            <a:off x="4048317" y="4610915"/>
            <a:ext cx="946736" cy="258245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/>
              <a:t>프레임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995053" y="4622939"/>
            <a:ext cx="31419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ko-KR" altLang="en-US" b="0" dirty="0" smtClean="0"/>
              <a:t>몇 초 지속되는 한 장면</a:t>
            </a:r>
            <a:r>
              <a:rPr lang="en-US" altLang="ko-KR" b="0" dirty="0" smtClean="0"/>
              <a:t>(</a:t>
            </a:r>
            <a:r>
              <a:rPr kumimoji="1" lang="en-US" altLang="ko-KR" b="0" dirty="0" smtClean="0">
                <a:solidFill>
                  <a:srgbClr val="000000"/>
                </a:solidFill>
              </a:rPr>
              <a:t>Scene)</a:t>
            </a:r>
            <a:endParaRPr lang="ko-KR" altLang="en-US" b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65675" y="4987904"/>
            <a:ext cx="3563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굴림" panose="020B0600000101010101" pitchFamily="50" charset="-127"/>
              <a:buChar char="－"/>
            </a:pPr>
            <a:r>
              <a:rPr lang="ko-KR" altLang="en-US" b="0" dirty="0"/>
              <a:t>각 프레임마다 소요되는 시간을 기록함</a:t>
            </a:r>
          </a:p>
          <a:p>
            <a:pPr marL="171450" indent="-171450">
              <a:spcBef>
                <a:spcPts val="600"/>
              </a:spcBef>
              <a:buFont typeface="굴림" panose="020B0600000101010101" pitchFamily="50" charset="-127"/>
              <a:buChar char="－"/>
            </a:pPr>
            <a:r>
              <a:rPr lang="ko-KR" altLang="en-US" b="0" dirty="0"/>
              <a:t>보통 </a:t>
            </a:r>
            <a:r>
              <a:rPr lang="en-US" altLang="ko-KR" b="0" dirty="0"/>
              <a:t>10~15</a:t>
            </a:r>
            <a:r>
              <a:rPr lang="ko-KR" altLang="en-US" b="0" dirty="0"/>
              <a:t>프레임으로 구성하는 것이 일반적임</a:t>
            </a:r>
          </a:p>
          <a:p>
            <a:pPr marL="171450" indent="-171450">
              <a:spcBef>
                <a:spcPts val="600"/>
              </a:spcBef>
              <a:buFont typeface="굴림" panose="020B0600000101010101" pitchFamily="50" charset="-127"/>
              <a:buChar char="－"/>
            </a:pPr>
            <a:r>
              <a:rPr lang="ko-KR" altLang="en-US" b="0" dirty="0"/>
              <a:t>대체로 </a:t>
            </a:r>
            <a:r>
              <a:rPr lang="en-US" altLang="ko-KR" b="0" dirty="0"/>
              <a:t>15</a:t>
            </a:r>
            <a:r>
              <a:rPr lang="ko-KR" altLang="en-US" b="0" dirty="0"/>
              <a:t>초 기준으로 </a:t>
            </a:r>
            <a:r>
              <a:rPr lang="en-US" altLang="ko-KR" b="0" dirty="0"/>
              <a:t>12</a:t>
            </a:r>
            <a:r>
              <a:rPr lang="ko-KR" altLang="en-US" b="0" dirty="0"/>
              <a:t>컷 이내로 만드는 경향이 있음 </a:t>
            </a:r>
            <a:endParaRPr lang="ko-KR" altLang="en-US" b="0" dirty="0" smtClean="0"/>
          </a:p>
        </p:txBody>
      </p:sp>
      <p:sp>
        <p:nvSpPr>
          <p:cNvPr id="17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05</a:t>
            </a:r>
            <a:endParaRPr kumimoji="1" lang="en-US" altLang="ko-KR" sz="900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6354188" y="435842"/>
            <a:ext cx="1782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2) </a:t>
            </a:r>
            <a:r>
              <a:rPr lang="ko-KR" altLang="en-US" b="0" dirty="0"/>
              <a:t>스토리보드</a:t>
            </a:r>
            <a:r>
              <a:rPr lang="en-US" altLang="ko-KR" b="0" dirty="0"/>
              <a:t>(Storyboard)</a:t>
            </a:r>
            <a:r>
              <a:rPr lang="ko-KR" altLang="en-US" b="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93329" y="3893131"/>
            <a:ext cx="12987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en-US" b="0" dirty="0" smtClean="0"/>
              <a:t>스토리보드 작성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101005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ko-KR" b="0" dirty="0" smtClean="0"/>
              <a:t>1. </a:t>
            </a:r>
            <a:r>
              <a:rPr lang="ko-KR" altLang="en-US" b="0" dirty="0" smtClean="0"/>
              <a:t>스토리보드</a:t>
            </a:r>
            <a:r>
              <a:rPr lang="en-US" altLang="ko-KR" b="0" dirty="0" smtClean="0"/>
              <a:t> </a:t>
            </a:r>
            <a:endParaRPr lang="ko-KR" altLang="en-US" b="0" dirty="0" smtClean="0"/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3667489" y="1628800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4037179" y="1628800"/>
            <a:ext cx="4444834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아이디어를 조직화함 </a:t>
            </a:r>
            <a:r>
              <a:rPr kumimoji="1" lang="en-US" altLang="ko-KR" b="0" dirty="0" smtClean="0"/>
              <a:t>: </a:t>
            </a:r>
            <a:r>
              <a:rPr kumimoji="1" lang="ko-KR" altLang="en-US" b="0" dirty="0" err="1" smtClean="0"/>
              <a:t>섬네일</a:t>
            </a:r>
            <a:r>
              <a:rPr kumimoji="1" lang="ko-KR" altLang="en-US" b="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7085" y="2092785"/>
            <a:ext cx="4403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스토리의 단순 나열로는 아이디어를 제대로 시각화해 낼 수 없음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     </a:t>
            </a:r>
            <a:r>
              <a:rPr lang="ko-KR" altLang="en-US" b="0" dirty="0" err="1" smtClean="0"/>
              <a:t>섬네일을</a:t>
            </a:r>
            <a:r>
              <a:rPr lang="ko-KR" altLang="en-US" b="0" dirty="0" smtClean="0"/>
              <a:t> 사용함 </a:t>
            </a:r>
            <a:endParaRPr lang="en-US" altLang="ko-KR" b="0" dirty="0"/>
          </a:p>
        </p:txBody>
      </p:sp>
      <p:sp>
        <p:nvSpPr>
          <p:cNvPr id="8" name="오른쪽 화살표 7"/>
          <p:cNvSpPr/>
          <p:nvPr/>
        </p:nvSpPr>
        <p:spPr bwMode="auto">
          <a:xfrm>
            <a:off x="4304928" y="2310043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/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9" name="직사각형 25"/>
          <p:cNvSpPr>
            <a:spLocks noChangeArrowheads="1"/>
          </p:cNvSpPr>
          <p:nvPr/>
        </p:nvSpPr>
        <p:spPr bwMode="auto">
          <a:xfrm>
            <a:off x="4293673" y="2608708"/>
            <a:ext cx="4176464" cy="84620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/>
          <a:p>
            <a:pPr marL="180975" indent="-180975">
              <a:buFont typeface="Wingdings" pitchFamily="2" charset="2"/>
              <a:buChar char="§"/>
              <a:defRPr/>
            </a:pPr>
            <a:endParaRPr lang="en-US" altLang="ko-KR" b="0" dirty="0"/>
          </a:p>
        </p:txBody>
      </p:sp>
      <p:sp>
        <p:nvSpPr>
          <p:cNvPr id="10" name="직사각형 24"/>
          <p:cNvSpPr>
            <a:spLocks noChangeArrowheads="1"/>
          </p:cNvSpPr>
          <p:nvPr/>
        </p:nvSpPr>
        <p:spPr bwMode="auto">
          <a:xfrm>
            <a:off x="4293673" y="2691349"/>
            <a:ext cx="946737" cy="688181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err="1" smtClean="0"/>
              <a:t>섬네일</a:t>
            </a:r>
            <a:endParaRPr lang="en-US" altLang="ko-KR" b="0" dirty="0" smtClean="0"/>
          </a:p>
          <a:p>
            <a:pPr algn="ctr"/>
            <a:r>
              <a:rPr lang="en-US" altLang="ko-KR" b="0" dirty="0" smtClean="0"/>
              <a:t>(Thumb Nail)</a:t>
            </a:r>
            <a:endParaRPr lang="ko-KR" altLang="en-US" b="0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5240411" y="2648817"/>
            <a:ext cx="33743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b="0" dirty="0" smtClean="0"/>
              <a:t>아이디어</a:t>
            </a:r>
            <a:r>
              <a:rPr lang="ko-KR" altLang="en-US" b="0" dirty="0"/>
              <a:t>를 </a:t>
            </a:r>
            <a:r>
              <a:rPr lang="ko-KR" altLang="en-US" b="0" dirty="0" smtClean="0"/>
              <a:t>종이 위에 작은 사이즈로 한 컷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또는 </a:t>
            </a:r>
            <a:r>
              <a:rPr lang="en-US" altLang="ko-KR" b="0" dirty="0" smtClean="0"/>
              <a:t>2~3</a:t>
            </a:r>
            <a:r>
              <a:rPr lang="ko-KR" altLang="en-US" b="0" dirty="0" smtClean="0"/>
              <a:t>컷 정도 대략적으로 그린 것 </a:t>
            </a:r>
            <a:endParaRPr lang="en-US" altLang="ko-KR" b="0" dirty="0" smtClean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ko-KR" altLang="en-US" b="0" dirty="0" smtClean="0"/>
              <a:t>작품</a:t>
            </a:r>
            <a:r>
              <a:rPr lang="ko-KR" altLang="en-US" b="0" dirty="0"/>
              <a:t>의 </a:t>
            </a:r>
            <a:r>
              <a:rPr lang="ko-KR" altLang="en-US" b="0" dirty="0" smtClean="0"/>
              <a:t>구상을 즉석에서 설명할 수 있을 정도의 간략한 표현방법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5424" y="3544812"/>
            <a:ext cx="44034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 smtClean="0"/>
              <a:t>섬네일</a:t>
            </a:r>
            <a:r>
              <a:rPr lang="ko-KR" altLang="en-US" b="0" dirty="0" smtClean="0"/>
              <a:t> 작성방법</a:t>
            </a:r>
            <a:endParaRPr lang="en-US" altLang="ko-KR" b="0" dirty="0" smtClean="0"/>
          </a:p>
          <a:p>
            <a:pPr indent="180975">
              <a:spcBef>
                <a:spcPts val="600"/>
              </a:spcBef>
            </a:pPr>
            <a:r>
              <a:rPr lang="en-US" altLang="ko-KR" b="0" dirty="0" smtClean="0"/>
              <a:t>- </a:t>
            </a:r>
            <a:r>
              <a:rPr lang="ko-KR" altLang="en-US" b="0" dirty="0" smtClean="0"/>
              <a:t>카피라이터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아트디</a:t>
            </a:r>
            <a:r>
              <a:rPr lang="ko-KR" altLang="en-US" b="0" dirty="0"/>
              <a:t>렉</a:t>
            </a:r>
            <a:r>
              <a:rPr lang="ko-KR" altLang="en-US" b="0" dirty="0" smtClean="0"/>
              <a:t>터</a:t>
            </a:r>
            <a:r>
              <a:rPr lang="en-US" altLang="ko-KR" b="0" dirty="0" smtClean="0"/>
              <a:t>, CD(Creative Director) </a:t>
            </a:r>
            <a:r>
              <a:rPr lang="ko-KR" altLang="en-US" b="0" dirty="0" smtClean="0"/>
              <a:t>등이 모여서 수많은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     </a:t>
            </a:r>
            <a:r>
              <a:rPr lang="ko-KR" altLang="en-US" b="0" dirty="0" smtClean="0"/>
              <a:t> 회의를 거친 후 </a:t>
            </a:r>
            <a:r>
              <a:rPr lang="ko-KR" altLang="en-US" b="0" dirty="0" err="1" smtClean="0"/>
              <a:t>섬네일</a:t>
            </a:r>
            <a:r>
              <a:rPr lang="ko-KR" altLang="en-US" b="0" dirty="0" smtClean="0"/>
              <a:t> 중에서 최종적으로 가장 적합한 아이디어를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      </a:t>
            </a:r>
            <a:r>
              <a:rPr lang="ko-KR" altLang="en-US" b="0" dirty="0" smtClean="0"/>
              <a:t>선택함</a:t>
            </a:r>
            <a:endParaRPr lang="en-US" altLang="ko-KR" b="0" dirty="0"/>
          </a:p>
        </p:txBody>
      </p:sp>
      <p:pic>
        <p:nvPicPr>
          <p:cNvPr id="13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15122" y="4408909"/>
            <a:ext cx="20584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128" y="4336900"/>
            <a:ext cx="537592" cy="537592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518831" y="4447924"/>
            <a:ext cx="2005471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smtClean="0"/>
              <a:t>섬네일의</a:t>
            </a:r>
            <a:r>
              <a:rPr lang="ko-KR" altLang="en-US" b="0" kern="0" dirty="0" smtClean="0"/>
              <a:t> 예 </a:t>
            </a:r>
            <a:r>
              <a:rPr lang="en-US" altLang="ko-KR" b="0" kern="0" dirty="0" smtClean="0"/>
              <a:t>: </a:t>
            </a:r>
            <a:r>
              <a:rPr lang="ko-KR" altLang="en-US" b="0" kern="0" dirty="0" err="1" smtClean="0"/>
              <a:t>로케트</a:t>
            </a:r>
            <a:r>
              <a:rPr lang="ko-KR" altLang="en-US" b="0" kern="0" dirty="0" smtClean="0"/>
              <a:t> 배터리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21957" y="1310571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3</a:t>
            </a:r>
            <a:r>
              <a:rPr lang="en-US" altLang="ko-KR" b="0" dirty="0" smtClean="0"/>
              <a:t>) </a:t>
            </a:r>
            <a:r>
              <a:rPr lang="ko-KR" altLang="en-US" b="0" dirty="0"/>
              <a:t>스토리보드의 </a:t>
            </a:r>
            <a:r>
              <a:rPr lang="ko-KR" altLang="en-US" b="0" dirty="0" smtClean="0"/>
              <a:t>작성과 단계</a:t>
            </a:r>
            <a:endParaRPr lang="en-US" altLang="ko-KR" b="0" dirty="0"/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4429125" y="654137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06</a:t>
            </a:r>
            <a:endParaRPr kumimoji="1" lang="en-US" altLang="ko-KR" sz="900" b="0" dirty="0"/>
          </a:p>
        </p:txBody>
      </p:sp>
      <p:sp>
        <p:nvSpPr>
          <p:cNvPr id="19" name="TextBox 18"/>
          <p:cNvSpPr txBox="1"/>
          <p:nvPr/>
        </p:nvSpPr>
        <p:spPr>
          <a:xfrm>
            <a:off x="6354188" y="435842"/>
            <a:ext cx="184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/>
              <a:t>3) </a:t>
            </a:r>
            <a:r>
              <a:rPr lang="ko-KR" altLang="en-US" b="0" dirty="0"/>
              <a:t>스토리보드의 작성과 단계</a:t>
            </a:r>
            <a:endParaRPr lang="en-US" altLang="ko-KR" b="0" dirty="0"/>
          </a:p>
        </p:txBody>
      </p:sp>
      <p:sp>
        <p:nvSpPr>
          <p:cNvPr id="21" name="TextBox 34"/>
          <p:cNvSpPr txBox="1"/>
          <p:nvPr/>
        </p:nvSpPr>
        <p:spPr>
          <a:xfrm>
            <a:off x="8803812" y="4218869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r>
              <a:rPr lang="ko-KR" altLang="en-US" b="0" dirty="0"/>
              <a:t>팝업</a:t>
            </a:r>
            <a:endParaRPr lang="en-US" altLang="ko-KR" b="0" dirty="0"/>
          </a:p>
          <a:p>
            <a:endParaRPr lang="en-US" altLang="ko-KR" b="0" dirty="0"/>
          </a:p>
          <a:p>
            <a:r>
              <a:rPr lang="ko-KR" altLang="en-US" b="0" dirty="0"/>
              <a:t>클릭하면 </a:t>
            </a:r>
            <a:r>
              <a:rPr lang="ko-KR" altLang="en-US" b="0" dirty="0" err="1" smtClean="0"/>
              <a:t>새창으로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뒷장의 내용 제시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408882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pic>
        <p:nvPicPr>
          <p:cNvPr id="11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496" y="333375"/>
            <a:ext cx="20584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2" y="261366"/>
            <a:ext cx="537592" cy="537592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543205" y="372390"/>
            <a:ext cx="2005471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섬네일의</a:t>
            </a:r>
            <a:r>
              <a:rPr lang="ko-KR" altLang="en-US" b="0" kern="0" dirty="0" smtClean="0"/>
              <a:t> 예 </a:t>
            </a:r>
            <a:r>
              <a:rPr lang="en-US" altLang="ko-KR" b="0" kern="0" dirty="0" smtClean="0"/>
              <a:t>: </a:t>
            </a:r>
            <a:r>
              <a:rPr lang="ko-KR" altLang="en-US" b="0" kern="0" dirty="0" err="1" smtClean="0"/>
              <a:t>로케트</a:t>
            </a:r>
            <a:r>
              <a:rPr lang="ko-KR" altLang="en-US" b="0" kern="0" dirty="0" smtClean="0"/>
              <a:t> 배터리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893" y="806515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err="1" smtClean="0"/>
              <a:t>로케트</a:t>
            </a:r>
            <a:r>
              <a:rPr lang="ko-KR" altLang="en-US" b="0" dirty="0" smtClean="0"/>
              <a:t> 배터리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028" y="1012627"/>
            <a:ext cx="7301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b="0" dirty="0" smtClean="0"/>
              <a:t>‘</a:t>
            </a:r>
            <a:r>
              <a:rPr lang="ko-KR" altLang="en-US" b="0" dirty="0" smtClean="0"/>
              <a:t>오래가는 건전지 </a:t>
            </a:r>
            <a:r>
              <a:rPr lang="ko-KR" altLang="en-US" b="0" dirty="0" err="1" smtClean="0"/>
              <a:t>로케트</a:t>
            </a:r>
            <a:r>
              <a:rPr lang="ko-KR" altLang="en-US" b="0" dirty="0" smtClean="0"/>
              <a:t> 배터리</a:t>
            </a:r>
            <a:r>
              <a:rPr lang="en-US" altLang="ko-KR" b="0" dirty="0" smtClean="0"/>
              <a:t>’</a:t>
            </a:r>
            <a:r>
              <a:rPr lang="ko-KR" altLang="en-US" b="0" dirty="0" smtClean="0"/>
              <a:t>라는 광고전략을 바탕으로 총 </a:t>
            </a:r>
            <a:r>
              <a:rPr lang="en-US" altLang="ko-KR" b="0" dirty="0" smtClean="0"/>
              <a:t>5</a:t>
            </a:r>
            <a:r>
              <a:rPr lang="ko-KR" altLang="en-US" b="0" dirty="0" smtClean="0"/>
              <a:t>가</a:t>
            </a:r>
            <a:r>
              <a:rPr lang="ko-KR" altLang="en-US" b="0" dirty="0"/>
              <a:t>지 </a:t>
            </a:r>
            <a:r>
              <a:rPr lang="ko-KR" altLang="en-US" b="0" dirty="0" smtClean="0"/>
              <a:t>방향으로 </a:t>
            </a:r>
            <a:r>
              <a:rPr lang="en-US" altLang="ko-KR" b="0" dirty="0" smtClean="0"/>
              <a:t>Creative Concept </a:t>
            </a:r>
            <a:r>
              <a:rPr lang="ko-KR" altLang="en-US" b="0" dirty="0" smtClean="0"/>
              <a:t>방향을 잡아서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ko-KR" altLang="en-US" b="0" dirty="0" smtClean="0"/>
              <a:t>아이디어 작업을 </a:t>
            </a:r>
            <a:r>
              <a:rPr lang="ko-KR" altLang="en-US" b="0" dirty="0" err="1" smtClean="0"/>
              <a:t>섬네일로</a:t>
            </a:r>
            <a:r>
              <a:rPr lang="ko-KR" altLang="en-US" b="0" dirty="0" smtClean="0"/>
              <a:t> 작성한 예  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03555"/>
              </p:ext>
            </p:extLst>
          </p:nvPr>
        </p:nvGraphicFramePr>
        <p:xfrm>
          <a:off x="641001" y="1533348"/>
          <a:ext cx="6120408" cy="1290828"/>
        </p:xfrm>
        <a:graphic>
          <a:graphicData uri="http://schemas.openxmlformats.org/drawingml/2006/table">
            <a:tbl>
              <a:tblPr/>
              <a:tblGrid>
                <a:gridCol w="1179615"/>
                <a:gridCol w="1179891"/>
                <a:gridCol w="1253634"/>
                <a:gridCol w="1253634"/>
                <a:gridCol w="1253634"/>
              </a:tblGrid>
              <a:tr h="439208"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방향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1, </a:t>
                      </a:r>
                    </a:p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로켓맨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이용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방향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2, </a:t>
                      </a:r>
                      <a:b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WANT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POWER?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방향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3, </a:t>
                      </a: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배터리 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하나면 충분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방향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4, </a:t>
                      </a: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UNLIMITED</a:t>
                      </a: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POWER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방향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5,</a:t>
                      </a:r>
                    </a:p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현명한 선택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</a:tr>
              <a:tr h="736364">
                <a:tc>
                  <a:txBody>
                    <a:bodyPr/>
                    <a:lstStyle/>
                    <a:p>
                      <a:pPr marL="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소비자 조사에서 많은 기억요소로 언급하는 </a:t>
                      </a: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로켓맨을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이용한 광고를 만든다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배터리 수명이 다른 배터리와 다르다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배터리가 필요한 장소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공간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시간에 언제나 배터리가 도와준다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배터리의 힘은 무한하다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배터리를 선택하는 것만이 올바른 선택이다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.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0011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5817096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21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6490971" y="515719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368824" y="5126995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>
                <a:solidFill>
                  <a:schemeClr val="bg1"/>
                </a:solidFill>
              </a:rPr>
              <a:t>◀</a:t>
            </a:r>
            <a:r>
              <a:rPr lang="ko-KR" altLang="en-US" b="0" dirty="0" smtClean="0"/>
              <a:t> </a:t>
            </a:r>
            <a:r>
              <a:rPr lang="en-US" altLang="ko-KR" b="0" dirty="0" smtClean="0"/>
              <a:t>1/10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98290" y="758949"/>
            <a:ext cx="7030740" cy="46862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431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44998"/>
              </p:ext>
            </p:extLst>
          </p:nvPr>
        </p:nvGraphicFramePr>
        <p:xfrm>
          <a:off x="633642" y="1263316"/>
          <a:ext cx="6272186" cy="374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1246"/>
                <a:gridCol w="2960940"/>
              </a:tblGrid>
              <a:tr h="304991"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아이디어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로켓맨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M.T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편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내용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3444869">
                <a:tc>
                  <a:txBody>
                    <a:bodyPr/>
                    <a:lstStyle/>
                    <a:p>
                      <a:pPr algn="ctr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0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1. M.T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온 학생들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모닥불 주위에서</a:t>
                      </a:r>
                      <a:b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노래를 부르고 있다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2. ‘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긴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~ 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밤 지새우고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~~~’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식의 다소 </a:t>
                      </a:r>
                      <a:b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느낌이 처지는 노래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그때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우리의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로켓맨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짠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!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하고 등장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빙글빙글 돌아 건전지가 되어서 포터블</a:t>
                      </a:r>
                      <a:b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오디오로 쑥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~~~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들어간다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5. ‘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꿍짝짝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~~~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쿵쿵짝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~~~!’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신나는 </a:t>
                      </a:r>
                      <a:b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비트의 음악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6. NA :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분위기까지 충전해주는 우리의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로켓맨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! </a:t>
                      </a:r>
                    </a:p>
                    <a:p>
                      <a:pPr algn="l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0011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817096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5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496" y="333375"/>
            <a:ext cx="20584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2" y="261366"/>
            <a:ext cx="537592" cy="537592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543205" y="372390"/>
            <a:ext cx="2005471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섬네일의</a:t>
            </a:r>
            <a:r>
              <a:rPr lang="ko-KR" altLang="en-US" b="0" kern="0" dirty="0" smtClean="0"/>
              <a:t> 예 </a:t>
            </a:r>
            <a:r>
              <a:rPr lang="en-US" altLang="ko-KR" b="0" kern="0" dirty="0" smtClean="0"/>
              <a:t>: </a:t>
            </a:r>
            <a:r>
              <a:rPr lang="ko-KR" altLang="en-US" b="0" kern="0" dirty="0" err="1" smtClean="0"/>
              <a:t>로케트</a:t>
            </a:r>
            <a:r>
              <a:rPr lang="ko-KR" altLang="en-US" b="0" kern="0" dirty="0" smtClean="0"/>
              <a:t> 배터리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893" y="806515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err="1" smtClean="0"/>
              <a:t>로케트</a:t>
            </a:r>
            <a:r>
              <a:rPr lang="ko-KR" altLang="en-US" b="0" dirty="0" smtClean="0"/>
              <a:t> 배터리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28" y="1012627"/>
            <a:ext cx="1417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방향 </a:t>
            </a:r>
            <a:r>
              <a:rPr lang="en-US" altLang="ko-KR" b="0" dirty="0" smtClean="0"/>
              <a:t>1, </a:t>
            </a:r>
            <a:r>
              <a:rPr lang="ko-KR" altLang="en-US" b="0" dirty="0" err="1" smtClean="0"/>
              <a:t>로켓맨</a:t>
            </a:r>
            <a:r>
              <a:rPr lang="ko-KR" altLang="en-US" b="0" dirty="0" smtClean="0"/>
              <a:t> 편 </a:t>
            </a:r>
          </a:p>
        </p:txBody>
      </p:sp>
      <p:pic>
        <p:nvPicPr>
          <p:cNvPr id="11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6490971" y="515719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68824" y="5126995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 smtClean="0"/>
              <a:t>2/10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98290" y="758949"/>
            <a:ext cx="7030740" cy="46862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8" name="_x69808440" descr="EMB000011f8344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16623" r="47782" b="3923"/>
          <a:stretch/>
        </p:blipFill>
        <p:spPr bwMode="auto">
          <a:xfrm>
            <a:off x="667094" y="1624519"/>
            <a:ext cx="3206406" cy="33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4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0011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817096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5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496" y="333375"/>
            <a:ext cx="20584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2" y="261366"/>
            <a:ext cx="537592" cy="537592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543205" y="372390"/>
            <a:ext cx="2005471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섬네일의</a:t>
            </a:r>
            <a:r>
              <a:rPr lang="ko-KR" altLang="en-US" b="0" kern="0" dirty="0" smtClean="0"/>
              <a:t> 예 </a:t>
            </a:r>
            <a:r>
              <a:rPr lang="en-US" altLang="ko-KR" b="0" kern="0" dirty="0" smtClean="0"/>
              <a:t>: </a:t>
            </a:r>
            <a:r>
              <a:rPr lang="ko-KR" altLang="en-US" b="0" kern="0" dirty="0" err="1" smtClean="0"/>
              <a:t>로케트</a:t>
            </a:r>
            <a:r>
              <a:rPr lang="ko-KR" altLang="en-US" b="0" kern="0" dirty="0" smtClean="0"/>
              <a:t> 배터리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893" y="806515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err="1" smtClean="0"/>
              <a:t>로케트</a:t>
            </a:r>
            <a:r>
              <a:rPr lang="ko-KR" altLang="en-US" b="0" dirty="0" smtClean="0"/>
              <a:t> 배터리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028" y="1012627"/>
            <a:ext cx="1417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방향 </a:t>
            </a:r>
            <a:r>
              <a:rPr lang="en-US" altLang="ko-KR" b="0" dirty="0" smtClean="0"/>
              <a:t>1, </a:t>
            </a:r>
            <a:r>
              <a:rPr lang="ko-KR" altLang="en-US" b="0" dirty="0" err="1" smtClean="0"/>
              <a:t>로켓맨</a:t>
            </a:r>
            <a:r>
              <a:rPr lang="ko-KR" altLang="en-US" b="0" dirty="0" smtClean="0"/>
              <a:t> 편 </a:t>
            </a:r>
          </a:p>
        </p:txBody>
      </p:sp>
      <p:pic>
        <p:nvPicPr>
          <p:cNvPr id="14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6490971" y="515719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368824" y="5126995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/>
              <a:t>3</a:t>
            </a:r>
            <a:r>
              <a:rPr lang="en-US" altLang="ko-KR" b="0" dirty="0" smtClean="0"/>
              <a:t>/10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98290" y="758949"/>
            <a:ext cx="7030740" cy="46862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156217"/>
              </p:ext>
            </p:extLst>
          </p:nvPr>
        </p:nvGraphicFramePr>
        <p:xfrm>
          <a:off x="633642" y="1263316"/>
          <a:ext cx="6272186" cy="374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1246"/>
                <a:gridCol w="2960940"/>
              </a:tblGrid>
              <a:tr h="304991"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아이디어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공연편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내용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3444869">
                <a:tc>
                  <a:txBody>
                    <a:bodyPr/>
                    <a:lstStyle/>
                    <a:p>
                      <a:pPr algn="ctr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0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1.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건전지가 열리면서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로켓맨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등장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공연을 구경하는 구경꾼들은 모두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전자제품들이다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.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전자제품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로켓맨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멋져요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! </a:t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</a:t>
                      </a:r>
                      <a:r>
                        <a:rPr lang="en-US" altLang="ko-KR" sz="1000" baseline="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반도체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어쩜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!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4. NA :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세상 모든 전자제품들이 사랑하는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건전지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배터리</a:t>
                      </a:r>
                    </a:p>
                    <a:p>
                      <a:pPr algn="l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_x69864104" descr="EMB000011f8344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8460" r="50485" b="4292"/>
          <a:stretch/>
        </p:blipFill>
        <p:spPr bwMode="auto">
          <a:xfrm>
            <a:off x="667094" y="1619250"/>
            <a:ext cx="3206406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8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0011" y="332656"/>
            <a:ext cx="129614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439496" y="363114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solidFill>
                  <a:sysClr val="window" lastClr="FFFFFF"/>
                </a:solidFill>
              </a:rPr>
              <a:t>광고 단계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817096" y="363832"/>
            <a:ext cx="1501415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영상광고제작론</a:t>
            </a:r>
            <a:endParaRPr lang="ko-KR" altLang="en-US" b="0" kern="0" dirty="0" smtClean="0"/>
          </a:p>
        </p:txBody>
      </p:sp>
      <p:pic>
        <p:nvPicPr>
          <p:cNvPr id="21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9496" y="333375"/>
            <a:ext cx="205843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02" y="261366"/>
            <a:ext cx="537592" cy="537592"/>
          </a:xfrm>
          <a:prstGeom prst="rect">
            <a:avLst/>
          </a:prstGeom>
          <a:noFill/>
        </p:spPr>
      </p:pic>
      <p:sp>
        <p:nvSpPr>
          <p:cNvPr id="23" name="직사각형 22"/>
          <p:cNvSpPr/>
          <p:nvPr/>
        </p:nvSpPr>
        <p:spPr>
          <a:xfrm>
            <a:off x="543205" y="372390"/>
            <a:ext cx="2005471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err="1" smtClean="0"/>
              <a:t>섬네일의</a:t>
            </a:r>
            <a:r>
              <a:rPr lang="ko-KR" altLang="en-US" b="0" kern="0" dirty="0" smtClean="0"/>
              <a:t> 예 </a:t>
            </a:r>
            <a:r>
              <a:rPr lang="en-US" altLang="ko-KR" b="0" kern="0" dirty="0" smtClean="0"/>
              <a:t>: </a:t>
            </a:r>
            <a:r>
              <a:rPr lang="ko-KR" altLang="en-US" b="0" kern="0" dirty="0" err="1" smtClean="0"/>
              <a:t>로케트</a:t>
            </a:r>
            <a:r>
              <a:rPr lang="ko-KR" altLang="en-US" b="0" kern="0" dirty="0" smtClean="0"/>
              <a:t> 배터리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2893" y="806515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ko-KR" altLang="en-US" b="0" dirty="0" err="1" smtClean="0"/>
              <a:t>로케트</a:t>
            </a:r>
            <a:r>
              <a:rPr lang="ko-KR" altLang="en-US" b="0" dirty="0" smtClean="0"/>
              <a:t> 배터리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7028" y="1012627"/>
            <a:ext cx="1460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방향 </a:t>
            </a:r>
            <a:r>
              <a:rPr lang="en-US" altLang="ko-KR" b="0" dirty="0"/>
              <a:t>1, </a:t>
            </a:r>
            <a:r>
              <a:rPr lang="ko-KR" altLang="en-US" b="0" dirty="0" err="1"/>
              <a:t>로켓맨</a:t>
            </a:r>
            <a:r>
              <a:rPr lang="ko-KR" altLang="en-US" b="0" dirty="0"/>
              <a:t> 편 </a:t>
            </a:r>
          </a:p>
        </p:txBody>
      </p:sp>
      <p:pic>
        <p:nvPicPr>
          <p:cNvPr id="27" name="Picture 90"/>
          <p:cNvPicPr>
            <a:picLocks noChangeAspect="1" noChangeArrowheads="1"/>
          </p:cNvPicPr>
          <p:nvPr/>
        </p:nvPicPr>
        <p:blipFill>
          <a:blip r:embed="rId4" cstate="print"/>
          <a:srcRect l="4078" t="11615" r="2899" b="7758"/>
          <a:stretch>
            <a:fillRect/>
          </a:stretch>
        </p:blipFill>
        <p:spPr bwMode="auto">
          <a:xfrm>
            <a:off x="6490971" y="5157192"/>
            <a:ext cx="66362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368824" y="5126995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◀ </a:t>
            </a:r>
            <a:r>
              <a:rPr lang="en-US" altLang="ko-KR" b="0" dirty="0"/>
              <a:t>4</a:t>
            </a:r>
            <a:r>
              <a:rPr lang="en-US" altLang="ko-KR" b="0" dirty="0" smtClean="0"/>
              <a:t>/10 </a:t>
            </a:r>
            <a:r>
              <a:rPr lang="ko-KR" altLang="en-US" b="0" dirty="0" smtClean="0"/>
              <a:t>▶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98290" y="758949"/>
            <a:ext cx="7030740" cy="4686275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2687"/>
              </p:ext>
            </p:extLst>
          </p:nvPr>
        </p:nvGraphicFramePr>
        <p:xfrm>
          <a:off x="633642" y="1263316"/>
          <a:ext cx="6272186" cy="3749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1246"/>
                <a:gridCol w="2960940"/>
              </a:tblGrid>
              <a:tr h="304991"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3.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아이디어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탄생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로케트편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내용</a:t>
                      </a:r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</a:tr>
              <a:tr h="3444869">
                <a:tc>
                  <a:txBody>
                    <a:bodyPr/>
                    <a:lstStyle/>
                    <a:p>
                      <a:pPr algn="ctr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0"/>
                      <a:endParaRPr lang="en-US" altLang="ko-KR" sz="1000" dirty="0" smtClean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l" latinLnBrk="0"/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터미네이터의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아놀드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슈왈츠제네거가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탄생하는 장면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1.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로켓맨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: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길을 비켜라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!</a:t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      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세상 모든 건전지들아</a:t>
                      </a: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!</a:t>
                      </a:r>
                    </a:p>
                    <a:p>
                      <a:pPr algn="l" latinLnBrk="0"/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2. NA : LIMITED POWER?</a:t>
                      </a:r>
                      <a:b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</a:br>
                      <a:r>
                        <a:rPr lang="en-US" altLang="ko-KR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          </a:t>
                      </a:r>
                      <a:r>
                        <a:rPr lang="ko-KR" altLang="en-US" sz="1000" dirty="0" err="1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로케트</a:t>
                      </a:r>
                      <a:r>
                        <a:rPr lang="ko-KR" altLang="en-US" sz="1000" dirty="0" smtClean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배터리</a:t>
                      </a:r>
                    </a:p>
                    <a:p>
                      <a:pPr algn="l" latinLnBrk="0"/>
                      <a:endParaRPr lang="ko-KR" altLang="en-US" sz="10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" name="_x69579496" descr="EMB000011f8344b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8928" r="48667" b="2958"/>
          <a:stretch/>
        </p:blipFill>
        <p:spPr bwMode="auto">
          <a:xfrm>
            <a:off x="698230" y="1628775"/>
            <a:ext cx="317527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3637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2D2DB9"/>
      </a:accent6>
      <a:hlink>
        <a:srgbClr val="CCCCFF"/>
      </a:hlink>
      <a:folHlink>
        <a:srgbClr val="B2B2B2"/>
      </a:folHlink>
    </a:clrScheme>
    <a:fontScheme name="사용자 지정 1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algn="ctr">
          <a:solidFill>
            <a:srgbClr val="FF0000"/>
          </a:solidFill>
          <a:miter lim="800000"/>
          <a:headEnd/>
          <a:tailEnd/>
        </a:ln>
      </a:spPr>
      <a:bodyPr wrap="none" lIns="18000" tIns="46800" rIns="18000" bIns="46800" rtlCol="0" anchor="ctr"/>
      <a:lstStyle>
        <a:defPPr algn="ctr">
          <a:defRPr b="0"/>
        </a:defPPr>
      </a:lstStyle>
    </a:spDef>
    <a:lnDef>
      <a:spPr bwMode="auto"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171450" indent="-171450">
          <a:spcBef>
            <a:spcPts val="600"/>
          </a:spcBef>
          <a:buFont typeface="Wingdings" pitchFamily="2" charset="2"/>
          <a:buChar char="v"/>
          <a:defRPr b="0" dirty="0" smtClean="0"/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62995</TotalTime>
  <Words>1769</Words>
  <Application>Microsoft Office PowerPoint</Application>
  <PresentationFormat>A4 용지(210x297mm)</PresentationFormat>
  <Paragraphs>478</Paragraphs>
  <Slides>33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5" baseType="lpstr">
      <vt:lpstr>기본 디자인</vt:lpstr>
      <vt:lpstr>그림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LG-EDS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표용문</dc:creator>
  <cp:lastModifiedBy>임희찬</cp:lastModifiedBy>
  <cp:revision>15456</cp:revision>
  <dcterms:created xsi:type="dcterms:W3CDTF">2001-06-12T08:24:29Z</dcterms:created>
  <dcterms:modified xsi:type="dcterms:W3CDTF">2015-03-27T07:36:57Z</dcterms:modified>
</cp:coreProperties>
</file>