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595" r:id="rId2"/>
    <p:sldId id="1599" r:id="rId3"/>
    <p:sldId id="1567" r:id="rId4"/>
    <p:sldId id="1594" r:id="rId5"/>
    <p:sldId id="1568" r:id="rId6"/>
    <p:sldId id="1569" r:id="rId7"/>
    <p:sldId id="1570" r:id="rId8"/>
    <p:sldId id="1600" r:id="rId9"/>
    <p:sldId id="1601" r:id="rId10"/>
    <p:sldId id="1591" r:id="rId11"/>
    <p:sldId id="1592" r:id="rId12"/>
    <p:sldId id="1576" r:id="rId13"/>
    <p:sldId id="1593" r:id="rId14"/>
    <p:sldId id="1577" r:id="rId15"/>
    <p:sldId id="1602" r:id="rId16"/>
    <p:sldId id="1610" r:id="rId17"/>
    <p:sldId id="1578" r:id="rId18"/>
    <p:sldId id="1604" r:id="rId19"/>
    <p:sldId id="1603" r:id="rId20"/>
    <p:sldId id="1579" r:id="rId21"/>
    <p:sldId id="1616" r:id="rId22"/>
    <p:sldId id="1605" r:id="rId23"/>
    <p:sldId id="1580" r:id="rId24"/>
    <p:sldId id="1611" r:id="rId25"/>
    <p:sldId id="1606" r:id="rId26"/>
    <p:sldId id="1607" r:id="rId27"/>
    <p:sldId id="1612" r:id="rId28"/>
    <p:sldId id="1613" r:id="rId29"/>
    <p:sldId id="1614" r:id="rId30"/>
    <p:sldId id="1617" r:id="rId31"/>
    <p:sldId id="1582" r:id="rId32"/>
    <p:sldId id="1608" r:id="rId33"/>
    <p:sldId id="1581" r:id="rId34"/>
    <p:sldId id="1615" r:id="rId35"/>
    <p:sldId id="1583" r:id="rId36"/>
    <p:sldId id="1584" r:id="rId37"/>
    <p:sldId id="1609" r:id="rId38"/>
  </p:sldIdLst>
  <p:sldSz cx="9906000" cy="6858000" type="A4"/>
  <p:notesSz cx="6797675" cy="987425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E8F0FC"/>
    <a:srgbClr val="DDF4FF"/>
    <a:srgbClr val="66CCFF"/>
    <a:srgbClr val="DDDDFF"/>
    <a:srgbClr val="CCCCFF"/>
    <a:srgbClr val="FFE5E5"/>
    <a:srgbClr val="9966FF"/>
    <a:srgbClr val="FF5050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76" autoAdjust="0"/>
    <p:restoredTop sz="99755" autoAdjust="0"/>
  </p:normalViewPr>
  <p:slideViewPr>
    <p:cSldViewPr showGuides="1">
      <p:cViewPr>
        <p:scale>
          <a:sx n="93" d="100"/>
          <a:sy n="93" d="100"/>
        </p:scale>
        <p:origin x="-612" y="-342"/>
      </p:cViewPr>
      <p:guideLst>
        <p:guide orient="horz" pos="255"/>
        <p:guide orient="horz" pos="482"/>
        <p:guide orient="horz" pos="799"/>
        <p:guide orient="horz" pos="981"/>
        <p:guide pos="5388"/>
        <p:guide pos="2258"/>
        <p:guide pos="23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5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5D4B6-FADC-480E-8184-3D134795D11F}" type="doc">
      <dgm:prSet loTypeId="urn:microsoft.com/office/officeart/2005/8/layout/pyramid1" loCatId="pyramid" qsTypeId="urn:microsoft.com/office/officeart/2005/8/quickstyle/simple3" qsCatId="simple" csTypeId="urn:microsoft.com/office/officeart/2005/8/colors/colorful5" csCatId="colorful" phldr="1"/>
      <dgm:spPr/>
    </dgm:pt>
    <dgm:pt modelId="{87717185-C0A5-40FE-AAE5-E90950079702}">
      <dgm:prSet phldrT="[텍스트]" custT="1"/>
      <dgm:spPr/>
      <dgm:t>
        <a:bodyPr/>
        <a:lstStyle/>
        <a:p>
          <a:pPr latinLnBrk="1"/>
          <a:r>
            <a:rPr lang="en-US" altLang="ko-KR" sz="900" dirty="0" smtClean="0">
              <a:latin typeface="돋움" pitchFamily="50" charset="-127"/>
              <a:ea typeface="돋움" pitchFamily="50" charset="-127"/>
            </a:rPr>
            <a:t>3</a:t>
          </a:r>
          <a:endParaRPr lang="ko-KR" altLang="en-US" sz="900" dirty="0">
            <a:latin typeface="돋움" pitchFamily="50" charset="-127"/>
            <a:ea typeface="돋움" pitchFamily="50" charset="-127"/>
          </a:endParaRPr>
        </a:p>
      </dgm:t>
    </dgm:pt>
    <dgm:pt modelId="{3301117B-926A-4F2F-A772-C8DE11EB9719}" type="parTrans" cxnId="{D9A283BF-7E57-44F1-BCAF-BB8F665C24D4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C8691D06-4359-41E8-8142-7C459D4F4632}" type="sibTrans" cxnId="{D9A283BF-7E57-44F1-BCAF-BB8F665C24D4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33677522-DB78-4CDB-9CE1-9C21F0A5E6EF}">
      <dgm:prSet phldrT="[텍스트]" custT="1"/>
      <dgm:spPr/>
      <dgm:t>
        <a:bodyPr/>
        <a:lstStyle/>
        <a:p>
          <a:pPr latinLnBrk="1"/>
          <a:r>
            <a:rPr lang="en-US" altLang="ko-KR" sz="900" dirty="0" smtClean="0">
              <a:latin typeface="돋움" pitchFamily="50" charset="-127"/>
              <a:ea typeface="돋움" pitchFamily="50" charset="-127"/>
            </a:rPr>
            <a:t>2</a:t>
          </a:r>
          <a:endParaRPr lang="ko-KR" altLang="en-US" sz="900" dirty="0">
            <a:latin typeface="돋움" pitchFamily="50" charset="-127"/>
            <a:ea typeface="돋움" pitchFamily="50" charset="-127"/>
          </a:endParaRPr>
        </a:p>
      </dgm:t>
    </dgm:pt>
    <dgm:pt modelId="{52E6A728-92D1-436C-89D7-2259251904B0}" type="parTrans" cxnId="{259B4F44-53E1-4C0F-BC44-A4A02D853881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CE475B1B-FE4C-40B0-8290-109603E6BD0E}" type="sibTrans" cxnId="{259B4F44-53E1-4C0F-BC44-A4A02D853881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AA9E948A-7517-4F36-90A6-A3B4A0F2A547}">
      <dgm:prSet phldrT="[텍스트]" custT="1"/>
      <dgm:spPr/>
      <dgm:t>
        <a:bodyPr/>
        <a:lstStyle/>
        <a:p>
          <a:pPr latinLnBrk="1"/>
          <a:r>
            <a:rPr lang="en-US" altLang="ko-KR" sz="900" dirty="0" smtClean="0">
              <a:latin typeface="돋움" pitchFamily="50" charset="-127"/>
              <a:ea typeface="돋움" pitchFamily="50" charset="-127"/>
            </a:rPr>
            <a:t>1</a:t>
          </a:r>
          <a:endParaRPr lang="ko-KR" altLang="en-US" sz="900" dirty="0">
            <a:latin typeface="돋움" pitchFamily="50" charset="-127"/>
            <a:ea typeface="돋움" pitchFamily="50" charset="-127"/>
          </a:endParaRPr>
        </a:p>
      </dgm:t>
    </dgm:pt>
    <dgm:pt modelId="{D9CBFC08-4975-4B93-AEFF-4F214CD70F00}" type="parTrans" cxnId="{942E2996-EBD4-43D8-B841-AD07E45BFAF7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759879C1-071C-44AB-9787-883F658A7010}" type="sibTrans" cxnId="{942E2996-EBD4-43D8-B841-AD07E45BFAF7}">
      <dgm:prSet/>
      <dgm:spPr/>
      <dgm:t>
        <a:bodyPr/>
        <a:lstStyle/>
        <a:p>
          <a:pPr latinLnBrk="1"/>
          <a:endParaRPr lang="ko-KR" altLang="en-US" sz="900">
            <a:latin typeface="돋움" pitchFamily="50" charset="-127"/>
            <a:ea typeface="돋움" pitchFamily="50" charset="-127"/>
          </a:endParaRPr>
        </a:p>
      </dgm:t>
    </dgm:pt>
    <dgm:pt modelId="{6C06620A-1467-4ECA-8BDC-69F0C21C4ABC}" type="pres">
      <dgm:prSet presAssocID="{2F25D4B6-FADC-480E-8184-3D134795D11F}" presName="Name0" presStyleCnt="0">
        <dgm:presLayoutVars>
          <dgm:dir/>
          <dgm:animLvl val="lvl"/>
          <dgm:resizeHandles val="exact"/>
        </dgm:presLayoutVars>
      </dgm:prSet>
      <dgm:spPr/>
    </dgm:pt>
    <dgm:pt modelId="{DADD591F-9738-467D-B202-B6440FB4C47D}" type="pres">
      <dgm:prSet presAssocID="{87717185-C0A5-40FE-AAE5-E90950079702}" presName="Name8" presStyleCnt="0"/>
      <dgm:spPr/>
    </dgm:pt>
    <dgm:pt modelId="{6FFA889E-C9B3-4168-B8CB-573651DBD492}" type="pres">
      <dgm:prSet presAssocID="{87717185-C0A5-40FE-AAE5-E9095007970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80D632-D1D9-453C-8BE1-D8EFED2E3BF8}" type="pres">
      <dgm:prSet presAssocID="{87717185-C0A5-40FE-AAE5-E90950079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E167EF-19A4-47F3-8E7F-64B36EBA5636}" type="pres">
      <dgm:prSet presAssocID="{33677522-DB78-4CDB-9CE1-9C21F0A5E6EF}" presName="Name8" presStyleCnt="0"/>
      <dgm:spPr/>
    </dgm:pt>
    <dgm:pt modelId="{4429487F-4780-4AB3-B30B-FE1B15B250BA}" type="pres">
      <dgm:prSet presAssocID="{33677522-DB78-4CDB-9CE1-9C21F0A5E6E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E867A6-3178-4CBC-B630-B456AC5FE068}" type="pres">
      <dgm:prSet presAssocID="{33677522-DB78-4CDB-9CE1-9C21F0A5E6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4A1A9C-F653-4975-A7AE-EFDADAE8A28B}" type="pres">
      <dgm:prSet presAssocID="{AA9E948A-7517-4F36-90A6-A3B4A0F2A547}" presName="Name8" presStyleCnt="0"/>
      <dgm:spPr/>
    </dgm:pt>
    <dgm:pt modelId="{37B69E76-ACE6-469E-AA38-E95CC0A3742E}" type="pres">
      <dgm:prSet presAssocID="{AA9E948A-7517-4F36-90A6-A3B4A0F2A547}" presName="level" presStyleLbl="node1" presStyleIdx="2" presStyleCnt="3" custLinFactNeighborX="79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BAE42A-D5B9-425D-983F-010E1F89A0CD}" type="pres">
      <dgm:prSet presAssocID="{AA9E948A-7517-4F36-90A6-A3B4A0F2A5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D7179EC-48F6-4F26-BDAF-C11452D5A040}" type="presOf" srcId="{87717185-C0A5-40FE-AAE5-E90950079702}" destId="{6FFA889E-C9B3-4168-B8CB-573651DBD492}" srcOrd="0" destOrd="0" presId="urn:microsoft.com/office/officeart/2005/8/layout/pyramid1"/>
    <dgm:cxn modelId="{D9A283BF-7E57-44F1-BCAF-BB8F665C24D4}" srcId="{2F25D4B6-FADC-480E-8184-3D134795D11F}" destId="{87717185-C0A5-40FE-AAE5-E90950079702}" srcOrd="0" destOrd="0" parTransId="{3301117B-926A-4F2F-A772-C8DE11EB9719}" sibTransId="{C8691D06-4359-41E8-8142-7C459D4F4632}"/>
    <dgm:cxn modelId="{22E00CBA-594C-420C-9F98-86BB75341ECC}" type="presOf" srcId="{87717185-C0A5-40FE-AAE5-E90950079702}" destId="{6380D632-D1D9-453C-8BE1-D8EFED2E3BF8}" srcOrd="1" destOrd="0" presId="urn:microsoft.com/office/officeart/2005/8/layout/pyramid1"/>
    <dgm:cxn modelId="{942E2996-EBD4-43D8-B841-AD07E45BFAF7}" srcId="{2F25D4B6-FADC-480E-8184-3D134795D11F}" destId="{AA9E948A-7517-4F36-90A6-A3B4A0F2A547}" srcOrd="2" destOrd="0" parTransId="{D9CBFC08-4975-4B93-AEFF-4F214CD70F00}" sibTransId="{759879C1-071C-44AB-9787-883F658A7010}"/>
    <dgm:cxn modelId="{55D33C39-284A-4598-9AF5-BAEA1E2E495D}" type="presOf" srcId="{AA9E948A-7517-4F36-90A6-A3B4A0F2A547}" destId="{8FBAE42A-D5B9-425D-983F-010E1F89A0CD}" srcOrd="1" destOrd="0" presId="urn:microsoft.com/office/officeart/2005/8/layout/pyramid1"/>
    <dgm:cxn modelId="{259B4F44-53E1-4C0F-BC44-A4A02D853881}" srcId="{2F25D4B6-FADC-480E-8184-3D134795D11F}" destId="{33677522-DB78-4CDB-9CE1-9C21F0A5E6EF}" srcOrd="1" destOrd="0" parTransId="{52E6A728-92D1-436C-89D7-2259251904B0}" sibTransId="{CE475B1B-FE4C-40B0-8290-109603E6BD0E}"/>
    <dgm:cxn modelId="{790DDF32-8542-414B-99AD-35D8970F85E0}" type="presOf" srcId="{33677522-DB78-4CDB-9CE1-9C21F0A5E6EF}" destId="{4429487F-4780-4AB3-B30B-FE1B15B250BA}" srcOrd="0" destOrd="0" presId="urn:microsoft.com/office/officeart/2005/8/layout/pyramid1"/>
    <dgm:cxn modelId="{08D2459E-9EDB-40BB-AA58-E8ACD3BFA03E}" type="presOf" srcId="{33677522-DB78-4CDB-9CE1-9C21F0A5E6EF}" destId="{2FE867A6-3178-4CBC-B630-B456AC5FE068}" srcOrd="1" destOrd="0" presId="urn:microsoft.com/office/officeart/2005/8/layout/pyramid1"/>
    <dgm:cxn modelId="{F8DC1157-7FB8-4A30-8846-B57142AD593F}" type="presOf" srcId="{2F25D4B6-FADC-480E-8184-3D134795D11F}" destId="{6C06620A-1467-4ECA-8BDC-69F0C21C4ABC}" srcOrd="0" destOrd="0" presId="urn:microsoft.com/office/officeart/2005/8/layout/pyramid1"/>
    <dgm:cxn modelId="{4A07EEF9-68BF-49F7-8D00-4C2CA28AA4E8}" type="presOf" srcId="{AA9E948A-7517-4F36-90A6-A3B4A0F2A547}" destId="{37B69E76-ACE6-469E-AA38-E95CC0A3742E}" srcOrd="0" destOrd="0" presId="urn:microsoft.com/office/officeart/2005/8/layout/pyramid1"/>
    <dgm:cxn modelId="{198BA044-FB3F-4CB9-89C8-BB70D5D06E8B}" type="presParOf" srcId="{6C06620A-1467-4ECA-8BDC-69F0C21C4ABC}" destId="{DADD591F-9738-467D-B202-B6440FB4C47D}" srcOrd="0" destOrd="0" presId="urn:microsoft.com/office/officeart/2005/8/layout/pyramid1"/>
    <dgm:cxn modelId="{A4E20F0B-F607-4580-8462-C5A7AFD56896}" type="presParOf" srcId="{DADD591F-9738-467D-B202-B6440FB4C47D}" destId="{6FFA889E-C9B3-4168-B8CB-573651DBD492}" srcOrd="0" destOrd="0" presId="urn:microsoft.com/office/officeart/2005/8/layout/pyramid1"/>
    <dgm:cxn modelId="{79875F12-85E6-4DF6-9E20-D75E4F20D6AB}" type="presParOf" srcId="{DADD591F-9738-467D-B202-B6440FB4C47D}" destId="{6380D632-D1D9-453C-8BE1-D8EFED2E3BF8}" srcOrd="1" destOrd="0" presId="urn:microsoft.com/office/officeart/2005/8/layout/pyramid1"/>
    <dgm:cxn modelId="{9EB7BDBD-DBA7-4D31-945A-D8FA3C4F1BF1}" type="presParOf" srcId="{6C06620A-1467-4ECA-8BDC-69F0C21C4ABC}" destId="{F6E167EF-19A4-47F3-8E7F-64B36EBA5636}" srcOrd="1" destOrd="0" presId="urn:microsoft.com/office/officeart/2005/8/layout/pyramid1"/>
    <dgm:cxn modelId="{DFBF74D8-6D5B-4FA8-BE2D-DBEB24831F61}" type="presParOf" srcId="{F6E167EF-19A4-47F3-8E7F-64B36EBA5636}" destId="{4429487F-4780-4AB3-B30B-FE1B15B250BA}" srcOrd="0" destOrd="0" presId="urn:microsoft.com/office/officeart/2005/8/layout/pyramid1"/>
    <dgm:cxn modelId="{8A01C3DA-3D74-43F2-81C0-512F33CB7F3E}" type="presParOf" srcId="{F6E167EF-19A4-47F3-8E7F-64B36EBA5636}" destId="{2FE867A6-3178-4CBC-B630-B456AC5FE068}" srcOrd="1" destOrd="0" presId="urn:microsoft.com/office/officeart/2005/8/layout/pyramid1"/>
    <dgm:cxn modelId="{D83CFFE1-9005-44B2-97DB-8F268C00A0F4}" type="presParOf" srcId="{6C06620A-1467-4ECA-8BDC-69F0C21C4ABC}" destId="{024A1A9C-F653-4975-A7AE-EFDADAE8A28B}" srcOrd="2" destOrd="0" presId="urn:microsoft.com/office/officeart/2005/8/layout/pyramid1"/>
    <dgm:cxn modelId="{FDDB9B4A-3714-4843-B80B-6C1B41C913BF}" type="presParOf" srcId="{024A1A9C-F653-4975-A7AE-EFDADAE8A28B}" destId="{37B69E76-ACE6-469E-AA38-E95CC0A3742E}" srcOrd="0" destOrd="0" presId="urn:microsoft.com/office/officeart/2005/8/layout/pyramid1"/>
    <dgm:cxn modelId="{D2CA0DCF-06B6-4C29-B2BC-872C3083B108}" type="presParOf" srcId="{024A1A9C-F653-4975-A7AE-EFDADAE8A28B}" destId="{8FBAE42A-D5B9-425D-983F-010E1F89A0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A889E-C9B3-4168-B8CB-573651DBD492}">
      <dsp:nvSpPr>
        <dsp:cNvPr id="0" name=""/>
        <dsp:cNvSpPr/>
      </dsp:nvSpPr>
      <dsp:spPr>
        <a:xfrm>
          <a:off x="690567" y="0"/>
          <a:ext cx="690567" cy="605896"/>
        </a:xfrm>
        <a:prstGeom prst="trapezoid">
          <a:avLst>
            <a:gd name="adj" fmla="val 5698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>
              <a:latin typeface="돋움" pitchFamily="50" charset="-127"/>
              <a:ea typeface="돋움" pitchFamily="50" charset="-127"/>
            </a:rPr>
            <a:t>3</a:t>
          </a:r>
          <a:endParaRPr lang="ko-KR" altLang="en-US" sz="900" kern="1200" dirty="0">
            <a:latin typeface="돋움" pitchFamily="50" charset="-127"/>
            <a:ea typeface="돋움" pitchFamily="50" charset="-127"/>
          </a:endParaRPr>
        </a:p>
      </dsp:txBody>
      <dsp:txXfrm>
        <a:off x="690567" y="0"/>
        <a:ext cx="690567" cy="605896"/>
      </dsp:txXfrm>
    </dsp:sp>
    <dsp:sp modelId="{4429487F-4780-4AB3-B30B-FE1B15B250BA}">
      <dsp:nvSpPr>
        <dsp:cNvPr id="0" name=""/>
        <dsp:cNvSpPr/>
      </dsp:nvSpPr>
      <dsp:spPr>
        <a:xfrm>
          <a:off x="345283" y="605896"/>
          <a:ext cx="1381134" cy="605896"/>
        </a:xfrm>
        <a:prstGeom prst="trapezoid">
          <a:avLst>
            <a:gd name="adj" fmla="val 56987"/>
          </a:avLst>
        </a:prstGeom>
        <a:gradFill rotWithShape="0">
          <a:gsLst>
            <a:gs pos="0">
              <a:schemeClr val="accent5">
                <a:hueOff val="4415070"/>
                <a:satOff val="-19565"/>
                <a:lumOff val="-22255"/>
                <a:alphaOff val="0"/>
                <a:tint val="50000"/>
                <a:satMod val="300000"/>
              </a:schemeClr>
            </a:gs>
            <a:gs pos="35000">
              <a:schemeClr val="accent5">
                <a:hueOff val="4415070"/>
                <a:satOff val="-19565"/>
                <a:lumOff val="-22255"/>
                <a:alphaOff val="0"/>
                <a:tint val="37000"/>
                <a:satMod val="300000"/>
              </a:schemeClr>
            </a:gs>
            <a:gs pos="100000">
              <a:schemeClr val="accent5">
                <a:hueOff val="4415070"/>
                <a:satOff val="-19565"/>
                <a:lumOff val="-22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>
              <a:latin typeface="돋움" pitchFamily="50" charset="-127"/>
              <a:ea typeface="돋움" pitchFamily="50" charset="-127"/>
            </a:rPr>
            <a:t>2</a:t>
          </a:r>
          <a:endParaRPr lang="ko-KR" altLang="en-US" sz="900" kern="1200" dirty="0">
            <a:latin typeface="돋움" pitchFamily="50" charset="-127"/>
            <a:ea typeface="돋움" pitchFamily="50" charset="-127"/>
          </a:endParaRPr>
        </a:p>
      </dsp:txBody>
      <dsp:txXfrm>
        <a:off x="586982" y="605896"/>
        <a:ext cx="897737" cy="605896"/>
      </dsp:txXfrm>
    </dsp:sp>
    <dsp:sp modelId="{37B69E76-ACE6-469E-AA38-E95CC0A3742E}">
      <dsp:nvSpPr>
        <dsp:cNvPr id="0" name=""/>
        <dsp:cNvSpPr/>
      </dsp:nvSpPr>
      <dsp:spPr>
        <a:xfrm>
          <a:off x="0" y="1211793"/>
          <a:ext cx="2071702" cy="605896"/>
        </a:xfrm>
        <a:prstGeom prst="trapezoid">
          <a:avLst>
            <a:gd name="adj" fmla="val 56987"/>
          </a:avLst>
        </a:prstGeom>
        <a:gradFill rotWithShape="0">
          <a:gsLst>
            <a:gs pos="0">
              <a:schemeClr val="accent5">
                <a:hueOff val="8830140"/>
                <a:satOff val="-39130"/>
                <a:lumOff val="-44510"/>
                <a:alphaOff val="0"/>
                <a:tint val="50000"/>
                <a:satMod val="300000"/>
              </a:schemeClr>
            </a:gs>
            <a:gs pos="35000">
              <a:schemeClr val="accent5">
                <a:hueOff val="8830140"/>
                <a:satOff val="-39130"/>
                <a:lumOff val="-44510"/>
                <a:alphaOff val="0"/>
                <a:tint val="37000"/>
                <a:satMod val="300000"/>
              </a:schemeClr>
            </a:gs>
            <a:gs pos="100000">
              <a:schemeClr val="accent5">
                <a:hueOff val="8830140"/>
                <a:satOff val="-39130"/>
                <a:lumOff val="-4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kern="1200" dirty="0" smtClean="0">
              <a:latin typeface="돋움" pitchFamily="50" charset="-127"/>
              <a:ea typeface="돋움" pitchFamily="50" charset="-127"/>
            </a:rPr>
            <a:t>1</a:t>
          </a:r>
          <a:endParaRPr lang="ko-KR" altLang="en-US" sz="900" kern="1200" dirty="0">
            <a:latin typeface="돋움" pitchFamily="50" charset="-127"/>
            <a:ea typeface="돋움" pitchFamily="50" charset="-127"/>
          </a:endParaRPr>
        </a:p>
      </dsp:txBody>
      <dsp:txXfrm>
        <a:off x="362547" y="1211793"/>
        <a:ext cx="1346606" cy="605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F4AF4F8-D481-4211-94C2-FF2C119CB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85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1038" y="728663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15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3D10A71-94EF-4E76-A190-82FE06C71E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98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31750" y="26988"/>
            <a:ext cx="9836150" cy="6791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8" name="Rectangle 119"/>
          <p:cNvSpPr>
            <a:spLocks noChangeArrowheads="1"/>
          </p:cNvSpPr>
          <p:nvPr/>
        </p:nvSpPr>
        <p:spPr bwMode="auto">
          <a:xfrm>
            <a:off x="69850" y="768350"/>
            <a:ext cx="8642350" cy="296863"/>
          </a:xfrm>
          <a:prstGeom prst="rect">
            <a:avLst/>
          </a:prstGeom>
          <a:solidFill>
            <a:srgbClr val="EAEAEA"/>
          </a:solidFill>
          <a:ln w="3175">
            <a:solidFill>
              <a:srgbClr val="563C45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atinLnBrk="1">
              <a:lnSpc>
                <a:spcPct val="120000"/>
              </a:lnSpc>
            </a:pPr>
            <a:endParaRPr kumimoji="1" lang="ko-KR" altLang="ko-KR" sz="900" b="0"/>
          </a:p>
        </p:txBody>
      </p:sp>
      <p:sp>
        <p:nvSpPr>
          <p:cNvPr id="1029" name="Text Box 125"/>
          <p:cNvSpPr txBox="1">
            <a:spLocks noChangeArrowheads="1"/>
          </p:cNvSpPr>
          <p:nvPr/>
        </p:nvSpPr>
        <p:spPr bwMode="auto">
          <a:xfrm>
            <a:off x="8961438" y="836613"/>
            <a:ext cx="67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900" b="0" u="sng">
                <a:latin typeface="돋움" pitchFamily="50" charset="-127"/>
                <a:ea typeface="돋움" pitchFamily="50" charset="-127"/>
              </a:rPr>
              <a:t>화면 설명</a:t>
            </a:r>
          </a:p>
        </p:txBody>
      </p:sp>
      <p:sp>
        <p:nvSpPr>
          <p:cNvPr id="1030" name="Rectangle 126"/>
          <p:cNvSpPr>
            <a:spLocks noChangeArrowheads="1"/>
          </p:cNvSpPr>
          <p:nvPr/>
        </p:nvSpPr>
        <p:spPr bwMode="auto">
          <a:xfrm>
            <a:off x="69850" y="6521450"/>
            <a:ext cx="9767888" cy="282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1" name="Rectangle 127"/>
          <p:cNvSpPr>
            <a:spLocks noChangeArrowheads="1"/>
          </p:cNvSpPr>
          <p:nvPr/>
        </p:nvSpPr>
        <p:spPr bwMode="auto">
          <a:xfrm>
            <a:off x="71438" y="765175"/>
            <a:ext cx="8643937" cy="572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2" name="Rectangle 128"/>
          <p:cNvSpPr>
            <a:spLocks noChangeArrowheads="1"/>
          </p:cNvSpPr>
          <p:nvPr/>
        </p:nvSpPr>
        <p:spPr bwMode="auto">
          <a:xfrm>
            <a:off x="8769350" y="765175"/>
            <a:ext cx="1065213" cy="572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3" name="Text Box 132"/>
          <p:cNvSpPr txBox="1">
            <a:spLocks noChangeArrowheads="1"/>
          </p:cNvSpPr>
          <p:nvPr/>
        </p:nvSpPr>
        <p:spPr bwMode="auto">
          <a:xfrm>
            <a:off x="109538" y="87313"/>
            <a:ext cx="4731025" cy="248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3375" indent="-333375" latinLnBrk="1"/>
            <a:r>
              <a:rPr kumimoji="1" lang="en-US" altLang="ko-KR" dirty="0" smtClean="0">
                <a:solidFill>
                  <a:schemeClr val="accent2"/>
                </a:solidFill>
              </a:rPr>
              <a:t>7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차시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 아이디어 회의와</a:t>
            </a:r>
            <a:r>
              <a:rPr kumimoji="1" lang="en-US" altLang="ko-KR" dirty="0" smtClean="0">
                <a:solidFill>
                  <a:schemeClr val="accent2"/>
                </a:solidFill>
              </a:rPr>
              <a:t> 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브레인스토밍</a:t>
            </a:r>
            <a:endParaRPr kumimoji="1" lang="ko-KR" altLang="en-US" dirty="0" smtClean="0">
              <a:solidFill>
                <a:schemeClr val="accent2"/>
              </a:solidFill>
            </a:endParaRPr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69850" y="63500"/>
            <a:ext cx="8640763" cy="284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5" name="Rectangle 98"/>
          <p:cNvSpPr>
            <a:spLocks noChangeArrowheads="1"/>
          </p:cNvSpPr>
          <p:nvPr/>
        </p:nvSpPr>
        <p:spPr bwMode="auto">
          <a:xfrm>
            <a:off x="5394325" y="6524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2404684-1B33-44C7-B963-0EA00423180A}" type="slidenum">
              <a:rPr kumimoji="1" lang="en-US" altLang="ko-KR" b="0"/>
              <a:pPr latinLnBrk="1"/>
              <a:t>‹#›</a:t>
            </a:fld>
            <a:endParaRPr kumimoji="1" lang="en-US" altLang="ko-KR" b="0">
              <a:ea typeface="돋움체" pitchFamily="49" charset="-127"/>
            </a:endParaRPr>
          </a:p>
        </p:txBody>
      </p:sp>
      <p:sp>
        <p:nvSpPr>
          <p:cNvPr id="1036" name="Rectangle 134"/>
          <p:cNvSpPr>
            <a:spLocks noChangeArrowheads="1"/>
          </p:cNvSpPr>
          <p:nvPr/>
        </p:nvSpPr>
        <p:spPr bwMode="auto">
          <a:xfrm>
            <a:off x="4130675" y="6551613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kumimoji="1" lang="ko-KR" altLang="ko-KR" sz="900" b="0"/>
          </a:p>
        </p:txBody>
      </p:sp>
      <p:pic>
        <p:nvPicPr>
          <p:cNvPr id="1037" name="Picture 1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4488" y="655637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36"/>
          <p:cNvSpPr>
            <a:spLocks noChangeArrowheads="1"/>
          </p:cNvSpPr>
          <p:nvPr/>
        </p:nvSpPr>
        <p:spPr bwMode="auto">
          <a:xfrm>
            <a:off x="4639226" y="6550025"/>
            <a:ext cx="4026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kumimoji="1" lang="en-US" altLang="ko-KR" sz="900" b="0" dirty="0"/>
              <a:t>/ </a:t>
            </a:r>
            <a:r>
              <a:rPr kumimoji="1" lang="en-US" altLang="ko-KR" sz="900" b="0" dirty="0" smtClean="0"/>
              <a:t>31</a:t>
            </a:r>
            <a:endParaRPr kumimoji="1" lang="en-US" altLang="ko-KR" sz="900" b="0" dirty="0"/>
          </a:p>
        </p:txBody>
      </p:sp>
      <p:pic>
        <p:nvPicPr>
          <p:cNvPr id="1039" name="Picture 1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48250" y="654843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35"/>
          <p:cNvSpPr>
            <a:spLocks noChangeArrowheads="1"/>
          </p:cNvSpPr>
          <p:nvPr/>
        </p:nvSpPr>
        <p:spPr bwMode="auto">
          <a:xfrm>
            <a:off x="4319588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살펴보기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1" name="Text Box 131"/>
          <p:cNvSpPr txBox="1">
            <a:spLocks noChangeArrowheads="1"/>
          </p:cNvSpPr>
          <p:nvPr/>
        </p:nvSpPr>
        <p:spPr bwMode="auto">
          <a:xfrm>
            <a:off x="6629400" y="57150"/>
            <a:ext cx="2068513" cy="2548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120000"/>
              </a:lnSpc>
            </a:pPr>
            <a:r>
              <a:rPr kumimoji="1" lang="ko-KR" altLang="en-US" dirty="0" err="1" smtClean="0">
                <a:solidFill>
                  <a:schemeClr val="accent2"/>
                </a:solidFill>
              </a:rPr>
              <a:t>영상광고제작론</a:t>
            </a:r>
            <a:endParaRPr kumimoji="1" lang="ko-KR" altLang="en-US" dirty="0">
              <a:solidFill>
                <a:schemeClr val="accent2"/>
              </a:solidFill>
            </a:endParaRPr>
          </a:p>
        </p:txBody>
      </p:sp>
      <p:sp>
        <p:nvSpPr>
          <p:cNvPr id="1042" name="Rectangle 124"/>
          <p:cNvSpPr>
            <a:spLocks noChangeArrowheads="1"/>
          </p:cNvSpPr>
          <p:nvPr/>
        </p:nvSpPr>
        <p:spPr bwMode="auto">
          <a:xfrm>
            <a:off x="5983288" y="92075"/>
            <a:ext cx="52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ko-KR" altLang="en-US" sz="900" b="0">
                <a:latin typeface="돋움" pitchFamily="50" charset="-127"/>
                <a:ea typeface="돋움" pitchFamily="50" charset="-127"/>
              </a:rPr>
              <a:t>과목명</a:t>
            </a:r>
          </a:p>
        </p:txBody>
      </p:sp>
      <p:sp>
        <p:nvSpPr>
          <p:cNvPr id="1043" name="Rectangle 141"/>
          <p:cNvSpPr>
            <a:spLocks noChangeArrowheads="1"/>
          </p:cNvSpPr>
          <p:nvPr/>
        </p:nvSpPr>
        <p:spPr bwMode="auto">
          <a:xfrm>
            <a:off x="5889625" y="63500"/>
            <a:ext cx="703263" cy="28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4" name="Rectangle 120"/>
          <p:cNvSpPr>
            <a:spLocks noChangeArrowheads="1"/>
          </p:cNvSpPr>
          <p:nvPr/>
        </p:nvSpPr>
        <p:spPr bwMode="auto">
          <a:xfrm>
            <a:off x="69850" y="342900"/>
            <a:ext cx="863758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pic>
        <p:nvPicPr>
          <p:cNvPr id="1045" name="Picture 139" descr="nUI_SubSymbol_1_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45538" y="134938"/>
            <a:ext cx="10112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137"/>
          <p:cNvSpPr>
            <a:spLocks noChangeArrowheads="1"/>
          </p:cNvSpPr>
          <p:nvPr/>
        </p:nvSpPr>
        <p:spPr bwMode="auto">
          <a:xfrm>
            <a:off x="6362700" y="433388"/>
            <a:ext cx="2336800" cy="215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7" name="AutoShape 138"/>
          <p:cNvSpPr>
            <a:spLocks noChangeArrowheads="1"/>
          </p:cNvSpPr>
          <p:nvPr/>
        </p:nvSpPr>
        <p:spPr bwMode="auto">
          <a:xfrm flipV="1">
            <a:off x="8509000" y="485775"/>
            <a:ext cx="152400" cy="13176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3175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8" name="AutoShape 52"/>
          <p:cNvSpPr>
            <a:spLocks noChangeArrowheads="1"/>
          </p:cNvSpPr>
          <p:nvPr/>
        </p:nvSpPr>
        <p:spPr bwMode="auto">
          <a:xfrm>
            <a:off x="332581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들어가기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9" name="AutoShape 55"/>
          <p:cNvSpPr>
            <a:spLocks noChangeArrowheads="1"/>
          </p:cNvSpPr>
          <p:nvPr/>
        </p:nvSpPr>
        <p:spPr bwMode="auto">
          <a:xfrm>
            <a:off x="531336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smtClean="0"/>
              <a:t>마무리하기</a:t>
            </a:r>
            <a:endParaRPr kumimoji="1" lang="ko-KR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3621146" y="1341315"/>
            <a:ext cx="4932304" cy="431993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ko-KR" altLang="en-US" b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1420" y="1844824"/>
            <a:ext cx="4597929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에이전시 </a:t>
            </a:r>
            <a:r>
              <a:rPr lang="ko-KR" altLang="en-US" b="0" dirty="0" err="1" smtClean="0"/>
              <a:t>브리프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광고주 </a:t>
            </a:r>
            <a:r>
              <a:rPr lang="ko-KR" altLang="en-US" b="0" dirty="0" err="1" smtClean="0"/>
              <a:t>브리프</a:t>
            </a:r>
            <a:r>
              <a:rPr lang="ko-KR" altLang="en-US" b="0" dirty="0" smtClean="0"/>
              <a:t> 회의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2. </a:t>
            </a:r>
            <a:r>
              <a:rPr lang="ko-KR" altLang="en-US" b="0" dirty="0" smtClean="0"/>
              <a:t>조사분석 </a:t>
            </a:r>
            <a:r>
              <a:rPr lang="en-US" altLang="ko-KR" b="0" dirty="0" smtClean="0"/>
              <a:t>&amp; </a:t>
            </a:r>
            <a:r>
              <a:rPr lang="ko-KR" altLang="en-US" b="0" dirty="0" smtClean="0"/>
              <a:t>소비자인사이트 개발 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    - </a:t>
            </a:r>
            <a:r>
              <a:rPr lang="ko-KR" altLang="en-US" b="0" dirty="0" smtClean="0"/>
              <a:t>시장조사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광고전략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커뮤니케이션목표</a:t>
            </a:r>
            <a:r>
              <a:rPr lang="en-US" altLang="ko-KR" b="0" dirty="0" smtClean="0"/>
              <a:t>,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브리프</a:t>
            </a:r>
            <a:r>
              <a:rPr lang="ko-KR" altLang="en-US" b="0" dirty="0" smtClean="0"/>
              <a:t> 작성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3.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브리프</a:t>
            </a:r>
            <a:r>
              <a:rPr lang="ko-KR" altLang="en-US" b="0" dirty="0" smtClean="0"/>
              <a:t> 회의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4. </a:t>
            </a:r>
            <a:r>
              <a:rPr lang="ko-KR" altLang="en-US" b="0" dirty="0" smtClean="0"/>
              <a:t>아이디어 회의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5. </a:t>
            </a:r>
            <a:r>
              <a:rPr lang="ko-KR" altLang="en-US" b="0" dirty="0" smtClean="0"/>
              <a:t>스토리보드 회의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6. </a:t>
            </a:r>
            <a:r>
              <a:rPr lang="ko-KR" altLang="en-US" b="0" dirty="0" smtClean="0"/>
              <a:t>광고시안 확정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7. </a:t>
            </a:r>
            <a:r>
              <a:rPr lang="ko-KR" altLang="en-US" b="0" dirty="0" smtClean="0"/>
              <a:t>소비자조사 후 광고시안 수정 및 확정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8. </a:t>
            </a:r>
            <a:r>
              <a:rPr lang="ko-KR" altLang="en-US" b="0" dirty="0" smtClean="0"/>
              <a:t>프로덕션 선정 </a:t>
            </a:r>
            <a:endParaRPr lang="en-US" altLang="ko-KR" b="0" dirty="0" smtClean="0"/>
          </a:p>
        </p:txBody>
      </p:sp>
      <p:sp>
        <p:nvSpPr>
          <p:cNvPr id="4" name="직사각형 3"/>
          <p:cNvSpPr/>
          <p:nvPr/>
        </p:nvSpPr>
        <p:spPr bwMode="auto">
          <a:xfrm>
            <a:off x="3621146" y="1412776"/>
            <a:ext cx="4932304" cy="360387"/>
          </a:xfrm>
          <a:prstGeom prst="rect">
            <a:avLst/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en-US" altLang="ko-KR" b="0" dirty="0">
                <a:solidFill>
                  <a:srgbClr val="000000"/>
                </a:solidFill>
              </a:rPr>
              <a:t>1</a:t>
            </a:r>
            <a:r>
              <a:rPr lang="ko-KR" altLang="en-US" b="0" dirty="0">
                <a:solidFill>
                  <a:srgbClr val="000000"/>
                </a:solidFill>
              </a:rPr>
              <a:t>단계 </a:t>
            </a:r>
            <a:r>
              <a:rPr lang="en-US" altLang="ko-KR" b="0" dirty="0">
                <a:solidFill>
                  <a:srgbClr val="000000"/>
                </a:solidFill>
              </a:rPr>
              <a:t>: </a:t>
            </a:r>
            <a:r>
              <a:rPr lang="ko-KR" altLang="en-US" b="0" dirty="0">
                <a:solidFill>
                  <a:srgbClr val="000000"/>
                </a:solidFill>
              </a:rPr>
              <a:t>기획단계</a:t>
            </a:r>
            <a:r>
              <a:rPr lang="en-US" altLang="ko-KR" b="0" dirty="0">
                <a:solidFill>
                  <a:srgbClr val="000000"/>
                </a:solidFill>
              </a:rPr>
              <a:t>(Planning Stage)–</a:t>
            </a:r>
            <a:r>
              <a:rPr lang="ko-KR" altLang="en-US" b="0" dirty="0">
                <a:solidFill>
                  <a:srgbClr val="000000"/>
                </a:solidFill>
              </a:rPr>
              <a:t>광고전략 및 콘티 작성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1420" y="4365104"/>
            <a:ext cx="4597929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9. </a:t>
            </a:r>
            <a:r>
              <a:rPr lang="ko-KR" altLang="en-US" b="0" dirty="0"/>
              <a:t>광고회사 콘티를 가지고 제작팀 </a:t>
            </a:r>
            <a:r>
              <a:rPr lang="en-US" altLang="ko-KR" b="0" dirty="0"/>
              <a:t>Staff </a:t>
            </a:r>
            <a:r>
              <a:rPr lang="ko-KR" altLang="en-US" b="0" dirty="0"/>
              <a:t>회의</a:t>
            </a:r>
            <a:br>
              <a:rPr lang="ko-KR" altLang="en-US" b="0" dirty="0"/>
            </a:br>
            <a:r>
              <a:rPr lang="ko-KR" altLang="en-US" b="0" dirty="0"/>
              <a:t>    </a:t>
            </a:r>
            <a:r>
              <a:rPr lang="en-US" altLang="ko-KR" b="0" dirty="0"/>
              <a:t>- </a:t>
            </a:r>
            <a:r>
              <a:rPr lang="ko-KR" altLang="en-US" b="0" dirty="0"/>
              <a:t>스텝확정 후 제작준비를 위한 스텝 </a:t>
            </a:r>
            <a:r>
              <a:rPr lang="en-US" altLang="ko-KR" b="0" dirty="0"/>
              <a:t>1</a:t>
            </a:r>
            <a:r>
              <a:rPr lang="ko-KR" altLang="en-US" b="0" dirty="0"/>
              <a:t>차 회의 및 </a:t>
            </a:r>
            <a:r>
              <a:rPr lang="en-US" altLang="ko-KR" b="0" dirty="0"/>
              <a:t>PPM </a:t>
            </a:r>
            <a:r>
              <a:rPr lang="ko-KR" altLang="en-US" b="0" dirty="0"/>
              <a:t>준비 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10. PPM(Pre-Production Meeting) </a:t>
            </a:r>
            <a:br>
              <a:rPr lang="en-US" altLang="ko-KR" b="0" dirty="0"/>
            </a:br>
            <a:r>
              <a:rPr lang="en-US" altLang="ko-KR" b="0" dirty="0"/>
              <a:t>     - </a:t>
            </a:r>
            <a:r>
              <a:rPr lang="ko-KR" altLang="en-US" b="0" dirty="0"/>
              <a:t>광고주</a:t>
            </a:r>
            <a:r>
              <a:rPr lang="en-US" altLang="ko-KR" b="0" dirty="0"/>
              <a:t>, </a:t>
            </a:r>
            <a:r>
              <a:rPr lang="ko-KR" altLang="en-US" b="0" dirty="0"/>
              <a:t>대행사</a:t>
            </a:r>
            <a:r>
              <a:rPr lang="en-US" altLang="ko-KR" b="0" dirty="0"/>
              <a:t>, </a:t>
            </a:r>
            <a:r>
              <a:rPr lang="ko-KR" altLang="en-US" b="0" dirty="0"/>
              <a:t>제작사 스텝 참석 하에</a:t>
            </a:r>
            <a:r>
              <a:rPr lang="en-US" altLang="ko-KR" b="0" dirty="0"/>
              <a:t>, </a:t>
            </a:r>
            <a:r>
              <a:rPr lang="ko-KR" altLang="en-US" b="0" dirty="0"/>
              <a:t>촬영 전 최종 준비사항 확정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11. 2</a:t>
            </a:r>
            <a:r>
              <a:rPr lang="ko-KR" altLang="en-US" b="0" dirty="0"/>
              <a:t>차 제작팀 </a:t>
            </a:r>
            <a:r>
              <a:rPr lang="en-US" altLang="ko-KR" b="0" dirty="0"/>
              <a:t>Staff </a:t>
            </a:r>
            <a:r>
              <a:rPr lang="ko-KR" altLang="en-US" b="0" dirty="0"/>
              <a:t>회의  </a:t>
            </a:r>
            <a:br>
              <a:rPr lang="ko-KR" altLang="en-US" b="0" dirty="0"/>
            </a:br>
            <a:r>
              <a:rPr lang="ko-KR" altLang="en-US" b="0" dirty="0"/>
              <a:t>     </a:t>
            </a:r>
            <a:r>
              <a:rPr lang="en-US" altLang="ko-KR" b="0" dirty="0"/>
              <a:t>- PPM</a:t>
            </a:r>
            <a:r>
              <a:rPr lang="ko-KR" altLang="en-US" b="0" dirty="0"/>
              <a:t>의 수정사항 확인 및 모델 스케줄 확인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3621146" y="3933056"/>
            <a:ext cx="4932304" cy="360387"/>
          </a:xfrm>
          <a:prstGeom prst="rect">
            <a:avLst/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en-US" altLang="ko-KR" b="0" dirty="0">
                <a:solidFill>
                  <a:srgbClr val="000000"/>
                </a:solidFill>
              </a:rPr>
              <a:t>2</a:t>
            </a:r>
            <a:r>
              <a:rPr lang="ko-KR" altLang="en-US" b="0" dirty="0">
                <a:solidFill>
                  <a:srgbClr val="000000"/>
                </a:solidFill>
              </a:rPr>
              <a:t>단계 </a:t>
            </a:r>
            <a:r>
              <a:rPr lang="en-US" altLang="ko-KR" b="0" dirty="0">
                <a:solidFill>
                  <a:srgbClr val="000000"/>
                </a:solidFill>
              </a:rPr>
              <a:t>: </a:t>
            </a:r>
            <a:r>
              <a:rPr lang="ko-KR" altLang="en-US" b="0" dirty="0">
                <a:solidFill>
                  <a:srgbClr val="000000"/>
                </a:solidFill>
              </a:rPr>
              <a:t>준비단계</a:t>
            </a:r>
            <a:r>
              <a:rPr lang="en-US" altLang="ko-KR" b="0" dirty="0">
                <a:solidFill>
                  <a:srgbClr val="000000"/>
                </a:solidFill>
              </a:rPr>
              <a:t>(Pre-Production Stage)</a:t>
            </a:r>
          </a:p>
        </p:txBody>
      </p:sp>
      <p:sp>
        <p:nvSpPr>
          <p:cNvPr id="1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※</a:t>
            </a:r>
            <a:r>
              <a:rPr lang="ko-KR" altLang="en-US" b="0" dirty="0" smtClean="0"/>
              <a:t>광고기획단계 살펴보</a:t>
            </a:r>
            <a:r>
              <a:rPr lang="ko-KR" altLang="en-US" b="0" dirty="0"/>
              <a:t>기</a:t>
            </a:r>
            <a:endParaRPr lang="ko-KR" alt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01072" y="567152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1/2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※</a:t>
            </a:r>
            <a:r>
              <a:rPr lang="ko-KR" altLang="en-US" b="0" dirty="0" smtClean="0"/>
              <a:t>광고기획단계 </a:t>
            </a:r>
            <a:r>
              <a:rPr lang="ko-KR" altLang="en-US" b="0" dirty="0"/>
              <a:t>살펴보기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03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33045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3779576" y="1844825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139740" y="1844825"/>
            <a:ext cx="4413710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남의 이야기를 듣고 또 </a:t>
            </a:r>
            <a:r>
              <a:rPr kumimoji="1" lang="ko-KR" altLang="en-US" b="0" dirty="0" smtClean="0"/>
              <a:t>들어라</a:t>
            </a:r>
            <a:r>
              <a:rPr kumimoji="1" lang="en-US" altLang="ko-KR" b="0" dirty="0" smtClean="0"/>
              <a:t>.</a:t>
            </a:r>
            <a:endParaRPr kumimoji="1" lang="ko-KR" alt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512840" y="1310571"/>
            <a:ext cx="25330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4</a:t>
            </a:r>
            <a:r>
              <a:rPr lang="en-US" altLang="ko-KR" b="0" dirty="0" smtClean="0"/>
              <a:t>) </a:t>
            </a:r>
            <a:r>
              <a:rPr lang="ko-KR" altLang="en-US" b="0" dirty="0" smtClean="0"/>
              <a:t>좋은 아이디어를 얻기 위한 회의방법 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4</a:t>
            </a:r>
            <a:r>
              <a:rPr lang="en-US" altLang="ko-KR" b="0" dirty="0" smtClean="0"/>
              <a:t>) </a:t>
            </a:r>
            <a:r>
              <a:rPr lang="ko-KR" altLang="en-US" b="0" dirty="0" smtClean="0"/>
              <a:t>좋은 아이디어를 얻기 위한 회의방법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3790824" y="2204865"/>
            <a:ext cx="4762625" cy="72008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14" name="TextBox 13"/>
          <p:cNvSpPr txBox="1"/>
          <p:nvPr/>
        </p:nvSpPr>
        <p:spPr>
          <a:xfrm>
            <a:off x="4138443" y="2225412"/>
            <a:ext cx="420980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좋은 아이디어 회의를 위해서는 여러 종류의 시각적인 기록장치로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기록해야 </a:t>
            </a:r>
            <a:r>
              <a:rPr lang="ko-KR" altLang="en-US" b="0" dirty="0"/>
              <a:t>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발언자의 </a:t>
            </a:r>
            <a:r>
              <a:rPr lang="ko-KR" altLang="en-US" b="0" dirty="0" smtClean="0"/>
              <a:t>아이디어에 귀를 기울이며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적극적으로 듣는 것이 중요함 </a:t>
            </a: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3779526" y="306896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2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4139690" y="3068960"/>
            <a:ext cx="4413710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아이디어를 평가하고자 하는 본능을 </a:t>
            </a:r>
            <a:r>
              <a:rPr kumimoji="1" lang="ko-KR" altLang="en-US" b="0" dirty="0" smtClean="0"/>
              <a:t>억제하라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  <a:endParaRPr kumimoji="1" lang="ko-KR" altLang="en-US" b="0" dirty="0"/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3780324" y="35552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3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4140488" y="3555232"/>
            <a:ext cx="4413710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아이디어가 잘 안 나올 때는 휴식을 </a:t>
            </a:r>
            <a:r>
              <a:rPr kumimoji="1" lang="ko-KR" altLang="en-US" b="0" dirty="0" smtClean="0"/>
              <a:t>가져라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  <a:endParaRPr kumimoji="1" lang="ko-KR" alt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8746216" y="1611377"/>
            <a:ext cx="106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/>
              <a:t>클릭하면 내용 제시</a:t>
            </a:r>
            <a:endParaRPr lang="en-US" altLang="ko-KR" b="0" dirty="0"/>
          </a:p>
          <a:p>
            <a:endParaRPr lang="en-US" altLang="ko-KR" b="0" dirty="0"/>
          </a:p>
          <a:p>
            <a:endParaRPr lang="en-US" altLang="ko-KR" b="0" dirty="0" smtClean="0"/>
          </a:p>
          <a:p>
            <a:r>
              <a:rPr lang="ko-KR" altLang="en-US" b="0" dirty="0" smtClean="0"/>
              <a:t>다른 항목의 내용은 뒷장 참고</a:t>
            </a:r>
            <a:endParaRPr lang="en-US" altLang="ko-KR" b="0" dirty="0"/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10</a:t>
            </a:r>
            <a:endParaRPr kumimoji="1" lang="en-US" altLang="ko-KR" sz="900" b="0" dirty="0"/>
          </a:p>
        </p:txBody>
      </p:sp>
      <p:sp>
        <p:nvSpPr>
          <p:cNvPr id="19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20" name="Text Box 133"/>
          <p:cNvSpPr txBox="1">
            <a:spLocks noChangeArrowheads="1"/>
          </p:cNvSpPr>
          <p:nvPr/>
        </p:nvSpPr>
        <p:spPr bwMode="auto">
          <a:xfrm>
            <a:off x="5889104" y="1592412"/>
            <a:ext cx="29543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lnSpc>
                <a:spcPct val="120000"/>
              </a:lnSpc>
              <a:spcBef>
                <a:spcPts val="1000"/>
              </a:spcBef>
            </a:pPr>
            <a:r>
              <a:rPr kumimoji="1" lang="en-US" altLang="ko-KR" b="0" dirty="0"/>
              <a:t>※ </a:t>
            </a:r>
            <a:r>
              <a:rPr kumimoji="1" lang="ko-KR" altLang="ko-KR" b="0" dirty="0"/>
              <a:t>각 항목을 클릭하여 내용을 확인해 보세요</a:t>
            </a:r>
            <a:r>
              <a:rPr kumimoji="1" lang="en-US" altLang="ko-KR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34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3779576" y="74307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4139740" y="743077"/>
            <a:ext cx="4413710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아이디어를 평가하고자 하는 본능을 </a:t>
            </a:r>
            <a:r>
              <a:rPr kumimoji="1" lang="ko-KR" altLang="en-US" b="0" dirty="0" smtClean="0"/>
              <a:t>억제하라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  <a:endParaRPr kumimoji="1" lang="ko-KR" altLang="en-US" b="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3790824" y="1103116"/>
            <a:ext cx="4762625" cy="165176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5" name="TextBox 4"/>
          <p:cNvSpPr txBox="1"/>
          <p:nvPr/>
        </p:nvSpPr>
        <p:spPr>
          <a:xfrm>
            <a:off x="4138443" y="1123664"/>
            <a:ext cx="45544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아이디어는 편안한 </a:t>
            </a:r>
            <a:r>
              <a:rPr lang="ko-KR" altLang="en-US" b="0" dirty="0" smtClean="0"/>
              <a:t>상태에서 </a:t>
            </a:r>
            <a:r>
              <a:rPr lang="ko-KR" altLang="en-US" b="0" dirty="0"/>
              <a:t>나옴 </a:t>
            </a:r>
            <a:br>
              <a:rPr lang="ko-KR" altLang="en-US" b="0" dirty="0"/>
            </a:br>
            <a:r>
              <a:rPr lang="ko-KR" altLang="en-US" b="0" dirty="0"/>
              <a:t>     아이디어 회의의 첫 부분에서는 평가</a:t>
            </a:r>
            <a:r>
              <a:rPr lang="en-US" altLang="ko-KR" b="0" dirty="0"/>
              <a:t>-</a:t>
            </a:r>
            <a:r>
              <a:rPr lang="ko-KR" altLang="en-US" b="0" dirty="0"/>
              <a:t>비판</a:t>
            </a:r>
            <a:r>
              <a:rPr lang="en-US" altLang="ko-KR" b="0" dirty="0"/>
              <a:t>-</a:t>
            </a:r>
            <a:r>
              <a:rPr lang="ko-KR" altLang="en-US" b="0" dirty="0"/>
              <a:t>심판을 하지 못하게 함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아이디어 회의에서 아이디어 발상을 </a:t>
            </a:r>
            <a:r>
              <a:rPr lang="ko-KR" altLang="en-US" b="0" dirty="0" smtClean="0"/>
              <a:t>가로막는 가장 큰 장애요인은 </a:t>
            </a:r>
            <a:r>
              <a:rPr lang="en-US" altLang="ko-KR" b="0" dirty="0" smtClean="0"/>
              <a:t>75%</a:t>
            </a:r>
            <a:r>
              <a:rPr lang="ko-KR" altLang="en-US" b="0" dirty="0" smtClean="0"/>
              <a:t>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두려움</a:t>
            </a:r>
            <a:r>
              <a:rPr lang="ko-KR" altLang="en-US" b="0" dirty="0"/>
              <a:t/>
            </a:r>
            <a:br>
              <a:rPr lang="ko-KR" altLang="en-US" b="0" dirty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거부되는 </a:t>
            </a:r>
            <a:r>
              <a:rPr lang="ko-KR" altLang="en-US" b="0" dirty="0"/>
              <a:t>것에 대한 </a:t>
            </a:r>
            <a:r>
              <a:rPr lang="ko-KR" altLang="en-US" b="0" dirty="0" smtClean="0"/>
              <a:t>두려움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무력하게 </a:t>
            </a:r>
            <a:r>
              <a:rPr lang="ko-KR" altLang="en-US" b="0" dirty="0"/>
              <a:t>느껴질 것 같은 </a:t>
            </a:r>
            <a:r>
              <a:rPr lang="ko-KR" altLang="en-US" b="0" dirty="0" smtClean="0"/>
              <a:t>두려움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이전에 </a:t>
            </a:r>
            <a:r>
              <a:rPr lang="ko-KR" altLang="en-US" b="0" dirty="0"/>
              <a:t>했던 </a:t>
            </a:r>
            <a:r>
              <a:rPr lang="ko-KR" altLang="en-US" b="0" dirty="0" smtClean="0"/>
              <a:t>것이라는 말을 듣게 </a:t>
            </a:r>
            <a:r>
              <a:rPr lang="ko-KR" altLang="en-US" b="0" dirty="0"/>
              <a:t>될 두려움 등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서로가 서로를 북돋우면서 </a:t>
            </a:r>
            <a:r>
              <a:rPr lang="ko-KR" altLang="en-US" b="0" dirty="0" err="1" smtClean="0"/>
              <a:t>점층적으로</a:t>
            </a:r>
            <a:r>
              <a:rPr lang="ko-KR" altLang="en-US" b="0" dirty="0" smtClean="0"/>
              <a:t> </a:t>
            </a:r>
            <a:r>
              <a:rPr lang="ko-KR" altLang="en-US" b="0" dirty="0"/>
              <a:t>서로가 발전시켜나갈 수 </a:t>
            </a:r>
            <a:r>
              <a:rPr lang="ko-KR" altLang="en-US" b="0" dirty="0" smtClean="0"/>
              <a:t>있도록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하는 </a:t>
            </a:r>
            <a:r>
              <a:rPr lang="ko-KR" altLang="en-US" b="0" dirty="0"/>
              <a:t>것임 </a:t>
            </a:r>
            <a:endParaRPr lang="ko-KR" altLang="en-US" b="0" dirty="0" smtClean="0"/>
          </a:p>
        </p:txBody>
      </p:sp>
      <p:sp>
        <p:nvSpPr>
          <p:cNvPr id="8" name="오른쪽 화살표 7"/>
          <p:cNvSpPr/>
          <p:nvPr/>
        </p:nvSpPr>
        <p:spPr bwMode="auto">
          <a:xfrm>
            <a:off x="4418122" y="1340768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759776" y="285293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4119940" y="2852936"/>
            <a:ext cx="4413710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아이디어가 잘 안 나올 때는 휴식을 </a:t>
            </a:r>
            <a:r>
              <a:rPr kumimoji="1" lang="ko-KR" altLang="en-US" b="0" dirty="0" smtClean="0"/>
              <a:t>가져라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  <a:endParaRPr kumimoji="1" lang="ko-KR" altLang="en-US" b="0" dirty="0"/>
          </a:p>
        </p:txBody>
      </p:sp>
      <p:sp>
        <p:nvSpPr>
          <p:cNvPr id="12" name="직사각형 11"/>
          <p:cNvSpPr/>
          <p:nvPr/>
        </p:nvSpPr>
        <p:spPr bwMode="auto">
          <a:xfrm>
            <a:off x="3771024" y="3212975"/>
            <a:ext cx="4762625" cy="194189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13" name="TextBox 12"/>
          <p:cNvSpPr txBox="1"/>
          <p:nvPr/>
        </p:nvSpPr>
        <p:spPr>
          <a:xfrm>
            <a:off x="4118643" y="3233523"/>
            <a:ext cx="442941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경험적으로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가장 </a:t>
            </a:r>
            <a:r>
              <a:rPr lang="ko-KR" altLang="en-US" b="0" dirty="0"/>
              <a:t>좋은 아이디어는 뜻밖의 경우에 </a:t>
            </a:r>
            <a:r>
              <a:rPr lang="ko-KR" altLang="en-US" b="0" dirty="0" smtClean="0"/>
              <a:t>생각난다고 함 </a:t>
            </a:r>
            <a:endParaRPr lang="ko-KR" altLang="en-US" b="0" dirty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당신의 의식이 그것을 포기했음에도 무의식은 그렇지 않음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아이디어가 막혔을 때는 우리의 의식을 쉬게 하는 방법을 찾아야 함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무의식의 세계는 </a:t>
            </a:r>
            <a:r>
              <a:rPr lang="ko-KR" altLang="en-US" b="0" dirty="0" smtClean="0"/>
              <a:t>논리적 </a:t>
            </a:r>
            <a:r>
              <a:rPr lang="en-US" altLang="ko-KR" b="0" dirty="0" smtClean="0"/>
              <a:t>· </a:t>
            </a:r>
            <a:r>
              <a:rPr lang="ko-KR" altLang="en-US" b="0" dirty="0" smtClean="0"/>
              <a:t>분리적인 의식세계보다 </a:t>
            </a:r>
            <a:r>
              <a:rPr lang="ko-KR" altLang="en-US" b="0" dirty="0"/>
              <a:t>종종 더 나은 경우가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많음 </a:t>
            </a:r>
            <a:endParaRPr lang="ko-KR" altLang="en-US" b="0" dirty="0"/>
          </a:p>
        </p:txBody>
      </p:sp>
      <p:pic>
        <p:nvPicPr>
          <p:cNvPr id="16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88958" y="43317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27119" y="4282822"/>
            <a:ext cx="41601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- </a:t>
            </a:r>
            <a:r>
              <a:rPr lang="ko-KR" altLang="en-US" b="0" dirty="0" smtClean="0"/>
              <a:t>다리를 쭉 펴고 커피를 마시거나 농담을 하면서 여유를 가져보라</a:t>
            </a:r>
            <a:r>
              <a:rPr lang="en-US" altLang="ko-KR" b="0" dirty="0" smtClean="0"/>
              <a:t>.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가능하다면 하룻밤 자고 난 후 문제를 다시 생각해보라</a:t>
            </a:r>
            <a:r>
              <a:rPr lang="en-US" altLang="ko-KR" b="0" dirty="0" smtClean="0"/>
              <a:t>.</a:t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당구장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오락실 등 다른 환경으로 바꿔보라</a:t>
            </a:r>
            <a:r>
              <a:rPr lang="en-US" altLang="ko-KR" b="0" dirty="0" smtClean="0"/>
              <a:t>.</a:t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함께 진행하는 아이디어 회의가 불만족하다면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중도에 멈추는 것을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</a:t>
            </a:r>
            <a:r>
              <a:rPr lang="ko-KR" altLang="en-US" b="0" dirty="0" smtClean="0"/>
              <a:t>주저하지 말고 다른 방법을 찾아보라</a:t>
            </a:r>
            <a:r>
              <a:rPr lang="en-US" altLang="ko-KR" b="0" dirty="0" smtClean="0"/>
              <a:t>.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69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 bwMode="auto">
          <a:xfrm>
            <a:off x="4592961" y="5195965"/>
            <a:ext cx="3928344" cy="1267645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3" name="직사각형 22"/>
          <p:cNvSpPr/>
          <p:nvPr/>
        </p:nvSpPr>
        <p:spPr bwMode="auto">
          <a:xfrm>
            <a:off x="4586195" y="2585452"/>
            <a:ext cx="3955657" cy="1267645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4318712" y="2351203"/>
            <a:ext cx="42947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사고의 유연성을 위해 비슷한 것들을 연속적으로 떠오르게 하는 방법</a:t>
            </a:r>
            <a:endParaRPr lang="en-US" altLang="ko-KR" b="0" dirty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          칠성사이다 광고의 </a:t>
            </a:r>
            <a:r>
              <a:rPr lang="en-US" altLang="ko-KR" b="0" dirty="0" smtClean="0"/>
              <a:t>‘</a:t>
            </a:r>
            <a:r>
              <a:rPr lang="ko-KR" altLang="en-US" b="0" dirty="0" smtClean="0"/>
              <a:t>깨끗함</a:t>
            </a:r>
            <a:r>
              <a:rPr lang="en-US" altLang="ko-KR" b="0" dirty="0" smtClean="0"/>
              <a:t>‘ </a:t>
            </a:r>
            <a:r>
              <a:rPr lang="ko-KR" altLang="en-US" b="0" dirty="0" err="1" smtClean="0"/>
              <a:t>연상법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endParaRPr lang="en-US" altLang="ko-KR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12840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다양한 아이디어 접근법 </a:t>
            </a:r>
            <a:endParaRPr lang="ko-KR" altLang="en-US" b="0" dirty="0" smtClean="0"/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3948398" y="188833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318088" y="1888334"/>
            <a:ext cx="423536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연상사고 </a:t>
            </a:r>
          </a:p>
        </p:txBody>
      </p:sp>
      <p:pic>
        <p:nvPicPr>
          <p:cNvPr id="12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7018" y="26289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오른쪽 화살표 12"/>
          <p:cNvSpPr/>
          <p:nvPr/>
        </p:nvSpPr>
        <p:spPr bwMode="auto">
          <a:xfrm>
            <a:off x="4614402" y="350365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250" y="3452987"/>
            <a:ext cx="3608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이 과정에서 나온 것들은 표현의 소재로서 사용의 적절성을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검토한 후 채택될 수 있음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6429" y="4352617"/>
            <a:ext cx="425308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특별한 </a:t>
            </a:r>
            <a:r>
              <a:rPr lang="ko-KR" altLang="en-US" b="0" dirty="0" err="1" smtClean="0"/>
              <a:t>구조없이</a:t>
            </a:r>
            <a:r>
              <a:rPr lang="ko-KR" altLang="en-US" b="0" dirty="0" smtClean="0"/>
              <a:t> 점프하듯이 초 논리적으로 사고하는 것임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수직사고</a:t>
            </a:r>
            <a:r>
              <a:rPr lang="ko-KR" altLang="en-US" b="0" dirty="0"/>
              <a:t>의 </a:t>
            </a:r>
            <a:r>
              <a:rPr lang="ko-KR" altLang="en-US" b="0" dirty="0" smtClean="0"/>
              <a:t>합리성을 파괴함으로써 얻게 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수평사고적 광고표현은 보는 이로 하여금 </a:t>
            </a:r>
            <a:r>
              <a:rPr lang="ko-KR" altLang="en-US" b="0" dirty="0" err="1" smtClean="0"/>
              <a:t>낯설음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신기함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이색적인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느낌을 주어서 감각적으로 보이게 함       </a:t>
            </a:r>
            <a:endParaRPr lang="en-US" altLang="ko-KR" b="0" dirty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          </a:t>
            </a:r>
            <a:r>
              <a:rPr lang="ko-KR" altLang="en-US" b="0" dirty="0" err="1" smtClean="0"/>
              <a:t>추파춥스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   </a:t>
            </a: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3946115" y="3889748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2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315805" y="3889748"/>
            <a:ext cx="423536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수평사고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다양한 아이디어 접근법 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11</a:t>
            </a:r>
            <a:endParaRPr kumimoji="1" lang="en-US" altLang="ko-KR" sz="900" b="0" dirty="0"/>
          </a:p>
        </p:txBody>
      </p:sp>
      <p:sp>
        <p:nvSpPr>
          <p:cNvPr id="28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발견을 위한 기본 토대가 되는 사고의 접근방법</a:t>
            </a:r>
            <a:endParaRPr lang="en-US" altLang="ko-KR" b="0" dirty="0" smtClean="0"/>
          </a:p>
        </p:txBody>
      </p:sp>
      <p:sp>
        <p:nvSpPr>
          <p:cNvPr id="2" name="직사각형 1"/>
          <p:cNvSpPr/>
          <p:nvPr/>
        </p:nvSpPr>
        <p:spPr bwMode="auto">
          <a:xfrm>
            <a:off x="4813048" y="2808961"/>
            <a:ext cx="3708256" cy="634849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/>
              <a:t>칠성사이다</a:t>
            </a:r>
            <a:r>
              <a:rPr lang="en-US" altLang="ko-KR" b="0" dirty="0"/>
              <a:t>–</a:t>
            </a:r>
            <a:r>
              <a:rPr lang="ko-KR" altLang="en-US" b="0" dirty="0"/>
              <a:t>깨끗함</a:t>
            </a:r>
            <a:r>
              <a:rPr lang="en-US" altLang="ko-KR" b="0" dirty="0"/>
              <a:t>–</a:t>
            </a:r>
            <a:r>
              <a:rPr lang="ko-KR" altLang="en-US" b="0" dirty="0"/>
              <a:t>눈</a:t>
            </a:r>
            <a:r>
              <a:rPr lang="en-US" altLang="ko-KR" b="0" dirty="0"/>
              <a:t>-</a:t>
            </a:r>
            <a:r>
              <a:rPr lang="ko-KR" altLang="en-US" b="0" dirty="0"/>
              <a:t>물</a:t>
            </a:r>
            <a:r>
              <a:rPr lang="en-US" altLang="ko-KR" b="0" dirty="0"/>
              <a:t>–</a:t>
            </a:r>
            <a:r>
              <a:rPr lang="ko-KR" altLang="en-US" b="0" dirty="0"/>
              <a:t>흰색</a:t>
            </a:r>
            <a:r>
              <a:rPr lang="en-US" altLang="ko-KR" b="0" dirty="0"/>
              <a:t>–</a:t>
            </a:r>
            <a:r>
              <a:rPr lang="ko-KR" altLang="en-US" b="0" dirty="0"/>
              <a:t>하늘</a:t>
            </a:r>
            <a:r>
              <a:rPr lang="en-US" altLang="ko-KR" b="0" dirty="0"/>
              <a:t>–</a:t>
            </a:r>
            <a:r>
              <a:rPr lang="ko-KR" altLang="en-US" b="0" dirty="0"/>
              <a:t>빙하</a:t>
            </a:r>
            <a:r>
              <a:rPr lang="en-US" altLang="ko-KR" b="0" dirty="0"/>
              <a:t>–</a:t>
            </a:r>
            <a:r>
              <a:rPr lang="ko-KR" altLang="en-US" b="0" dirty="0"/>
              <a:t>남극</a:t>
            </a:r>
            <a:r>
              <a:rPr lang="en-US" altLang="ko-KR" b="0" dirty="0"/>
              <a:t>–</a:t>
            </a:r>
            <a:r>
              <a:rPr lang="ko-KR" altLang="en-US" b="0" dirty="0"/>
              <a:t>나무</a:t>
            </a:r>
            <a:r>
              <a:rPr lang="en-US" altLang="ko-KR" b="0" dirty="0"/>
              <a:t>–</a:t>
            </a:r>
            <a:r>
              <a:rPr lang="ko-KR" altLang="en-US" b="0" dirty="0"/>
              <a:t>숲</a:t>
            </a:r>
            <a:r>
              <a:rPr lang="en-US" altLang="ko-KR" b="0" dirty="0"/>
              <a:t>-</a:t>
            </a:r>
            <a:r>
              <a:rPr lang="ko-KR" altLang="en-US" b="0" dirty="0"/>
              <a:t>폭포</a:t>
            </a:r>
            <a:r>
              <a:rPr lang="en-US" altLang="ko-KR" b="0" dirty="0"/>
              <a:t>–</a:t>
            </a:r>
            <a:br>
              <a:rPr lang="en-US" altLang="ko-KR" b="0" dirty="0"/>
            </a:br>
            <a:r>
              <a:rPr lang="ko-KR" altLang="en-US" b="0" dirty="0" smtClean="0"/>
              <a:t>때묻지 </a:t>
            </a:r>
            <a:r>
              <a:rPr lang="ko-KR" altLang="en-US" b="0" dirty="0"/>
              <a:t>않은 아프리카 사람들</a:t>
            </a:r>
            <a:r>
              <a:rPr lang="en-US" altLang="ko-KR" b="0" dirty="0"/>
              <a:t>–</a:t>
            </a:r>
            <a:r>
              <a:rPr lang="ko-KR" altLang="en-US" b="0" dirty="0"/>
              <a:t>오지</a:t>
            </a:r>
            <a:r>
              <a:rPr lang="en-US" altLang="ko-KR" b="0" dirty="0"/>
              <a:t>–</a:t>
            </a:r>
            <a:r>
              <a:rPr lang="ko-KR" altLang="en-US" b="0" dirty="0"/>
              <a:t>정화수</a:t>
            </a:r>
            <a:r>
              <a:rPr lang="en-US" altLang="ko-KR" b="0" dirty="0"/>
              <a:t>–</a:t>
            </a:r>
            <a:r>
              <a:rPr lang="ko-KR" altLang="en-US" b="0" dirty="0"/>
              <a:t>사랑</a:t>
            </a:r>
            <a:r>
              <a:rPr lang="en-US" altLang="ko-KR" b="0" dirty="0"/>
              <a:t>–</a:t>
            </a:r>
            <a:r>
              <a:rPr lang="ko-KR" altLang="en-US" b="0" dirty="0"/>
              <a:t>희생</a:t>
            </a:r>
            <a:r>
              <a:rPr lang="en-US" altLang="ko-KR" b="0" dirty="0"/>
              <a:t>–</a:t>
            </a:r>
            <a:r>
              <a:rPr lang="ko-KR" altLang="en-US" b="0" dirty="0"/>
              <a:t>눈물</a:t>
            </a:r>
            <a:r>
              <a:rPr lang="en-US" altLang="ko-KR" b="0" dirty="0"/>
              <a:t>–</a:t>
            </a:r>
            <a:r>
              <a:rPr lang="ko-KR" altLang="en-US" b="0" dirty="0"/>
              <a:t>정적</a:t>
            </a:r>
            <a:br>
              <a:rPr lang="ko-KR" altLang="en-US" b="0" dirty="0"/>
            </a:br>
            <a:r>
              <a:rPr lang="en-US" altLang="ko-KR" b="0" dirty="0" smtClean="0"/>
              <a:t>–</a:t>
            </a:r>
            <a:r>
              <a:rPr lang="ko-KR" altLang="en-US" b="0" dirty="0"/>
              <a:t>환경</a:t>
            </a:r>
            <a:r>
              <a:rPr lang="en-US" altLang="ko-KR" b="0" dirty="0"/>
              <a:t>–</a:t>
            </a:r>
            <a:r>
              <a:rPr lang="ko-KR" altLang="en-US" b="0" dirty="0"/>
              <a:t>아기</a:t>
            </a:r>
            <a:r>
              <a:rPr lang="en-US" altLang="ko-KR" b="0" dirty="0"/>
              <a:t>–</a:t>
            </a:r>
            <a:r>
              <a:rPr lang="ko-KR" altLang="en-US" b="0" dirty="0"/>
              <a:t>아기 웃음소리</a:t>
            </a:r>
            <a:r>
              <a:rPr lang="en-US" altLang="ko-KR" b="0" dirty="0"/>
              <a:t>–</a:t>
            </a:r>
            <a:r>
              <a:rPr lang="ko-KR" altLang="en-US" b="0" dirty="0"/>
              <a:t>아기 눈망울</a:t>
            </a:r>
            <a:r>
              <a:rPr lang="en-US" altLang="ko-KR" b="0" dirty="0"/>
              <a:t>–</a:t>
            </a:r>
            <a:r>
              <a:rPr lang="ko-KR" altLang="en-US" b="0" dirty="0"/>
              <a:t>사슴의 눈망울</a:t>
            </a:r>
            <a:r>
              <a:rPr lang="en-US" altLang="ko-KR" b="0" dirty="0"/>
              <a:t>- … </a:t>
            </a:r>
            <a:br>
              <a:rPr lang="en-US" altLang="ko-KR" b="0" dirty="0"/>
            </a:br>
            <a:r>
              <a:rPr lang="ko-KR" altLang="en-US" b="0" dirty="0" smtClean="0"/>
              <a:t>등으로 </a:t>
            </a:r>
            <a:r>
              <a:rPr lang="ko-KR" altLang="en-US" b="0" dirty="0"/>
              <a:t>이어지는 사고의 체계 </a:t>
            </a:r>
          </a:p>
        </p:txBody>
      </p:sp>
      <p:pic>
        <p:nvPicPr>
          <p:cNvPr id="17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8710" y="52297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~1\Owner\LOCALS~1\Temp\UNI00000b50335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293" y="5425351"/>
            <a:ext cx="1441852" cy="10279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796" y="6186567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광고학개론</a:t>
            </a:r>
            <a:r>
              <a:rPr lang="en-US" altLang="ko-KR" b="0" dirty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8193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 bwMode="auto">
          <a:xfrm>
            <a:off x="4566921" y="6216764"/>
            <a:ext cx="3955657" cy="21602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9" name="직사각형 28"/>
          <p:cNvSpPr/>
          <p:nvPr/>
        </p:nvSpPr>
        <p:spPr bwMode="auto">
          <a:xfrm>
            <a:off x="4565647" y="3237592"/>
            <a:ext cx="3955657" cy="163156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512840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다양한 아이디어 접근법 </a:t>
            </a:r>
            <a:endParaRPr lang="ko-KR" altLang="en-US" b="0" dirty="0" smtClean="0"/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다양한 아이디어 접근법 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발견을 위한 기본 토대가 되는 사고의 접근방법</a:t>
            </a:r>
            <a:endParaRPr lang="en-US" altLang="ko-KR" b="0" dirty="0" smtClean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3948398" y="188833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3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318088" y="1888334"/>
            <a:ext cx="423536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유</a:t>
            </a:r>
            <a:r>
              <a:rPr kumimoji="1" lang="ko-KR" altLang="en-US" b="0" dirty="0"/>
              <a:t>추</a:t>
            </a:r>
            <a:r>
              <a:rPr kumimoji="1" lang="ko-KR" altLang="en-US" b="0" dirty="0" smtClean="0"/>
              <a:t>사고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6155" y="2865712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A</a:t>
            </a:r>
            <a:r>
              <a:rPr lang="ko-KR" altLang="en-US" b="0" dirty="0" smtClean="0"/>
              <a:t>와 </a:t>
            </a:r>
            <a:r>
              <a:rPr lang="en-US" altLang="ko-KR" b="0" dirty="0" smtClean="0"/>
              <a:t>B</a:t>
            </a:r>
            <a:r>
              <a:rPr lang="ko-KR" altLang="en-US" b="0" dirty="0" smtClean="0"/>
              <a:t>의 관계는 </a:t>
            </a:r>
            <a:r>
              <a:rPr lang="en-US" altLang="ko-KR" b="0" dirty="0" smtClean="0"/>
              <a:t>B</a:t>
            </a:r>
            <a:r>
              <a:rPr lang="ko-KR" altLang="en-US" b="0" dirty="0" smtClean="0"/>
              <a:t>와 </a:t>
            </a:r>
            <a:r>
              <a:rPr lang="en-US" altLang="ko-KR" b="0" dirty="0" smtClean="0"/>
              <a:t>C</a:t>
            </a:r>
            <a:r>
              <a:rPr lang="ko-KR" altLang="en-US" b="0" dirty="0" smtClean="0"/>
              <a:t>의 관계와 같음</a:t>
            </a:r>
            <a:r>
              <a:rPr lang="en-US" altLang="ko-KR" b="0" dirty="0" smtClean="0"/>
              <a:t> </a:t>
            </a:r>
            <a:br>
              <a:rPr lang="en-US" altLang="ko-KR" b="0" dirty="0" smtClean="0"/>
            </a:br>
            <a:r>
              <a:rPr lang="en-US" altLang="ko-KR" b="0" dirty="0" smtClean="0"/>
              <a:t>     A</a:t>
            </a:r>
            <a:r>
              <a:rPr lang="ko-KR" altLang="en-US" b="0" dirty="0" smtClean="0"/>
              <a:t>와 </a:t>
            </a:r>
            <a:r>
              <a:rPr lang="en-US" altLang="ko-KR" b="0" dirty="0" smtClean="0"/>
              <a:t>C</a:t>
            </a:r>
            <a:r>
              <a:rPr lang="ko-KR" altLang="en-US" b="0" dirty="0" smtClean="0"/>
              <a:t>의 관계도 같다는 사고법    </a:t>
            </a:r>
            <a:endParaRPr lang="en-US" altLang="ko-KR" b="0" dirty="0" smtClean="0"/>
          </a:p>
        </p:txBody>
      </p:sp>
      <p:pic>
        <p:nvPicPr>
          <p:cNvPr id="10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96470" y="32747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오른쪽 화살표 10"/>
          <p:cNvSpPr/>
          <p:nvPr/>
        </p:nvSpPr>
        <p:spPr bwMode="auto">
          <a:xfrm>
            <a:off x="4574097" y="3083424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r>
              <a:rPr kumimoji="0" lang="en-US" altLang="ko-KR" sz="900" b="0" dirty="0" smtClean="0">
                <a:ea typeface="굴림" charset="-127"/>
              </a:rPr>
              <a:t> </a:t>
            </a: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6155" y="5591562"/>
            <a:ext cx="43829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음악을 들을 때</a:t>
            </a:r>
            <a:r>
              <a:rPr lang="en-US" altLang="ko-KR" b="0" dirty="0"/>
              <a:t>, </a:t>
            </a:r>
            <a:r>
              <a:rPr lang="ko-KR" altLang="en-US" b="0" dirty="0"/>
              <a:t>소리와 효과를 들을 때 떠오르는 또 다른 소리를 듣는 </a:t>
            </a:r>
            <a:br>
              <a:rPr lang="ko-KR" altLang="en-US" b="0" dirty="0"/>
            </a:br>
            <a:r>
              <a:rPr lang="ko-KR" altLang="en-US" b="0" dirty="0"/>
              <a:t>것임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제품을 두드려보고</a:t>
            </a:r>
            <a:r>
              <a:rPr lang="en-US" altLang="ko-KR" b="0" dirty="0"/>
              <a:t>, </a:t>
            </a:r>
            <a:r>
              <a:rPr lang="ko-KR" altLang="en-US" b="0" dirty="0"/>
              <a:t>충돌시켜보면서 이루어짐</a:t>
            </a:r>
          </a:p>
          <a:p>
            <a:pPr>
              <a:spcBef>
                <a:spcPts val="600"/>
              </a:spcBef>
            </a:pPr>
            <a:r>
              <a:rPr lang="ko-KR" altLang="en-US" b="0" dirty="0"/>
              <a:t>         </a:t>
            </a:r>
            <a:r>
              <a:rPr lang="ko-KR" altLang="en-US" b="0" dirty="0" smtClean="0"/>
              <a:t> 미국 </a:t>
            </a:r>
            <a:r>
              <a:rPr lang="ko-KR" altLang="en-US" b="0" dirty="0"/>
              <a:t>남성면도기 광고 </a:t>
            </a: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3946115" y="5128693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4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4315805" y="5128693"/>
            <a:ext cx="423536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오디오 </a:t>
            </a:r>
            <a:r>
              <a:rPr kumimoji="1" lang="ko-KR" altLang="en-US" b="0" dirty="0" err="1" smtClean="0"/>
              <a:t>스토밍</a:t>
            </a:r>
            <a:endParaRPr kumimoji="1" lang="ko-KR" altLang="en-US" b="0" dirty="0" smtClean="0"/>
          </a:p>
        </p:txBody>
      </p:sp>
      <p:pic>
        <p:nvPicPr>
          <p:cNvPr id="15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7888" y="623731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12</a:t>
            </a:r>
            <a:endParaRPr kumimoji="1" lang="en-US" altLang="ko-KR" sz="900" b="0" dirty="0"/>
          </a:p>
        </p:txBody>
      </p:sp>
      <p:sp>
        <p:nvSpPr>
          <p:cNvPr id="20" name="직사각형 25"/>
          <p:cNvSpPr>
            <a:spLocks noChangeArrowheads="1"/>
          </p:cNvSpPr>
          <p:nvPr/>
        </p:nvSpPr>
        <p:spPr bwMode="auto">
          <a:xfrm>
            <a:off x="4406576" y="2359154"/>
            <a:ext cx="4134317" cy="4755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21" name="직사각형 24"/>
          <p:cNvSpPr>
            <a:spLocks noChangeArrowheads="1"/>
          </p:cNvSpPr>
          <p:nvPr/>
        </p:nvSpPr>
        <p:spPr bwMode="auto">
          <a:xfrm>
            <a:off x="4406576" y="2415822"/>
            <a:ext cx="762324" cy="367962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/>
              <a:t>유추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168900" y="2403784"/>
            <a:ext cx="345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ko-KR" altLang="en-US" b="0" dirty="0" smtClean="0"/>
              <a:t>이미 알고 있는 사실로부터 연관된 사실 또는 미지의 사실을 추리하는 방법</a:t>
            </a:r>
            <a:endParaRPr lang="en-US" altLang="ko-KR" b="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4696219" y="3223250"/>
            <a:ext cx="37131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 대교 눈높이 교육 광고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“</a:t>
            </a:r>
            <a:r>
              <a:rPr lang="ko-KR" altLang="en-US" b="0" dirty="0" smtClean="0"/>
              <a:t>어린이 눈엔 저마다의 꿈이 있습니다</a:t>
            </a:r>
            <a:r>
              <a:rPr lang="en-US" altLang="ko-KR" b="0" dirty="0" smtClean="0"/>
              <a:t>. </a:t>
            </a:r>
            <a:br>
              <a:rPr lang="en-US" altLang="ko-KR" b="0" dirty="0" smtClean="0"/>
            </a:br>
            <a:r>
              <a:rPr lang="en-US" altLang="ko-KR" b="0" dirty="0" smtClean="0"/>
              <a:t> </a:t>
            </a:r>
            <a:r>
              <a:rPr lang="ko-KR" altLang="en-US" b="0" dirty="0" smtClean="0"/>
              <a:t>그 꿈을 키워주는 나라마다의 교육철학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</a:t>
            </a:r>
            <a:r>
              <a:rPr lang="ko-KR" altLang="en-US" b="0" dirty="0" smtClean="0"/>
              <a:t>우리나라에는 눈높이가 있습니다</a:t>
            </a:r>
            <a:r>
              <a:rPr lang="en-US" altLang="ko-KR" b="0" dirty="0" smtClean="0"/>
              <a:t>.</a:t>
            </a:r>
            <a:br>
              <a:rPr lang="en-US" altLang="ko-KR" b="0" dirty="0" smtClean="0"/>
            </a:br>
            <a:r>
              <a:rPr lang="en-US" altLang="ko-KR" b="0" dirty="0" smtClean="0"/>
              <a:t> </a:t>
            </a:r>
            <a:r>
              <a:rPr lang="ko-KR" altLang="en-US" b="0" dirty="0" smtClean="0"/>
              <a:t>철학이 있는 가르침 눈높이 교육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대교</a:t>
            </a:r>
            <a:r>
              <a:rPr lang="en-US" altLang="ko-KR" b="0" dirty="0" smtClean="0"/>
              <a:t>”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 </a:t>
            </a:r>
            <a:r>
              <a:rPr lang="ko-KR" altLang="en-US" b="0" dirty="0" smtClean="0"/>
              <a:t>어린이 </a:t>
            </a:r>
            <a:r>
              <a:rPr lang="en-US" altLang="ko-KR" b="0" dirty="0" smtClean="0"/>
              <a:t>--- </a:t>
            </a:r>
            <a:r>
              <a:rPr lang="ko-KR" altLang="en-US" b="0" dirty="0" smtClean="0"/>
              <a:t>꿈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</a:t>
            </a:r>
            <a:r>
              <a:rPr lang="ko-KR" altLang="en-US" b="0" dirty="0" smtClean="0"/>
              <a:t>각 나라 </a:t>
            </a:r>
            <a:r>
              <a:rPr lang="en-US" altLang="ko-KR" b="0" dirty="0" smtClean="0"/>
              <a:t>--- </a:t>
            </a:r>
            <a:r>
              <a:rPr lang="ko-KR" altLang="en-US" b="0" dirty="0" smtClean="0"/>
              <a:t>교육철학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</a:t>
            </a:r>
            <a:r>
              <a:rPr lang="ko-KR" altLang="en-US" b="0" dirty="0" smtClean="0"/>
              <a:t>우리나라 </a:t>
            </a:r>
            <a:r>
              <a:rPr lang="en-US" altLang="ko-KR" b="0" dirty="0" smtClean="0"/>
              <a:t>--- </a:t>
            </a:r>
            <a:r>
              <a:rPr lang="ko-KR" altLang="en-US" b="0" dirty="0" smtClean="0"/>
              <a:t>눈높이 교육</a:t>
            </a:r>
            <a:r>
              <a:rPr lang="en-US" altLang="ko-KR" b="0" dirty="0" smtClean="0"/>
              <a:t>(</a:t>
            </a:r>
            <a:r>
              <a:rPr lang="ko-KR" altLang="en-US" b="0" dirty="0" smtClean="0"/>
              <a:t>철학이 있는 가르침</a:t>
            </a:r>
            <a:r>
              <a:rPr lang="en-US" altLang="ko-KR" b="0" dirty="0" smtClean="0"/>
              <a:t>)</a:t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우리나라라는 개념과 눈높이 교육이라는 개념이 유추되어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결론 맺어짐</a:t>
            </a:r>
          </a:p>
        </p:txBody>
      </p:sp>
      <p:sp>
        <p:nvSpPr>
          <p:cNvPr id="27" name="오른쪽 화살표 26"/>
          <p:cNvSpPr/>
          <p:nvPr/>
        </p:nvSpPr>
        <p:spPr bwMode="auto">
          <a:xfrm>
            <a:off x="4851516" y="4570854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r>
              <a:rPr kumimoji="0" lang="en-US" altLang="ko-KR" sz="900" b="0" dirty="0" smtClean="0">
                <a:ea typeface="굴림" charset="-127"/>
              </a:rPr>
              <a:t> </a:t>
            </a: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6442" y="4869160"/>
            <a:ext cx="3651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유추방법은 카피에서 소비자에게 명쾌한 논리성을 제공함</a:t>
            </a:r>
            <a:endParaRPr lang="en-US" altLang="ko-KR" b="0" dirty="0" smtClean="0"/>
          </a:p>
        </p:txBody>
      </p:sp>
    </p:spTree>
    <p:extLst>
      <p:ext uri="{BB962C8B-B14F-4D97-AF65-F5344CB8AC3E}">
        <p14:creationId xmlns:p14="http://schemas.microsoft.com/office/powerpoint/2010/main" val="123821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 bwMode="auto">
          <a:xfrm>
            <a:off x="4623783" y="5301209"/>
            <a:ext cx="3897522" cy="21602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4335750" y="5040178"/>
            <a:ext cx="44646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자신만의 능력이나 경험을 이용하여 </a:t>
            </a:r>
            <a:r>
              <a:rPr lang="ko-KR" altLang="en-US" b="0" dirty="0" err="1" smtClean="0"/>
              <a:t>크리에이티브를</a:t>
            </a:r>
            <a:r>
              <a:rPr lang="ko-KR" altLang="en-US" b="0" dirty="0" smtClean="0"/>
              <a:t> 만들어내는 방식임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          </a:t>
            </a:r>
            <a:r>
              <a:rPr lang="ko-KR" altLang="en-US" b="0" dirty="0" smtClean="0"/>
              <a:t>일본 </a:t>
            </a:r>
            <a:r>
              <a:rPr lang="ko-KR" altLang="en-US" b="0" dirty="0" err="1" smtClean="0"/>
              <a:t>산토리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올드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‘</a:t>
            </a:r>
            <a:r>
              <a:rPr lang="ko-KR" altLang="en-US" b="0" dirty="0" smtClean="0"/>
              <a:t>사랑은 먼 옛날의 불꽃놀이가 아니다</a:t>
            </a:r>
            <a:r>
              <a:rPr lang="en-US" altLang="ko-KR" b="0" dirty="0" smtClean="0"/>
              <a:t>.’</a:t>
            </a:r>
          </a:p>
        </p:txBody>
      </p:sp>
      <p:sp>
        <p:nvSpPr>
          <p:cNvPr id="34" name="직사각형 33"/>
          <p:cNvSpPr/>
          <p:nvPr/>
        </p:nvSpPr>
        <p:spPr bwMode="auto">
          <a:xfrm>
            <a:off x="4623783" y="4056435"/>
            <a:ext cx="3897522" cy="39499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741" y="3589654"/>
            <a:ext cx="438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카드를 이용한 연쇄사고의 일종임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제품명이 주는 또 다른 비슷한 말의 발견에 주력하는 사고법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/>
              <a:t> </a:t>
            </a:r>
            <a:r>
              <a:rPr lang="en-US" altLang="ko-KR" b="0" dirty="0" smtClean="0"/>
              <a:t>     ‘</a:t>
            </a:r>
            <a:r>
              <a:rPr lang="ko-KR" altLang="en-US" b="0" dirty="0" smtClean="0"/>
              <a:t>무슨 잘 </a:t>
            </a:r>
            <a:r>
              <a:rPr lang="ko-KR" altLang="en-US" b="0" dirty="0" err="1" smtClean="0"/>
              <a:t>펜잘</a:t>
            </a:r>
            <a:r>
              <a:rPr lang="en-US" altLang="ko-KR" b="0" dirty="0" smtClean="0"/>
              <a:t>’, ‘</a:t>
            </a:r>
            <a:r>
              <a:rPr lang="ko-KR" altLang="en-US" b="0" dirty="0" smtClean="0"/>
              <a:t>알만한 사람은 다 아는 </a:t>
            </a:r>
            <a:r>
              <a:rPr lang="ko-KR" altLang="en-US" b="0" dirty="0" err="1" smtClean="0"/>
              <a:t>알마겔</a:t>
            </a:r>
            <a:r>
              <a:rPr lang="en-US" altLang="ko-KR" b="0" dirty="0" smtClean="0"/>
              <a:t>’, </a:t>
            </a:r>
            <a:br>
              <a:rPr lang="en-US" altLang="ko-KR" b="0" dirty="0" smtClean="0"/>
            </a:br>
            <a:r>
              <a:rPr lang="en-US" altLang="ko-KR" b="0" dirty="0" smtClean="0"/>
              <a:t>      ‘</a:t>
            </a:r>
            <a:r>
              <a:rPr lang="ko-KR" altLang="en-US" b="0" dirty="0" err="1" smtClean="0"/>
              <a:t>트라스트가</a:t>
            </a:r>
            <a:r>
              <a:rPr lang="ko-KR" altLang="en-US" b="0" dirty="0" smtClean="0"/>
              <a:t> 좋더라</a:t>
            </a:r>
            <a:r>
              <a:rPr lang="en-US" altLang="ko-KR" b="0" dirty="0" smtClean="0"/>
              <a:t>(</a:t>
            </a:r>
            <a:r>
              <a:rPr lang="ko-KR" altLang="en-US" b="0" dirty="0" err="1" smtClean="0"/>
              <a:t>좋트라</a:t>
            </a:r>
            <a:r>
              <a:rPr lang="en-US" altLang="ko-KR" b="0" dirty="0" smtClean="0"/>
              <a:t>)’</a:t>
            </a:r>
            <a:r>
              <a:rPr lang="ko-KR" altLang="en-US" b="0" dirty="0" smtClean="0"/>
              <a:t>등  </a:t>
            </a:r>
            <a:r>
              <a:rPr lang="en-US" altLang="ko-KR" b="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2840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다양한 아이디어 접근법 </a:t>
            </a:r>
            <a:endParaRPr lang="ko-KR" altLang="en-US" b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33467" y="2357165"/>
            <a:ext cx="3999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사랑이란 단어를 들었을 때 떠오르는 그림을 그려보는 방법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반대로 제품모양이 하트모양이면 사랑을 떠올려보는 사고방법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         사진이나 어떤 그림에서 관련된 아이디어를 찾는 방법임 </a:t>
            </a:r>
            <a:endParaRPr lang="en-US" altLang="ko-KR" b="0" dirty="0" smtClean="0"/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3952879" y="1894296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322569" y="1894296"/>
            <a:ext cx="4230881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비주얼</a:t>
            </a:r>
            <a:r>
              <a:rPr kumimoji="1" lang="ko-KR" altLang="en-US" b="0" dirty="0" smtClean="0"/>
              <a:t> </a:t>
            </a:r>
            <a:r>
              <a:rPr kumimoji="1" lang="ko-KR" altLang="en-US" b="0" dirty="0" err="1" smtClean="0"/>
              <a:t>스토밍</a:t>
            </a:r>
            <a:r>
              <a:rPr kumimoji="1" lang="ko-KR" altLang="en-US" b="0" dirty="0" smtClean="0"/>
              <a:t> 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3952879" y="3126785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4322569" y="3126785"/>
            <a:ext cx="4230881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워드 </a:t>
            </a:r>
            <a:r>
              <a:rPr kumimoji="1" lang="ko-KR" altLang="en-US" b="0" dirty="0" err="1" smtClean="0"/>
              <a:t>스토밍</a:t>
            </a:r>
            <a:r>
              <a:rPr kumimoji="1" lang="ko-KR" altLang="en-US" b="0" dirty="0" smtClean="0"/>
              <a:t> </a:t>
            </a:r>
          </a:p>
        </p:txBody>
      </p:sp>
      <p:pic>
        <p:nvPicPr>
          <p:cNvPr id="23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34056" y="40937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오른쪽 화살표 24"/>
          <p:cNvSpPr/>
          <p:nvPr/>
        </p:nvSpPr>
        <p:spPr bwMode="auto">
          <a:xfrm>
            <a:off x="4613508" y="2869083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944888" y="4577309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4314578" y="4577309"/>
            <a:ext cx="4230881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직관력과 경험 </a:t>
            </a:r>
          </a:p>
        </p:txBody>
      </p:sp>
      <p:pic>
        <p:nvPicPr>
          <p:cNvPr id="29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4330" y="532695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다양한 아이디어 접근법 </a:t>
            </a:r>
          </a:p>
        </p:txBody>
      </p:sp>
      <p:sp>
        <p:nvSpPr>
          <p:cNvPr id="3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13</a:t>
            </a:r>
            <a:endParaRPr kumimoji="1" lang="en-US" altLang="ko-KR" sz="9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발견을 위한 기본 토대가 되는 사고의 접근방법</a:t>
            </a:r>
            <a:endParaRPr lang="en-US" altLang="ko-KR" b="0" dirty="0" smtClean="0"/>
          </a:p>
        </p:txBody>
      </p:sp>
    </p:spTree>
    <p:extLst>
      <p:ext uri="{BB962C8B-B14F-4D97-AF65-F5344CB8AC3E}">
        <p14:creationId xmlns:p14="http://schemas.microsoft.com/office/powerpoint/2010/main" val="197681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40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다양한 아이디어 접근법 </a:t>
            </a:r>
            <a:endParaRPr lang="ko-KR" altLang="en-US" b="0" dirty="0" smtClean="0"/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다양한 아이디어 접근법 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다양한 아이디어 접근법의 예 </a:t>
            </a:r>
            <a:endParaRPr lang="en-US" altLang="ko-KR" b="0" dirty="0" smtClean="0"/>
          </a:p>
        </p:txBody>
      </p:sp>
      <p:sp>
        <p:nvSpPr>
          <p:cNvPr id="6" name="직사각형 5"/>
          <p:cNvSpPr/>
          <p:nvPr/>
        </p:nvSpPr>
        <p:spPr bwMode="auto">
          <a:xfrm>
            <a:off x="3934614" y="1824276"/>
            <a:ext cx="4546778" cy="1994962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pic>
        <p:nvPicPr>
          <p:cNvPr id="10" name="_x79477720" descr="EMB00000bbc79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605" y="1934662"/>
            <a:ext cx="4304319" cy="16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30668" y="3573016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13" name="직사각형 12"/>
          <p:cNvSpPr/>
          <p:nvPr/>
        </p:nvSpPr>
        <p:spPr bwMode="auto">
          <a:xfrm>
            <a:off x="3934614" y="3933056"/>
            <a:ext cx="4546778" cy="237626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pic>
        <p:nvPicPr>
          <p:cNvPr id="14" name="Picture 2" descr="C:\DOCUME~1\Owner\LOCALS~1\Temp\UNI00000b50338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379" y="4065204"/>
            <a:ext cx="1793717" cy="2134293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3450" y="4052008"/>
            <a:ext cx="2485934" cy="10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450" y="5139470"/>
            <a:ext cx="2485934" cy="10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14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266781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40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다양한 아이디어 접근법 </a:t>
            </a:r>
            <a:endParaRPr lang="ko-KR" altLang="en-US" b="0" dirty="0" smtClean="0"/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다양한 아이디어 접근법 </a:t>
            </a: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/>
              <a:t>다양한 아이디어 접근법의 예 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3934614" y="1824276"/>
            <a:ext cx="4546778" cy="2252796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914644" y="3830851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4928" y="2088638"/>
            <a:ext cx="3824297" cy="17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 bwMode="auto">
          <a:xfrm>
            <a:off x="3944888" y="4149080"/>
            <a:ext cx="4546778" cy="2046421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601072" y="1842417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에비앙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pic>
        <p:nvPicPr>
          <p:cNvPr id="12" name="Picture 4" descr="C:\WINDOWS\TEMP\UNI98b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0548" y="4416564"/>
            <a:ext cx="208162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WINDOWS\TEMP\UNI98d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250" y="4416564"/>
            <a:ext cx="207631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91247" y="4149080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에어프랑스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763474" y="5949280"/>
            <a:ext cx="16482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en-US" altLang="ko-KR" b="0" dirty="0"/>
              <a:t>Air France.com&gt;</a:t>
            </a:r>
            <a:endParaRPr lang="ko-KR" altLang="en-US" b="0" dirty="0" smtClean="0"/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15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421306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1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상상</a:t>
            </a:r>
            <a:r>
              <a:rPr kumimoji="1" lang="en-US" altLang="ko-KR" b="0" dirty="0" smtClean="0"/>
              <a:t>, </a:t>
            </a:r>
            <a:r>
              <a:rPr kumimoji="1" lang="ko-KR" altLang="en-US" b="0" dirty="0" smtClean="0"/>
              <a:t>자유 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3955162" y="2581449"/>
            <a:ext cx="4605142" cy="33658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4313618" y="2633492"/>
            <a:ext cx="4321943" cy="787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공상하</a:t>
            </a:r>
            <a:r>
              <a:rPr lang="ko-KR" altLang="en-US" b="0" dirty="0"/>
              <a:t>고 </a:t>
            </a:r>
            <a:r>
              <a:rPr lang="ko-KR" altLang="en-US" b="0" dirty="0" smtClean="0"/>
              <a:t>꿈꾸는 것은 창조의 기본임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과거</a:t>
            </a:r>
            <a:r>
              <a:rPr lang="ko-KR" altLang="en-US" b="0" dirty="0"/>
              <a:t>의 </a:t>
            </a:r>
            <a:r>
              <a:rPr lang="ko-KR" altLang="en-US" b="0" dirty="0" smtClean="0"/>
              <a:t>기억에 의해서 우리 머릿속에 축적된 단순한 이미지가 자유자재로 변모하여 이질적인 이미지와 이미지가 결합했을 때 더욱 생산적이고 창조적으로 작용하게 하는 것임 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16</a:t>
            </a:r>
            <a:endParaRPr kumimoji="1" lang="en-US" altLang="ko-KR" sz="900" b="0" dirty="0"/>
          </a:p>
        </p:txBody>
      </p:sp>
      <p:sp>
        <p:nvSpPr>
          <p:cNvPr id="2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4565647" y="3429000"/>
            <a:ext cx="3720269" cy="2478469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pic>
        <p:nvPicPr>
          <p:cNvPr id="25" name="_x33335120" descr="EMB0000009068f6"/>
          <p:cNvPicPr>
            <a:picLocks noChangeAspect="1" noChangeArrowheads="1"/>
          </p:cNvPicPr>
          <p:nvPr/>
        </p:nvPicPr>
        <p:blipFill rotWithShape="1">
          <a:blip r:embed="rId2"/>
          <a:srcRect b="6506"/>
          <a:stretch/>
        </p:blipFill>
        <p:spPr bwMode="auto">
          <a:xfrm>
            <a:off x="4829532" y="3645024"/>
            <a:ext cx="31721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7124" y="5661248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0628" y="5445224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90938" y="3429000"/>
            <a:ext cx="3320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런던을 감상할 수 있는 관광기구 </a:t>
            </a:r>
            <a:r>
              <a:rPr lang="en-US" altLang="ko-KR" b="0" dirty="0" smtClean="0"/>
              <a:t>London Eye </a:t>
            </a:r>
            <a:r>
              <a:rPr lang="ko-KR" altLang="en-US" b="0" dirty="0" smtClean="0"/>
              <a:t>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78072" y="5096341"/>
            <a:ext cx="3308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런던 시내를 한눈에 보여주는 기구를 알리기 위해 키가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큰 사람이 런던을 구경하는 모습으로 표현함 </a:t>
            </a:r>
          </a:p>
        </p:txBody>
      </p:sp>
    </p:spTree>
    <p:extLst>
      <p:ext uri="{BB962C8B-B14F-4D97-AF65-F5344CB8AC3E}">
        <p14:creationId xmlns:p14="http://schemas.microsoft.com/office/powerpoint/2010/main" val="241417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auto">
          <a:xfrm>
            <a:off x="4808984" y="404664"/>
            <a:ext cx="3720269" cy="251832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 l="16717" t="11628" r="12090" b="19302"/>
          <a:stretch>
            <a:fillRect/>
          </a:stretch>
        </p:blipFill>
        <p:spPr bwMode="auto">
          <a:xfrm>
            <a:off x="5097016" y="620688"/>
            <a:ext cx="3178716" cy="17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직사각형 1"/>
          <p:cNvSpPr/>
          <p:nvPr/>
        </p:nvSpPr>
        <p:spPr bwMode="auto">
          <a:xfrm>
            <a:off x="560512" y="404664"/>
            <a:ext cx="3723523" cy="251832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144688" y="2676767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2</a:t>
            </a:r>
            <a:r>
              <a:rPr lang="en-US" altLang="ko-KR" b="0" dirty="0" smtClean="0"/>
              <a:t>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5937" y="404664"/>
            <a:ext cx="1947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[California Almonds(1993.3)]</a:t>
            </a:r>
            <a:endParaRPr lang="ko-KR" altLang="en-US" b="0" dirty="0" smtClean="0"/>
          </a:p>
        </p:txBody>
      </p:sp>
      <p:pic>
        <p:nvPicPr>
          <p:cNvPr id="9" name="_x32039224" descr="EMB0000009068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560" y="620688"/>
            <a:ext cx="2808312" cy="171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97216" y="2338606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광고정보센터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93160" y="2676767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3/4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9104" y="404664"/>
            <a:ext cx="1601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버드라이트</a:t>
            </a:r>
            <a:r>
              <a:rPr lang="ko-KR" altLang="en-US" b="0" dirty="0" smtClean="0"/>
              <a:t> 맥주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7" name="직사각형 16"/>
          <p:cNvSpPr/>
          <p:nvPr/>
        </p:nvSpPr>
        <p:spPr bwMode="auto">
          <a:xfrm>
            <a:off x="4808985" y="3214932"/>
            <a:ext cx="3720268" cy="251832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6224170" y="5148874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네비게이터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393160" y="548703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4</a:t>
            </a:r>
            <a:r>
              <a:rPr lang="en-US" altLang="ko-KR" b="0" dirty="0" smtClean="0"/>
              <a:t>/4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8750" y="3214932"/>
            <a:ext cx="3094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카피없이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비주얼만</a:t>
            </a:r>
            <a:r>
              <a:rPr lang="ko-KR" altLang="en-US" b="0" dirty="0" smtClean="0"/>
              <a:t> 전달하는 다이어트 </a:t>
            </a:r>
            <a:r>
              <a:rPr lang="ko-KR" altLang="en-US" b="0" dirty="0" err="1" smtClean="0"/>
              <a:t>펩시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pic>
        <p:nvPicPr>
          <p:cNvPr id="22" name="Picture 29" descr="C:\WINDOWS\TEMP\Hnc\BinData\EMB85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7016" y="3461778"/>
            <a:ext cx="1600842" cy="16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1" descr="C:\WINDOWS\TEMP\Hnc\BinData\EMB8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2926" y="3444570"/>
            <a:ext cx="1532806" cy="167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66262" y="2348880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2125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955041" y="219459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2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생략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3955162" y="2581449"/>
            <a:ext cx="4605142" cy="35118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18" name="직사각형 17"/>
          <p:cNvSpPr/>
          <p:nvPr/>
        </p:nvSpPr>
        <p:spPr bwMode="auto">
          <a:xfrm>
            <a:off x="4586195" y="4035886"/>
            <a:ext cx="3699721" cy="191339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6" name="오른쪽 화살표 5"/>
          <p:cNvSpPr/>
          <p:nvPr/>
        </p:nvSpPr>
        <p:spPr bwMode="auto">
          <a:xfrm>
            <a:off x="4603113" y="322325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63757"/>
              </p:ext>
            </p:extLst>
          </p:nvPr>
        </p:nvGraphicFramePr>
        <p:xfrm>
          <a:off x="5001357" y="4287131"/>
          <a:ext cx="2883423" cy="141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그림" r:id="rId3" imgW="3047760" imgH="1715760" progId="StaticMetafile">
                  <p:embed/>
                </p:oleObj>
              </mc:Choice>
              <mc:Fallback>
                <p:oleObj name="그림" r:id="rId3" imgW="3047760" imgH="171576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357" y="4287131"/>
                        <a:ext cx="2883423" cy="141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7" name="Rectangle 1059"/>
          <p:cNvSpPr>
            <a:spLocks noChangeArrowheads="1"/>
          </p:cNvSpPr>
          <p:nvPr/>
        </p:nvSpPr>
        <p:spPr bwMode="auto">
          <a:xfrm>
            <a:off x="4313618" y="2633492"/>
            <a:ext cx="4321943" cy="1402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광고는 덧셈이 아니라 뺄셈임 </a:t>
            </a:r>
            <a:endParaRPr lang="en-US" altLang="ko-KR" b="0" dirty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광고주의 욕심을 빼야 하고</a:t>
            </a:r>
            <a:r>
              <a:rPr lang="en-US" altLang="ko-KR" b="0" dirty="0"/>
              <a:t>, AE</a:t>
            </a:r>
            <a:r>
              <a:rPr lang="ko-KR" altLang="en-US" b="0" dirty="0"/>
              <a:t>의 주문을 빼야 하고</a:t>
            </a:r>
            <a:r>
              <a:rPr lang="en-US" altLang="ko-KR" b="0" dirty="0"/>
              <a:t>, </a:t>
            </a:r>
            <a:r>
              <a:rPr lang="ko-KR" altLang="en-US" b="0" dirty="0"/>
              <a:t>마지막에는 </a:t>
            </a:r>
            <a:r>
              <a:rPr lang="ko-KR" altLang="en-US" b="0" dirty="0" err="1"/>
              <a:t>크리에이터의</a:t>
            </a:r>
            <a:r>
              <a:rPr lang="ko-KR" altLang="en-US" b="0" dirty="0"/>
              <a:t> 공명심을 빼야 함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/>
              <a:t>      </a:t>
            </a:r>
            <a:r>
              <a:rPr lang="ko-KR" altLang="en-US" b="0" dirty="0"/>
              <a:t>좋은 아이디어가 나옴 </a:t>
            </a:r>
            <a:r>
              <a:rPr lang="en-US" altLang="ko-KR" b="0" dirty="0"/>
              <a:t> </a:t>
            </a:r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세계 주요 </a:t>
            </a:r>
            <a:r>
              <a:rPr lang="ko-KR" altLang="en-US" b="0" dirty="0" err="1"/>
              <a:t>광고제에서</a:t>
            </a:r>
            <a:r>
              <a:rPr lang="ko-KR" altLang="en-US" b="0" dirty="0"/>
              <a:t> 큰 상을 수상하는 광고들의 공통점은 심플하다는 점임</a:t>
            </a:r>
            <a:endParaRPr lang="en-US" altLang="ko-KR" b="0" dirty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아주 간명한데도 제품을 날카롭게 표현하는 것이 좋은 광고임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7096" y="5703059"/>
            <a:ext cx="22156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네비게이터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208132" y="4035886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옷핀 하나로 표현한 </a:t>
            </a:r>
            <a:r>
              <a:rPr lang="ko-KR" altLang="en-US" b="0" dirty="0" err="1" smtClean="0"/>
              <a:t>볼보</a:t>
            </a:r>
            <a:r>
              <a:rPr lang="ko-KR" altLang="en-US" b="0" dirty="0" smtClean="0"/>
              <a:t> 자동차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17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34569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auto">
          <a:xfrm>
            <a:off x="3621146" y="1341315"/>
            <a:ext cx="4932304" cy="431993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ko-KR" altLang="en-US" b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1072" y="567152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2</a:t>
            </a:r>
            <a:r>
              <a:rPr lang="en-US" altLang="ko-KR" b="0" dirty="0" smtClean="0"/>
              <a:t>/2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5486" y="1844824"/>
            <a:ext cx="4597929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12. </a:t>
            </a:r>
            <a:r>
              <a:rPr lang="ko-KR" altLang="en-US" b="0" dirty="0" smtClean="0"/>
              <a:t>제작</a:t>
            </a:r>
            <a:endParaRPr lang="ko-KR" altLang="en-US" b="0" dirty="0"/>
          </a:p>
        </p:txBody>
      </p:sp>
      <p:sp>
        <p:nvSpPr>
          <p:cNvPr id="4" name="직사각형 3"/>
          <p:cNvSpPr/>
          <p:nvPr/>
        </p:nvSpPr>
        <p:spPr bwMode="auto">
          <a:xfrm>
            <a:off x="3621146" y="1412776"/>
            <a:ext cx="4932304" cy="360387"/>
          </a:xfrm>
          <a:prstGeom prst="rect">
            <a:avLst/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3</a:t>
            </a:r>
            <a:r>
              <a:rPr lang="ko-KR" altLang="en-US" b="0" dirty="0" smtClean="0">
                <a:solidFill>
                  <a:srgbClr val="000000"/>
                </a:solidFill>
              </a:rPr>
              <a:t>단계 </a:t>
            </a:r>
            <a:r>
              <a:rPr lang="en-US" altLang="ko-KR" b="0" dirty="0">
                <a:solidFill>
                  <a:srgbClr val="000000"/>
                </a:solidFill>
              </a:rPr>
              <a:t>: </a:t>
            </a:r>
            <a:r>
              <a:rPr lang="ko-KR" altLang="en-US" b="0" dirty="0" smtClean="0">
                <a:solidFill>
                  <a:srgbClr val="000000"/>
                </a:solidFill>
              </a:rPr>
              <a:t>제작단계 </a:t>
            </a:r>
            <a:endParaRPr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872" y="2636912"/>
            <a:ext cx="459792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13. </a:t>
            </a:r>
            <a:r>
              <a:rPr lang="ko-KR" altLang="en-US" b="0" dirty="0"/>
              <a:t>현상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14. </a:t>
            </a:r>
            <a:r>
              <a:rPr lang="ko-KR" altLang="en-US" b="0" dirty="0" err="1"/>
              <a:t>텔레시네</a:t>
            </a:r>
            <a:r>
              <a:rPr lang="ko-KR" altLang="en-US" b="0" dirty="0"/>
              <a:t/>
            </a:r>
            <a:br>
              <a:rPr lang="ko-KR" altLang="en-US" b="0" dirty="0"/>
            </a:br>
            <a:r>
              <a:rPr lang="ko-KR" altLang="en-US" b="0" dirty="0"/>
              <a:t>      </a:t>
            </a:r>
            <a:r>
              <a:rPr lang="en-US" altLang="ko-KR" b="0" dirty="0"/>
              <a:t>- </a:t>
            </a:r>
            <a:r>
              <a:rPr lang="ko-KR" altLang="en-US" b="0" dirty="0" err="1"/>
              <a:t>네가필름을</a:t>
            </a:r>
            <a:r>
              <a:rPr lang="ko-KR" altLang="en-US" b="0" dirty="0"/>
              <a:t> 테이프로 옮기는 작업 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15. </a:t>
            </a:r>
            <a:r>
              <a:rPr lang="ko-KR" altLang="en-US" b="0" dirty="0"/>
              <a:t>편집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16. </a:t>
            </a:r>
            <a:r>
              <a:rPr lang="ko-KR" altLang="en-US" b="0" dirty="0"/>
              <a:t>녹음 작업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17. </a:t>
            </a:r>
            <a:r>
              <a:rPr lang="ko-KR" altLang="en-US" b="0" dirty="0"/>
              <a:t>더빙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3621147" y="2204864"/>
            <a:ext cx="4932304" cy="360387"/>
          </a:xfrm>
          <a:prstGeom prst="rect">
            <a:avLst/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en-US" altLang="ko-KR" b="0" dirty="0">
                <a:solidFill>
                  <a:srgbClr val="000000"/>
                </a:solidFill>
              </a:rPr>
              <a:t>4</a:t>
            </a:r>
            <a:r>
              <a:rPr lang="ko-KR" altLang="en-US" b="0" dirty="0" smtClean="0">
                <a:solidFill>
                  <a:srgbClr val="000000"/>
                </a:solidFill>
              </a:rPr>
              <a:t>단계 </a:t>
            </a:r>
            <a:r>
              <a:rPr lang="en-US" altLang="ko-KR" b="0" dirty="0" smtClean="0">
                <a:solidFill>
                  <a:srgbClr val="000000"/>
                </a:solidFill>
              </a:rPr>
              <a:t>: </a:t>
            </a:r>
            <a:r>
              <a:rPr lang="ko-KR" altLang="en-US" b="0" dirty="0" smtClean="0">
                <a:solidFill>
                  <a:srgbClr val="000000"/>
                </a:solidFill>
              </a:rPr>
              <a:t>완성단계</a:t>
            </a:r>
            <a:endParaRPr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0872" y="4437112"/>
            <a:ext cx="4597929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18. </a:t>
            </a:r>
            <a:r>
              <a:rPr lang="ko-KR" altLang="en-US" b="0" dirty="0"/>
              <a:t>심의 </a:t>
            </a:r>
            <a:r>
              <a:rPr lang="ko-KR" altLang="en-US" b="0" dirty="0" smtClean="0"/>
              <a:t>접수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- </a:t>
            </a:r>
            <a:r>
              <a:rPr lang="ko-KR" altLang="en-US" b="0" dirty="0"/>
              <a:t>완성된 </a:t>
            </a:r>
            <a:r>
              <a:rPr lang="en-US" altLang="ko-KR" b="0" dirty="0"/>
              <a:t>TV</a:t>
            </a:r>
            <a:r>
              <a:rPr lang="ko-KR" altLang="en-US" b="0" dirty="0"/>
              <a:t>광고를 접수 </a:t>
            </a:r>
          </a:p>
          <a:p>
            <a:pPr>
              <a:spcBef>
                <a:spcPts val="600"/>
              </a:spcBef>
            </a:pPr>
            <a:r>
              <a:rPr lang="en-US" altLang="ko-KR" b="0" dirty="0"/>
              <a:t>19. </a:t>
            </a:r>
            <a:r>
              <a:rPr lang="ko-KR" altLang="en-US" b="0" dirty="0"/>
              <a:t>광고주 </a:t>
            </a:r>
            <a:r>
              <a:rPr lang="ko-KR" altLang="en-US" b="0" dirty="0" smtClean="0"/>
              <a:t>시사</a:t>
            </a:r>
            <a:r>
              <a:rPr lang="en-US" altLang="ko-KR" b="0" dirty="0" smtClean="0"/>
              <a:t>  </a:t>
            </a:r>
            <a:endParaRPr lang="en-US" altLang="ko-KR" b="0" dirty="0"/>
          </a:p>
          <a:p>
            <a:pPr>
              <a:spcBef>
                <a:spcPts val="600"/>
              </a:spcBef>
            </a:pPr>
            <a:r>
              <a:rPr lang="en-US" altLang="ko-KR" b="0" dirty="0"/>
              <a:t>20. </a:t>
            </a:r>
            <a:r>
              <a:rPr lang="ko-KR" altLang="en-US" b="0" dirty="0"/>
              <a:t>소비자 조사 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3621147" y="4005064"/>
            <a:ext cx="4932303" cy="360387"/>
          </a:xfrm>
          <a:prstGeom prst="rect">
            <a:avLst/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5</a:t>
            </a:r>
            <a:r>
              <a:rPr lang="ko-KR" altLang="en-US" b="0" dirty="0" smtClean="0">
                <a:solidFill>
                  <a:srgbClr val="000000"/>
                </a:solidFill>
              </a:rPr>
              <a:t>단계 </a:t>
            </a:r>
            <a:r>
              <a:rPr lang="en-US" altLang="ko-KR" b="0" dirty="0" smtClean="0">
                <a:solidFill>
                  <a:srgbClr val="000000"/>
                </a:solidFill>
              </a:rPr>
              <a:t>: </a:t>
            </a:r>
            <a:r>
              <a:rPr lang="ko-KR" altLang="en-US" b="0" dirty="0" smtClean="0">
                <a:solidFill>
                  <a:srgbClr val="000000"/>
                </a:solidFill>
              </a:rPr>
              <a:t>방송광고 심의 및 시사 </a:t>
            </a:r>
            <a:endParaRPr lang="en-US" altLang="ko-KR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비일상적인 광고 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3955162" y="2581449"/>
            <a:ext cx="4605142" cy="142361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4313739" y="2633492"/>
            <a:ext cx="4321943" cy="94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지금까지 별로 본적이 없는 것을 보여주거나 전혀 예상하지 못했던 것을 제시하는 방법 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특별한 상황 속에서 기발함이나 특이함을 노리며 접근하는 것으로서 사람들에게 그 </a:t>
            </a:r>
            <a:r>
              <a:rPr lang="ko-KR" altLang="en-US" b="0" dirty="0" err="1" smtClean="0"/>
              <a:t>의외성으로</a:t>
            </a:r>
            <a:r>
              <a:rPr lang="ko-KR" altLang="en-US" b="0" dirty="0" smtClean="0"/>
              <a:t> 인해 더 빨리 오랫동안 기억하게 하는 효과가 있음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29125" y="6525344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18</a:t>
            </a:r>
            <a:endParaRPr kumimoji="1" lang="en-US" altLang="ko-KR" sz="900" b="0" dirty="0"/>
          </a:p>
        </p:txBody>
      </p:sp>
      <p:sp>
        <p:nvSpPr>
          <p:cNvPr id="29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683255" y="3658640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kern="0" dirty="0" smtClean="0">
                <a:solidFill>
                  <a:sysClr val="window" lastClr="FFFFFF"/>
                </a:solidFill>
              </a:rPr>
              <a:t>PPM</a:t>
            </a:r>
            <a:r>
              <a:rPr lang="ko-KR" altLang="en-US" b="0" kern="0" dirty="0" smtClean="0">
                <a:solidFill>
                  <a:sysClr val="window" lastClr="FFFFFF"/>
                </a:solidFill>
              </a:rPr>
              <a:t>의 과정</a:t>
            </a:r>
          </a:p>
        </p:txBody>
      </p:sp>
      <p:sp>
        <p:nvSpPr>
          <p:cNvPr id="39" name="TextBox 34"/>
          <p:cNvSpPr txBox="1"/>
          <p:nvPr/>
        </p:nvSpPr>
        <p:spPr>
          <a:xfrm>
            <a:off x="8769424" y="3068960"/>
            <a:ext cx="1136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endParaRPr lang="en-US" altLang="ko-KR" b="0" dirty="0" smtClean="0"/>
          </a:p>
          <a:p>
            <a:r>
              <a:rPr lang="ko-KR" altLang="en-US" b="0" dirty="0" smtClean="0"/>
              <a:t>동영상 연결</a:t>
            </a:r>
            <a:endParaRPr lang="ko-KR" altLang="en-US" b="0" dirty="0"/>
          </a:p>
        </p:txBody>
      </p:sp>
      <p:pic>
        <p:nvPicPr>
          <p:cNvPr id="40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6536" y="3539481"/>
            <a:ext cx="20145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6516628" y="3579643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/>
              <a:t>코카콜라 </a:t>
            </a:r>
            <a:r>
              <a:rPr lang="ko-KR" altLang="en-US" b="0" kern="0" dirty="0" smtClean="0"/>
              <a:t>광고 동영상보기</a:t>
            </a:r>
          </a:p>
        </p:txBody>
      </p:sp>
      <p:pic>
        <p:nvPicPr>
          <p:cNvPr id="4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090" y="3467472"/>
            <a:ext cx="537592" cy="537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587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0420" y="364651"/>
            <a:ext cx="160226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4488" y="404813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/>
              <a:t>코카콜라 </a:t>
            </a:r>
            <a:r>
              <a:rPr lang="en-US" altLang="ko-KR" b="0" kern="0" dirty="0" smtClean="0"/>
              <a:t>‘</a:t>
            </a:r>
            <a:r>
              <a:rPr lang="ko-KR" altLang="en-US" b="0" kern="0" dirty="0" smtClean="0"/>
              <a:t>국경통과</a:t>
            </a:r>
            <a:r>
              <a:rPr lang="en-US" altLang="ko-KR" b="0" kern="0" dirty="0" smtClean="0"/>
              <a:t>’</a:t>
            </a:r>
            <a:r>
              <a:rPr lang="ko-KR" altLang="en-US" b="0" kern="0" dirty="0" smtClean="0"/>
              <a:t>편</a:t>
            </a:r>
          </a:p>
        </p:txBody>
      </p:sp>
      <p:pic>
        <p:nvPicPr>
          <p:cNvPr id="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4" y="292642"/>
            <a:ext cx="537592" cy="53759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72481" y="836712"/>
            <a:ext cx="3456557" cy="24482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404664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443113" y="446634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2971890" y="2924944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 bwMode="auto">
          <a:xfrm>
            <a:off x="441774" y="908720"/>
            <a:ext cx="3071066" cy="1872208"/>
          </a:xfrm>
          <a:prstGeom prst="rect">
            <a:avLst/>
          </a:prstGeom>
          <a:solidFill>
            <a:srgbClr val="C0C0C0"/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en-US" altLang="ko-KR" b="0" dirty="0"/>
              <a:t>\\Edu_server\d\[</a:t>
            </a:r>
            <a:r>
              <a:rPr lang="ko-KR" altLang="en-US" b="0" dirty="0" err="1"/>
              <a:t>한사대</a:t>
            </a:r>
            <a:r>
              <a:rPr lang="en-US" altLang="ko-KR" b="0" dirty="0"/>
              <a:t>]2014</a:t>
            </a:r>
            <a:r>
              <a:rPr lang="ko-KR" altLang="en-US" b="0" dirty="0"/>
              <a:t>년</a:t>
            </a:r>
            <a:r>
              <a:rPr lang="en-US" altLang="ko-KR" b="0" dirty="0"/>
              <a:t>1</a:t>
            </a:r>
            <a:r>
              <a:rPr lang="ko-KR" altLang="en-US" b="0" dirty="0" smtClean="0"/>
              <a:t>학기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\</a:t>
            </a:r>
            <a:r>
              <a:rPr lang="ko-KR" altLang="en-US" b="0" dirty="0" smtClean="0"/>
              <a:t>박은선</a:t>
            </a:r>
            <a:r>
              <a:rPr lang="en-US" altLang="ko-KR" b="0" dirty="0" smtClean="0"/>
              <a:t>_</a:t>
            </a:r>
            <a:r>
              <a:rPr lang="en-US" altLang="ko-KR" b="0" dirty="0"/>
              <a:t>05. [27apd]</a:t>
            </a:r>
            <a:r>
              <a:rPr lang="ko-KR" altLang="en-US" b="0" dirty="0" err="1"/>
              <a:t>영상광고제작론</a:t>
            </a:r>
            <a:r>
              <a:rPr lang="en-US" altLang="ko-KR" b="0" dirty="0"/>
              <a:t>(</a:t>
            </a:r>
            <a:r>
              <a:rPr lang="ko-KR" altLang="en-US" b="0" dirty="0" err="1"/>
              <a:t>정진애교수</a:t>
            </a:r>
            <a:r>
              <a:rPr lang="en-US" altLang="ko-KR" b="0" dirty="0" smtClean="0"/>
              <a:t>)</a:t>
            </a:r>
            <a:br>
              <a:rPr lang="en-US" altLang="ko-KR" b="0" dirty="0" smtClean="0"/>
            </a:br>
            <a:r>
              <a:rPr lang="en-US" altLang="ko-KR" b="0" dirty="0" smtClean="0"/>
              <a:t>\</a:t>
            </a:r>
            <a:r>
              <a:rPr lang="en-US" altLang="ko-KR" b="0" dirty="0"/>
              <a:t>06. </a:t>
            </a:r>
            <a:r>
              <a:rPr lang="ko-KR" altLang="en-US" b="0" dirty="0" smtClean="0"/>
              <a:t>참고영상</a:t>
            </a:r>
            <a:endParaRPr lang="en-US" altLang="ko-KR" b="0" dirty="0" smtClean="0"/>
          </a:p>
          <a:p>
            <a:pPr algn="ctr"/>
            <a:endParaRPr lang="en-US" altLang="ko-KR" b="0" dirty="0"/>
          </a:p>
          <a:p>
            <a:pPr algn="ctr"/>
            <a:r>
              <a:rPr lang="en-US" altLang="ko-KR" b="0" dirty="0" smtClean="0"/>
              <a:t>27apd_07_p18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14055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4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금기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3955162" y="2581449"/>
            <a:ext cx="4605142" cy="300779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1" name="Rectangle 1059"/>
          <p:cNvSpPr>
            <a:spLocks noChangeArrowheads="1"/>
          </p:cNvSpPr>
          <p:nvPr/>
        </p:nvSpPr>
        <p:spPr bwMode="auto">
          <a:xfrm>
            <a:off x="4313618" y="2633492"/>
            <a:ext cx="43219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평소에 금기 시 하는 것이 광고에 표현될 경우</a:t>
            </a:r>
            <a:r>
              <a:rPr lang="en-US" altLang="ko-KR" b="0" dirty="0"/>
              <a:t>, </a:t>
            </a:r>
            <a:r>
              <a:rPr lang="ko-KR" altLang="en-US" b="0" dirty="0"/>
              <a:t>사람들은 충격을 받고 </a:t>
            </a:r>
            <a:br>
              <a:rPr lang="ko-KR" altLang="en-US" b="0" dirty="0"/>
            </a:br>
            <a:r>
              <a:rPr lang="ko-KR" altLang="en-US" b="0" dirty="0"/>
              <a:t>이로 인해 높은 광고 홍보효과를 거두곤 함</a:t>
            </a:r>
          </a:p>
        </p:txBody>
      </p:sp>
      <p:sp>
        <p:nvSpPr>
          <p:cNvPr id="22" name="직사각형 21"/>
          <p:cNvSpPr/>
          <p:nvPr/>
        </p:nvSpPr>
        <p:spPr bwMode="auto">
          <a:xfrm>
            <a:off x="4565647" y="3068960"/>
            <a:ext cx="3720269" cy="237626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9827" y="3068960"/>
            <a:ext cx="997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베네통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pic>
        <p:nvPicPr>
          <p:cNvPr id="27" name="Picture 26" descr="http://i1.search.daumcdn.net/image03.search/03/img02.7.42.86.DX7o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404" y="3315181"/>
            <a:ext cx="2561900" cy="1811814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770628" y="5126995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19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90624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5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엽기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3955162" y="2581449"/>
            <a:ext cx="4605142" cy="329582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32" name="직사각형 31"/>
          <p:cNvSpPr/>
          <p:nvPr/>
        </p:nvSpPr>
        <p:spPr bwMode="auto">
          <a:xfrm>
            <a:off x="4565647" y="2924944"/>
            <a:ext cx="3720269" cy="2685201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309059"/>
              </p:ext>
            </p:extLst>
          </p:nvPr>
        </p:nvGraphicFramePr>
        <p:xfrm>
          <a:off x="4883788" y="3172681"/>
          <a:ext cx="3101097" cy="16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그림" r:id="rId3" imgW="4533333" imgH="2133333" progId="StaticMetafile">
                  <p:embed/>
                </p:oleObj>
              </mc:Choice>
              <mc:Fallback>
                <p:oleObj name="그림" r:id="rId3" imgW="4533333" imgH="2133333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788" y="3172681"/>
                        <a:ext cx="3101097" cy="1696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4313739" y="2633492"/>
            <a:ext cx="4321943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다소 괴이하고 추한 것도 인상적인 표현방법이 되기도 함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2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20</a:t>
            </a:r>
            <a:endParaRPr kumimoji="1" lang="en-US" altLang="ko-KR" sz="900" b="0" dirty="0"/>
          </a:p>
        </p:txBody>
      </p:sp>
      <p:sp>
        <p:nvSpPr>
          <p:cNvPr id="2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7635" y="2924944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구강청정제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748860" y="5085184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광고학개론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798710" y="4879434"/>
            <a:ext cx="3137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엽기적 표현을 이용한 </a:t>
            </a:r>
            <a:r>
              <a:rPr lang="ko-KR" altLang="en-US" b="0" dirty="0" err="1" smtClean="0"/>
              <a:t>공포소구의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구강청정제</a:t>
            </a:r>
            <a:r>
              <a:rPr lang="ko-KR" altLang="en-US" b="0" dirty="0" smtClean="0"/>
              <a:t> 광고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43394" y="536294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1/2 </a:t>
            </a:r>
            <a:r>
              <a:rPr lang="ko-KR" altLang="en-US" b="0" dirty="0" smtClean="0"/>
              <a:t>▶</a:t>
            </a:r>
          </a:p>
        </p:txBody>
      </p:sp>
    </p:spTree>
    <p:extLst>
      <p:ext uri="{BB962C8B-B14F-4D97-AF65-F5344CB8AC3E}">
        <p14:creationId xmlns:p14="http://schemas.microsoft.com/office/powerpoint/2010/main" val="126823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4565647" y="2924944"/>
            <a:ext cx="3720269" cy="2685201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6043394" y="5362942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2/2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7056" y="2924944"/>
            <a:ext cx="18533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시선을 붙잡는 나이키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95990" y="490109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 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88636" y="3183180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/>
              <a:t>조형적 인체 </a:t>
            </a:r>
            <a:r>
              <a:rPr lang="ko-KR" altLang="en-US" b="0" dirty="0" err="1"/>
              <a:t>제</a:t>
            </a:r>
            <a:r>
              <a:rPr lang="ko-KR" altLang="en-US" b="0" dirty="0" err="1" smtClean="0"/>
              <a:t>구성으로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충격적 </a:t>
            </a:r>
            <a:r>
              <a:rPr lang="ko-KR" altLang="en-US" b="0" dirty="0"/>
              <a:t>이미지를 </a:t>
            </a:r>
            <a:r>
              <a:rPr lang="ko-KR" altLang="en-US" b="0" dirty="0" smtClean="0"/>
              <a:t>전달함</a:t>
            </a:r>
            <a:endParaRPr lang="ko-KR" altLang="en-US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t="19334"/>
          <a:stretch/>
        </p:blipFill>
        <p:spPr bwMode="auto">
          <a:xfrm>
            <a:off x="4706064" y="3171165"/>
            <a:ext cx="1870439" cy="21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554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6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시각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3955162" y="2581449"/>
            <a:ext cx="4605142" cy="343983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0" name="직사각형 19"/>
          <p:cNvSpPr/>
          <p:nvPr/>
        </p:nvSpPr>
        <p:spPr bwMode="auto">
          <a:xfrm>
            <a:off x="4565647" y="2924944"/>
            <a:ext cx="3720269" cy="295232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9" name="Rectangle 1059"/>
          <p:cNvSpPr>
            <a:spLocks noChangeArrowheads="1"/>
          </p:cNvSpPr>
          <p:nvPr/>
        </p:nvSpPr>
        <p:spPr bwMode="auto">
          <a:xfrm>
            <a:off x="4313618" y="2633492"/>
            <a:ext cx="4321943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늘 보던 방식이 아닌 새로운 방식의 시각이 필요함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0344" y="2924944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온난화 경고 공익광고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770628" y="5589240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pic>
        <p:nvPicPr>
          <p:cNvPr id="29" name="Picture 11" descr="D:\문서\광고, 사진, 그림, 표\해외 광고\야생동물공익광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032" y="3171165"/>
            <a:ext cx="2436615" cy="24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21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66356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955162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7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315347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스토리 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3955283" y="2581449"/>
            <a:ext cx="4605142" cy="285892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6" name="Rectangle 1059"/>
          <p:cNvSpPr>
            <a:spLocks noChangeArrowheads="1"/>
          </p:cNvSpPr>
          <p:nvPr/>
        </p:nvSpPr>
        <p:spPr bwMode="auto">
          <a:xfrm>
            <a:off x="4313860" y="2633492"/>
            <a:ext cx="4321943" cy="1248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파워브랜드는 스토리가 만듦 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세계적으로 성공한 브랜드들은 그 브랜드를 강력하게 기억할 수 있는 브랜드 스토리를 가지고 있음 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브랜드가 소비자에게 어필하기 위해서는 감성적 교류가 필요함</a:t>
            </a:r>
            <a:endParaRPr lang="en-US" altLang="ko-KR" b="0" dirty="0" smtClean="0"/>
          </a:p>
          <a:p>
            <a:pPr>
              <a:spcBef>
                <a:spcPct val="50000"/>
              </a:spcBef>
            </a:pPr>
            <a:r>
              <a:rPr lang="en-US" altLang="ko-KR" b="0" dirty="0"/>
              <a:t> </a:t>
            </a:r>
            <a:r>
              <a:rPr lang="en-US" altLang="ko-KR" b="0" dirty="0" smtClean="0"/>
              <a:t>         </a:t>
            </a:r>
            <a:r>
              <a:rPr lang="ko-KR" altLang="en-US" b="0" dirty="0" smtClean="0"/>
              <a:t>아이디어를 발현할 때 그 브랜드의 역사와 숨은 신화 등을 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    </a:t>
            </a:r>
            <a:r>
              <a:rPr lang="ko-KR" altLang="en-US" b="0" dirty="0" smtClean="0"/>
              <a:t>발견해내고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이를 창조해가는 일은 매우 중요함  </a:t>
            </a:r>
            <a:endParaRPr lang="en-US" altLang="ko-KR" b="0" dirty="0" smtClean="0"/>
          </a:p>
        </p:txBody>
      </p:sp>
      <p:sp>
        <p:nvSpPr>
          <p:cNvPr id="7" name="오른쪽 화살표 6"/>
          <p:cNvSpPr/>
          <p:nvPr/>
        </p:nvSpPr>
        <p:spPr bwMode="auto">
          <a:xfrm>
            <a:off x="4603234" y="3518867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1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3" name="TextBox 34"/>
          <p:cNvSpPr txBox="1"/>
          <p:nvPr/>
        </p:nvSpPr>
        <p:spPr>
          <a:xfrm>
            <a:off x="8769424" y="4655458"/>
            <a:ext cx="1136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endParaRPr lang="en-US" altLang="ko-KR" b="0" dirty="0" smtClean="0"/>
          </a:p>
          <a:p>
            <a:r>
              <a:rPr lang="ko-KR" altLang="en-US" b="0" dirty="0" smtClean="0"/>
              <a:t>동영상 연결</a:t>
            </a:r>
            <a:endParaRPr lang="ko-KR" altLang="en-US" b="0" dirty="0"/>
          </a:p>
        </p:txBody>
      </p:sp>
      <p:pic>
        <p:nvPicPr>
          <p:cNvPr id="1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40103" y="4468025"/>
            <a:ext cx="20145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530195" y="4508187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맥도날드</a:t>
            </a:r>
            <a:r>
              <a:rPr lang="ko-KR" altLang="en-US" b="0" kern="0" dirty="0" smtClean="0"/>
              <a:t> 광고 동영상보기</a:t>
            </a:r>
          </a:p>
        </p:txBody>
      </p:sp>
      <p:pic>
        <p:nvPicPr>
          <p:cNvPr id="1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657" y="4396016"/>
            <a:ext cx="537592" cy="537592"/>
          </a:xfrm>
          <a:prstGeom prst="rect">
            <a:avLst/>
          </a:prstGeom>
          <a:noFill/>
        </p:spPr>
      </p:pic>
      <p:pic>
        <p:nvPicPr>
          <p:cNvPr id="17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59511" y="4974795"/>
            <a:ext cx="20145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6549603" y="5014957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불고기버거편</a:t>
            </a:r>
            <a:endParaRPr lang="ko-KR" altLang="en-US" b="0" kern="0" dirty="0" smtClean="0"/>
          </a:p>
        </p:txBody>
      </p:sp>
      <p:pic>
        <p:nvPicPr>
          <p:cNvPr id="1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0065" y="4902786"/>
            <a:ext cx="537592" cy="537592"/>
          </a:xfrm>
          <a:prstGeom prst="rect">
            <a:avLst/>
          </a:prstGeom>
          <a:noFill/>
        </p:spPr>
      </p:pic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22</a:t>
            </a:r>
            <a:endParaRPr kumimoji="1" lang="en-US" altLang="ko-KR" sz="900" b="0" dirty="0"/>
          </a:p>
        </p:txBody>
      </p:sp>
      <p:pic>
        <p:nvPicPr>
          <p:cNvPr id="2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30860" y="3996084"/>
            <a:ext cx="20145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6520952" y="4036246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스토리의 예 </a:t>
            </a:r>
          </a:p>
        </p:txBody>
      </p:sp>
      <p:pic>
        <p:nvPicPr>
          <p:cNvPr id="25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414" y="3924075"/>
            <a:ext cx="537592" cy="537592"/>
          </a:xfrm>
          <a:prstGeom prst="rect">
            <a:avLst/>
          </a:prstGeom>
          <a:noFill/>
        </p:spPr>
      </p:pic>
      <p:sp>
        <p:nvSpPr>
          <p:cNvPr id="27" name="TextBox 34"/>
          <p:cNvSpPr txBox="1"/>
          <p:nvPr/>
        </p:nvSpPr>
        <p:spPr>
          <a:xfrm>
            <a:off x="8769424" y="342144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69424" y="4933608"/>
            <a:ext cx="1800200" cy="641426"/>
          </a:xfrm>
          <a:prstGeom prst="wedgeRectCallout">
            <a:avLst>
              <a:gd name="adj1" fmla="val -79370"/>
              <a:gd name="adj2" fmla="val -875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 참고영상에 </a:t>
            </a:r>
            <a:r>
              <a:rPr lang="ko-KR" altLang="en-US" b="0" dirty="0" err="1" smtClean="0"/>
              <a:t>불고기버거편이</a:t>
            </a:r>
            <a:r>
              <a:rPr lang="ko-KR" altLang="en-US" b="0" dirty="0" smtClean="0"/>
              <a:t> </a:t>
            </a:r>
            <a:endParaRPr lang="en-US" altLang="ko-KR" b="0" dirty="0" smtClean="0"/>
          </a:p>
          <a:p>
            <a:pPr algn="ctr"/>
            <a:r>
              <a:rPr lang="ko-KR" altLang="en-US" b="0" dirty="0" smtClean="0"/>
              <a:t>없습니다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영상 </a:t>
            </a:r>
            <a:r>
              <a:rPr lang="ko-KR" altLang="en-US" b="0" dirty="0" err="1" smtClean="0"/>
              <a:t>부탁드립니다</a:t>
            </a:r>
            <a:r>
              <a:rPr lang="en-US" altLang="ko-KR" b="0" dirty="0" smtClean="0"/>
              <a:t>. 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23814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 bwMode="auto">
          <a:xfrm>
            <a:off x="4587704" y="1207026"/>
            <a:ext cx="3605656" cy="451559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6058839" y="5476761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2</a:t>
            </a:r>
            <a:r>
              <a:rPr lang="en-US" altLang="ko-KR" b="0" dirty="0" smtClean="0"/>
              <a:t>/5 </a:t>
            </a:r>
            <a:r>
              <a:rPr lang="ko-KR" altLang="en-US" b="0" dirty="0" smtClean="0"/>
              <a:t>▶</a:t>
            </a:r>
          </a:p>
        </p:txBody>
      </p:sp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3395" y="412315"/>
            <a:ext cx="20145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93487" y="452477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스토리의 예 </a:t>
            </a:r>
          </a:p>
        </p:txBody>
      </p:sp>
      <p:pic>
        <p:nvPicPr>
          <p:cNvPr id="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49" y="340306"/>
            <a:ext cx="537592" cy="53759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72480" y="836712"/>
            <a:ext cx="4015383" cy="554461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49" y="404664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998510" y="446634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3397349" y="6020574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5384" y="5774353"/>
            <a:ext cx="3728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http://blog.naver.com/2002dlwjdwk/20005373193&gt;</a:t>
            </a:r>
            <a:endParaRPr lang="ko-KR" altLang="en-US" b="0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455268" y="1196752"/>
            <a:ext cx="3605656" cy="451559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5" name="직사각형 14"/>
          <p:cNvSpPr/>
          <p:nvPr/>
        </p:nvSpPr>
        <p:spPr bwMode="auto">
          <a:xfrm>
            <a:off x="455357" y="908720"/>
            <a:ext cx="360547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 smtClean="0"/>
              <a:t> </a:t>
            </a:r>
            <a:r>
              <a:rPr lang="ko-KR" altLang="en-US" b="0" dirty="0" err="1" smtClean="0"/>
              <a:t>드비어스</a:t>
            </a:r>
            <a:r>
              <a:rPr lang="ko-KR" altLang="en-US" b="0" dirty="0" smtClean="0"/>
              <a:t> 광고</a:t>
            </a:r>
            <a:endParaRPr lang="ko-KR" altLang="en-US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55357" y="1196752"/>
            <a:ext cx="360547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광고 </a:t>
            </a:r>
            <a:r>
              <a:rPr lang="en-US" altLang="ko-KR" b="0" dirty="0" smtClean="0"/>
              <a:t>1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 “</a:t>
            </a:r>
            <a:r>
              <a:rPr lang="ko-KR" altLang="en-US" b="0" dirty="0"/>
              <a:t>다이아몬드를 고르는 것도 당신이 고르는 것만큼이나 </a:t>
            </a:r>
            <a:br>
              <a:rPr lang="ko-KR" altLang="en-US" b="0" dirty="0"/>
            </a:br>
            <a:r>
              <a:rPr lang="ko-KR" altLang="en-US" b="0" dirty="0"/>
              <a:t>  </a:t>
            </a:r>
            <a:r>
              <a:rPr lang="ko-KR" altLang="en-US" b="0" dirty="0" smtClean="0"/>
              <a:t>특별합니다</a:t>
            </a:r>
            <a:r>
              <a:rPr lang="en-US" altLang="ko-KR" b="0" dirty="0"/>
              <a:t>. </a:t>
            </a:r>
            <a:r>
              <a:rPr lang="ko-KR" altLang="en-US" b="0" dirty="0">
                <a:solidFill>
                  <a:srgbClr val="FF0000"/>
                </a:solidFill>
              </a:rPr>
              <a:t>다이아몬드는 영원합니다</a:t>
            </a:r>
            <a:r>
              <a:rPr lang="en-US" altLang="ko-KR" b="0" dirty="0"/>
              <a:t>. </a:t>
            </a:r>
            <a:r>
              <a:rPr lang="ko-KR" altLang="en-US" b="0" dirty="0"/>
              <a:t>마음의 표시를 </a:t>
            </a:r>
            <a:br>
              <a:rPr lang="ko-KR" altLang="en-US" b="0" dirty="0"/>
            </a:br>
            <a:r>
              <a:rPr lang="ko-KR" altLang="en-US" b="0" dirty="0"/>
              <a:t>  </a:t>
            </a:r>
            <a:r>
              <a:rPr lang="ko-KR" altLang="en-US" b="0" dirty="0" smtClean="0"/>
              <a:t>영원히 </a:t>
            </a:r>
            <a:r>
              <a:rPr lang="ko-KR" altLang="en-US" b="0" dirty="0"/>
              <a:t>하는데 두 달 치 월급이 많은 것일까요</a:t>
            </a:r>
            <a:r>
              <a:rPr lang="en-US" altLang="ko-KR" b="0" dirty="0"/>
              <a:t>?”</a:t>
            </a:r>
          </a:p>
        </p:txBody>
      </p:sp>
      <p:pic>
        <p:nvPicPr>
          <p:cNvPr id="17" name="Picture 3" descr="C:\WINDOWS\TEMP\Hnc\BinData\EMB8daa.gif"/>
          <p:cNvPicPr>
            <a:picLocks noChangeAspect="1" noChangeArrowheads="1"/>
          </p:cNvPicPr>
          <p:nvPr/>
        </p:nvPicPr>
        <p:blipFill>
          <a:blip r:embed="rId5"/>
          <a:srcRect r="80896" b="13148"/>
          <a:stretch>
            <a:fillRect/>
          </a:stretch>
        </p:blipFill>
        <p:spPr bwMode="auto">
          <a:xfrm>
            <a:off x="836967" y="1988840"/>
            <a:ext cx="2930668" cy="34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926403" y="5466487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1/5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4593049" y="908720"/>
            <a:ext cx="360547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 smtClean="0"/>
              <a:t> </a:t>
            </a:r>
            <a:r>
              <a:rPr lang="ko-KR" altLang="en-US" b="0" dirty="0" err="1" smtClean="0"/>
              <a:t>드비어스</a:t>
            </a:r>
            <a:r>
              <a:rPr lang="ko-KR" altLang="en-US" b="0" dirty="0" smtClean="0"/>
              <a:t> 광고</a:t>
            </a:r>
            <a:endParaRPr lang="ko-KR" alt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593049" y="1196752"/>
            <a:ext cx="374012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광고 </a:t>
            </a:r>
            <a:r>
              <a:rPr lang="en-US" altLang="ko-KR" b="0" dirty="0" smtClean="0"/>
              <a:t>2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 </a:t>
            </a:r>
            <a:r>
              <a:rPr lang="ko-KR" altLang="en-US" b="0" dirty="0" smtClean="0"/>
              <a:t>“</a:t>
            </a:r>
            <a:r>
              <a:rPr lang="ko-KR" altLang="en-US" b="0" dirty="0"/>
              <a:t>무엇보다 다이아몬드가 당신의 생애에 당신의 사랑을 </a:t>
            </a:r>
            <a:br>
              <a:rPr lang="ko-KR" altLang="en-US" b="0" dirty="0"/>
            </a:br>
            <a:r>
              <a:rPr lang="ko-KR" altLang="en-US" b="0" dirty="0"/>
              <a:t>   나타내는 유일한 징표입니다</a:t>
            </a:r>
            <a:r>
              <a:rPr lang="en-US" altLang="ko-KR" b="0" dirty="0"/>
              <a:t>. </a:t>
            </a:r>
            <a:r>
              <a:rPr lang="ko-KR" altLang="en-US" b="0" dirty="0">
                <a:solidFill>
                  <a:srgbClr val="FF0000"/>
                </a:solidFill>
              </a:rPr>
              <a:t>다이아몬드는 영원합니다</a:t>
            </a:r>
            <a:r>
              <a:rPr lang="en-US" altLang="ko-KR" b="0" dirty="0">
                <a:solidFill>
                  <a:srgbClr val="FF0000"/>
                </a:solidFill>
              </a:rPr>
              <a:t>. </a:t>
            </a:r>
            <a:br>
              <a:rPr lang="en-US" altLang="ko-KR" b="0" dirty="0">
                <a:solidFill>
                  <a:srgbClr val="FF0000"/>
                </a:solidFill>
              </a:rPr>
            </a:br>
            <a:r>
              <a:rPr lang="en-US" altLang="ko-KR" b="0" dirty="0"/>
              <a:t>   </a:t>
            </a:r>
            <a:r>
              <a:rPr lang="ko-KR" altLang="en-US" b="0" dirty="0"/>
              <a:t>영원함에 단 두 달 치 월급을 투자하는 게 너무 많은 </a:t>
            </a:r>
            <a:br>
              <a:rPr lang="ko-KR" altLang="en-US" b="0" dirty="0"/>
            </a:br>
            <a:r>
              <a:rPr lang="ko-KR" altLang="en-US" b="0" dirty="0"/>
              <a:t>   돈일까요</a:t>
            </a:r>
            <a:r>
              <a:rPr lang="en-US" altLang="ko-KR" b="0" dirty="0"/>
              <a:t>?”</a:t>
            </a:r>
          </a:p>
        </p:txBody>
      </p:sp>
      <p:pic>
        <p:nvPicPr>
          <p:cNvPr id="24" name="Picture 3" descr="C:\WINDOWS\TEMP\Hnc\BinData\EMB8daa.gif"/>
          <p:cNvPicPr>
            <a:picLocks noChangeAspect="1" noChangeArrowheads="1"/>
          </p:cNvPicPr>
          <p:nvPr/>
        </p:nvPicPr>
        <p:blipFill>
          <a:blip r:embed="rId5"/>
          <a:srcRect l="19815" r="60370" b="12953"/>
          <a:stretch>
            <a:fillRect/>
          </a:stretch>
        </p:blipFill>
        <p:spPr bwMode="auto">
          <a:xfrm>
            <a:off x="4974659" y="2118322"/>
            <a:ext cx="2930668" cy="33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사각형 설명선 24"/>
          <p:cNvSpPr/>
          <p:nvPr/>
        </p:nvSpPr>
        <p:spPr bwMode="auto">
          <a:xfrm>
            <a:off x="7185248" y="5066594"/>
            <a:ext cx="2648029" cy="1201630"/>
          </a:xfrm>
          <a:prstGeom prst="wedgeRectCallout">
            <a:avLst>
              <a:gd name="adj1" fmla="val -72386"/>
              <a:gd name="adj2" fmla="val -37828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</a:p>
          <a:p>
            <a:pPr algn="ctr"/>
            <a:r>
              <a:rPr lang="ko-KR" altLang="en-US" b="0" dirty="0" err="1" smtClean="0"/>
              <a:t>드비어스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광고이미지 모두 이미지가 흐립니다</a:t>
            </a:r>
            <a:r>
              <a:rPr lang="en-US" altLang="ko-KR" b="0" dirty="0" smtClean="0"/>
              <a:t>.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 좀더 선명한 이미지를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 제시하는 것이 좋을 것 같습니다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이미지 </a:t>
            </a:r>
            <a:r>
              <a:rPr lang="ko-KR" altLang="en-US" b="0" dirty="0" err="1" smtClean="0"/>
              <a:t>부탁드립니다</a:t>
            </a:r>
            <a:r>
              <a:rPr lang="en-US" altLang="ko-KR" b="0" dirty="0" smtClean="0"/>
              <a:t>. 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0921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 bwMode="auto">
          <a:xfrm>
            <a:off x="4518110" y="702970"/>
            <a:ext cx="3605656" cy="451559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5989245" y="497270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4/5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395948" y="692696"/>
            <a:ext cx="3605656" cy="451559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1856809" y="4962431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3</a:t>
            </a:r>
            <a:r>
              <a:rPr lang="en-US" altLang="ko-KR" b="0" dirty="0" smtClean="0"/>
              <a:t>/5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387550" y="404664"/>
            <a:ext cx="360547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 smtClean="0"/>
              <a:t> </a:t>
            </a:r>
            <a:r>
              <a:rPr lang="ko-KR" altLang="en-US" b="0" dirty="0" err="1" smtClean="0"/>
              <a:t>드비어스</a:t>
            </a:r>
            <a:r>
              <a:rPr lang="ko-KR" altLang="en-US" b="0" dirty="0" smtClean="0"/>
              <a:t> 광고</a:t>
            </a:r>
            <a:endParaRPr lang="ko-KR" alt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87550" y="692696"/>
            <a:ext cx="364875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광고 </a:t>
            </a:r>
            <a:r>
              <a:rPr lang="en-US" altLang="ko-KR" b="0" dirty="0" smtClean="0"/>
              <a:t>3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“당신의 삶에 있어서 당신이 항상 사랑하고 있다는 것을 </a:t>
            </a:r>
            <a:br>
              <a:rPr lang="ko-KR" altLang="en-US" b="0" dirty="0"/>
            </a:br>
            <a:r>
              <a:rPr lang="ko-KR" altLang="en-US" b="0" dirty="0"/>
              <a:t>  상징하는 것은 다이아몬드 뿐입니다</a:t>
            </a:r>
            <a:r>
              <a:rPr lang="en-US" altLang="ko-KR" b="0" dirty="0">
                <a:solidFill>
                  <a:srgbClr val="FF0000"/>
                </a:solidFill>
              </a:rPr>
              <a:t>. </a:t>
            </a:r>
            <a:r>
              <a:rPr lang="ko-KR" altLang="en-US" b="0" dirty="0">
                <a:solidFill>
                  <a:srgbClr val="FF0000"/>
                </a:solidFill>
              </a:rPr>
              <a:t>다이아몬드는 </a:t>
            </a:r>
            <a:br>
              <a:rPr lang="ko-KR" altLang="en-US" b="0" dirty="0">
                <a:solidFill>
                  <a:srgbClr val="FF0000"/>
                </a:solidFill>
              </a:rPr>
            </a:br>
            <a:r>
              <a:rPr lang="ko-KR" altLang="en-US" b="0" dirty="0">
                <a:solidFill>
                  <a:srgbClr val="FF0000"/>
                </a:solidFill>
              </a:rPr>
              <a:t>  영원합니다</a:t>
            </a:r>
            <a:r>
              <a:rPr lang="en-US" altLang="ko-KR" b="0" dirty="0">
                <a:solidFill>
                  <a:srgbClr val="FF0000"/>
                </a:solidFill>
              </a:rPr>
              <a:t>.</a:t>
            </a:r>
            <a:r>
              <a:rPr lang="en-US" altLang="ko-KR" b="0" dirty="0"/>
              <a:t> </a:t>
            </a:r>
            <a:r>
              <a:rPr lang="ko-KR" altLang="en-US" b="0" dirty="0"/>
              <a:t>영원함에 단 두 달 치 월급이 너무 많은 </a:t>
            </a:r>
            <a:br>
              <a:rPr lang="ko-KR" altLang="en-US" b="0" dirty="0"/>
            </a:br>
            <a:r>
              <a:rPr lang="ko-KR" altLang="en-US" b="0" dirty="0"/>
              <a:t>  돈일까요</a:t>
            </a:r>
            <a:r>
              <a:rPr lang="en-US" altLang="ko-KR" b="0" dirty="0"/>
              <a:t>?” 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4525242" y="404664"/>
            <a:ext cx="360547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 smtClean="0"/>
              <a:t> </a:t>
            </a:r>
            <a:r>
              <a:rPr lang="ko-KR" altLang="en-US" b="0" dirty="0" err="1" smtClean="0"/>
              <a:t>드비어스</a:t>
            </a:r>
            <a:r>
              <a:rPr lang="ko-KR" altLang="en-US" b="0" dirty="0" smtClean="0"/>
              <a:t> 광고</a:t>
            </a:r>
            <a:endParaRPr lang="ko-KR" altLang="en-U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525242" y="692696"/>
            <a:ext cx="35028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광고 </a:t>
            </a:r>
            <a:r>
              <a:rPr lang="en-US" altLang="ko-KR" b="0" dirty="0" smtClean="0"/>
              <a:t>4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 </a:t>
            </a:r>
            <a:r>
              <a:rPr lang="en-US" altLang="ko-KR" b="0" dirty="0"/>
              <a:t>“</a:t>
            </a:r>
            <a:r>
              <a:rPr lang="ko-KR" altLang="en-US" b="0" dirty="0"/>
              <a:t>다이아몬드 약혼반지가 단 </a:t>
            </a:r>
            <a:r>
              <a:rPr lang="en-US" altLang="ko-KR" b="0" dirty="0"/>
              <a:t>2</a:t>
            </a:r>
            <a:r>
              <a:rPr lang="ko-KR" altLang="en-US" b="0" dirty="0"/>
              <a:t>개월 정도의 월급인데 </a:t>
            </a:r>
            <a:br>
              <a:rPr lang="ko-KR" altLang="en-US" b="0" dirty="0"/>
            </a:br>
            <a:r>
              <a:rPr lang="ko-KR" altLang="en-US" b="0" dirty="0"/>
              <a:t>   과용한다고 생각하나요</a:t>
            </a:r>
            <a:r>
              <a:rPr lang="en-US" altLang="ko-KR" b="0" dirty="0"/>
              <a:t>?” </a:t>
            </a:r>
          </a:p>
        </p:txBody>
      </p:sp>
      <p:pic>
        <p:nvPicPr>
          <p:cNvPr id="15" name="Picture 3" descr="C:\WINDOWS\TEMP\Hnc\BinData\EMB8daa.gif"/>
          <p:cNvPicPr>
            <a:picLocks noChangeAspect="1" noChangeArrowheads="1"/>
          </p:cNvPicPr>
          <p:nvPr/>
        </p:nvPicPr>
        <p:blipFill>
          <a:blip r:embed="rId2"/>
          <a:srcRect l="40347" r="40274" b="12534"/>
          <a:stretch>
            <a:fillRect/>
          </a:stretch>
        </p:blipFill>
        <p:spPr bwMode="auto">
          <a:xfrm>
            <a:off x="769160" y="1608708"/>
            <a:ext cx="2930668" cy="332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WINDOWS\TEMP\Hnc\BinData\EMB8daa.gif"/>
          <p:cNvPicPr>
            <a:picLocks noChangeAspect="1" noChangeArrowheads="1"/>
          </p:cNvPicPr>
          <p:nvPr/>
        </p:nvPicPr>
        <p:blipFill>
          <a:blip r:embed="rId2"/>
          <a:srcRect l="60374" r="20154" b="12573"/>
          <a:stretch>
            <a:fillRect/>
          </a:stretch>
        </p:blipFill>
        <p:spPr bwMode="auto">
          <a:xfrm>
            <a:off x="4985206" y="1323639"/>
            <a:ext cx="2957540" cy="36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사각형 설명선 20"/>
          <p:cNvSpPr/>
          <p:nvPr/>
        </p:nvSpPr>
        <p:spPr bwMode="auto">
          <a:xfrm>
            <a:off x="7185248" y="5066594"/>
            <a:ext cx="2648029" cy="1201630"/>
          </a:xfrm>
          <a:prstGeom prst="wedgeRectCallout">
            <a:avLst>
              <a:gd name="adj1" fmla="val -72386"/>
              <a:gd name="adj2" fmla="val -37828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</a:p>
          <a:p>
            <a:pPr algn="ctr"/>
            <a:r>
              <a:rPr lang="ko-KR" altLang="en-US" b="0" dirty="0" err="1" smtClean="0"/>
              <a:t>드비어스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광고이미지 모두 이미지가 흐립니다</a:t>
            </a:r>
            <a:r>
              <a:rPr lang="en-US" altLang="ko-KR" b="0" dirty="0" smtClean="0"/>
              <a:t>.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 좀더 선명한 이미지를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 제시하는 것인 좋을 것 같습니다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이미지 </a:t>
            </a:r>
            <a:r>
              <a:rPr lang="ko-KR" altLang="en-US" b="0" dirty="0" err="1" smtClean="0"/>
              <a:t>부탁드립니다</a:t>
            </a:r>
            <a:r>
              <a:rPr lang="en-US" altLang="ko-KR" b="0" dirty="0" smtClean="0"/>
              <a:t>. 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66773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395948" y="692696"/>
            <a:ext cx="3605656" cy="451559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856809" y="4962431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5/5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387550" y="404664"/>
            <a:ext cx="3605473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ko-KR" altLang="en-US" b="0" dirty="0" smtClean="0"/>
              <a:t> </a:t>
            </a:r>
            <a:r>
              <a:rPr lang="ko-KR" altLang="en-US" b="0" dirty="0" err="1" smtClean="0"/>
              <a:t>드비어스</a:t>
            </a:r>
            <a:r>
              <a:rPr lang="ko-KR" altLang="en-US" b="0" dirty="0" smtClean="0"/>
              <a:t> 광고</a:t>
            </a:r>
            <a:endParaRPr lang="ko-KR" alt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87550" y="692696"/>
            <a:ext cx="37128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광고 </a:t>
            </a:r>
            <a:r>
              <a:rPr lang="en-US" altLang="ko-KR" b="0" dirty="0" smtClean="0"/>
              <a:t>5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 “뭐니 </a:t>
            </a:r>
            <a:r>
              <a:rPr lang="ko-KR" altLang="en-US" b="0" dirty="0"/>
              <a:t>뭐니 해도 당신의 삶에서 영원토록 당신의 사랑을 </a:t>
            </a:r>
            <a:br>
              <a:rPr lang="ko-KR" altLang="en-US" b="0" dirty="0"/>
            </a:br>
            <a:r>
              <a:rPr lang="ko-KR" altLang="en-US" b="0" dirty="0"/>
              <a:t>  표시할 수 있는 것은 이 다이아몬드 뿐입니다</a:t>
            </a:r>
            <a:r>
              <a:rPr lang="en-US" altLang="ko-KR" b="0" dirty="0"/>
              <a:t>. </a:t>
            </a:r>
            <a:br>
              <a:rPr lang="en-US" altLang="ko-KR" b="0" dirty="0"/>
            </a:br>
            <a:r>
              <a:rPr lang="en-US" altLang="ko-KR" b="0" dirty="0">
                <a:solidFill>
                  <a:srgbClr val="FF0000"/>
                </a:solidFill>
              </a:rPr>
              <a:t>  </a:t>
            </a:r>
            <a:r>
              <a:rPr lang="ko-KR" altLang="en-US" b="0" dirty="0">
                <a:solidFill>
                  <a:srgbClr val="FF0000"/>
                </a:solidFill>
              </a:rPr>
              <a:t>다이아몬드는 영원합니다</a:t>
            </a:r>
            <a:r>
              <a:rPr lang="en-US" altLang="ko-KR" b="0" dirty="0">
                <a:solidFill>
                  <a:srgbClr val="FF0000"/>
                </a:solidFill>
              </a:rPr>
              <a:t>. </a:t>
            </a:r>
            <a:r>
              <a:rPr lang="ko-KR" altLang="en-US" b="0" dirty="0"/>
              <a:t>영원한 사랑의 표시에 </a:t>
            </a:r>
            <a:r>
              <a:rPr lang="en-US" altLang="ko-KR" b="0" dirty="0"/>
              <a:t>2</a:t>
            </a:r>
            <a:r>
              <a:rPr lang="ko-KR" altLang="en-US" b="0" dirty="0"/>
              <a:t>개월 </a:t>
            </a:r>
            <a:br>
              <a:rPr lang="ko-KR" altLang="en-US" b="0" dirty="0"/>
            </a:br>
            <a:r>
              <a:rPr lang="ko-KR" altLang="en-US" b="0" dirty="0"/>
              <a:t>  </a:t>
            </a:r>
            <a:r>
              <a:rPr lang="ko-KR" altLang="en-US" b="0" dirty="0" err="1"/>
              <a:t>어치의</a:t>
            </a:r>
            <a:r>
              <a:rPr lang="ko-KR" altLang="en-US" b="0" dirty="0"/>
              <a:t> 월급이 너무 많은 것일까요</a:t>
            </a:r>
            <a:r>
              <a:rPr lang="en-US" altLang="ko-KR" b="0" dirty="0"/>
              <a:t>?” </a:t>
            </a:r>
          </a:p>
        </p:txBody>
      </p:sp>
      <p:pic>
        <p:nvPicPr>
          <p:cNvPr id="7" name="Picture 3" descr="C:\WINDOWS\TEMP\Hnc\BinData\EMB8daa.gif"/>
          <p:cNvPicPr>
            <a:picLocks noChangeAspect="1" noChangeArrowheads="1"/>
          </p:cNvPicPr>
          <p:nvPr/>
        </p:nvPicPr>
        <p:blipFill>
          <a:blip r:embed="rId2"/>
          <a:srcRect l="40347" r="40274" b="12534"/>
          <a:stretch>
            <a:fillRect/>
          </a:stretch>
        </p:blipFill>
        <p:spPr bwMode="auto">
          <a:xfrm>
            <a:off x="769160" y="1631414"/>
            <a:ext cx="2930668" cy="292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WINDOWS\TEMP\Hnc\BinData\EMB8daa.gif"/>
          <p:cNvPicPr>
            <a:picLocks noChangeAspect="1" noChangeArrowheads="1"/>
          </p:cNvPicPr>
          <p:nvPr/>
        </p:nvPicPr>
        <p:blipFill>
          <a:blip r:embed="rId2"/>
          <a:srcRect l="80482" b="13004"/>
          <a:stretch>
            <a:fillRect/>
          </a:stretch>
        </p:blipFill>
        <p:spPr bwMode="auto">
          <a:xfrm>
            <a:off x="769160" y="1631415"/>
            <a:ext cx="2930668" cy="32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사각형 설명선 10"/>
          <p:cNvSpPr/>
          <p:nvPr/>
        </p:nvSpPr>
        <p:spPr bwMode="auto">
          <a:xfrm>
            <a:off x="4304928" y="5045879"/>
            <a:ext cx="2648029" cy="1201630"/>
          </a:xfrm>
          <a:prstGeom prst="wedgeRectCallout">
            <a:avLst>
              <a:gd name="adj1" fmla="val -72386"/>
              <a:gd name="adj2" fmla="val -37828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</a:p>
          <a:p>
            <a:pPr algn="ctr"/>
            <a:r>
              <a:rPr lang="ko-KR" altLang="en-US" b="0" dirty="0" err="1" smtClean="0"/>
              <a:t>드비어스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광고이미지 모두 이미지가 흐립니다</a:t>
            </a:r>
            <a:r>
              <a:rPr lang="en-US" altLang="ko-KR" b="0" dirty="0" smtClean="0"/>
              <a:t>.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 좀더 선명한 이미지를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 제시하는 것인 좋을 것 같습니다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이미지 </a:t>
            </a:r>
            <a:r>
              <a:rPr lang="ko-KR" altLang="en-US" b="0" dirty="0" err="1" smtClean="0"/>
              <a:t>부탁드립니다</a:t>
            </a:r>
            <a:r>
              <a:rPr lang="en-US" altLang="ko-KR" b="0" dirty="0" smtClean="0"/>
              <a:t>. 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4917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1283" y="1310571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아이디어 창출방법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7404" y="2009235"/>
            <a:ext cx="49582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하나의 아이디어를 창출하기 위해서는 우선 그 아이디어의 목적이 무엇인지를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결정해야 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아이디어를 내겠다는 마음의 준비는 물론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뚜렷한 목표의식을 가지고 노력할 때만 아이디어는 비로소 창출됨</a:t>
            </a:r>
            <a:r>
              <a:rPr lang="en-US" altLang="ko-KR" b="0" dirty="0" smtClean="0"/>
              <a:t> </a:t>
            </a:r>
          </a:p>
        </p:txBody>
      </p:sp>
      <p:sp>
        <p:nvSpPr>
          <p:cNvPr id="6" name="오른쪽 화살표 5"/>
          <p:cNvSpPr/>
          <p:nvPr/>
        </p:nvSpPr>
        <p:spPr bwMode="auto">
          <a:xfrm>
            <a:off x="3955162" y="280255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9037" y="2750731"/>
            <a:ext cx="2537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/>
              <a:t>아이디어 창출의 중요한 열쇠는 </a:t>
            </a:r>
            <a:r>
              <a:rPr lang="ko-KR" altLang="en-US" b="0" dirty="0" smtClean="0"/>
              <a:t>집중력임</a:t>
            </a:r>
            <a:endParaRPr lang="ko-KR" altLang="en-US" b="0" dirty="0"/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04</a:t>
            </a:r>
            <a:endParaRPr kumimoji="1" lang="en-US" altLang="ko-KR" sz="900" b="0" dirty="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아이디어 창출방법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3770134" y="1556792"/>
            <a:ext cx="4783316" cy="432048"/>
          </a:xfrm>
          <a:prstGeom prst="rect">
            <a:avLst/>
          </a:prstGeom>
          <a:noFill/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목표를 정하고 집중하라</a:t>
            </a:r>
            <a:r>
              <a:rPr lang="en-US" altLang="ko-KR" b="0" dirty="0" smtClean="0"/>
              <a:t>.</a:t>
            </a:r>
            <a:r>
              <a:rPr lang="ko-KR" altLang="en-US" b="0" dirty="0" smtClean="0"/>
              <a:t> </a:t>
            </a:r>
            <a:endParaRPr lang="ko-KR" altLang="en-US" b="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82" y="3861048"/>
            <a:ext cx="2904218" cy="2053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46216" y="4221088"/>
            <a:ext cx="1064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 smtClean="0"/>
              <a:t>아이클릭아트</a:t>
            </a:r>
            <a:endParaRPr lang="en-US" altLang="ko-KR" b="0" dirty="0" smtClean="0"/>
          </a:p>
          <a:p>
            <a:r>
              <a:rPr lang="ko-KR" altLang="en-US" b="0" dirty="0" smtClean="0"/>
              <a:t>이미지번호</a:t>
            </a:r>
            <a:endParaRPr lang="en-US" altLang="ko-KR" b="0" dirty="0" smtClean="0"/>
          </a:p>
          <a:p>
            <a:r>
              <a:rPr lang="en-US" altLang="ko-KR" b="0" dirty="0" smtClean="0"/>
              <a:t>245654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1923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0420" y="364651"/>
            <a:ext cx="160226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44488" y="404813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맥도날드</a:t>
            </a:r>
            <a:r>
              <a:rPr lang="ko-KR" altLang="en-US" b="0" kern="0" dirty="0" smtClean="0"/>
              <a:t> </a:t>
            </a:r>
            <a:r>
              <a:rPr lang="en-US" altLang="ko-KR" b="0" kern="0" dirty="0" smtClean="0"/>
              <a:t>‘</a:t>
            </a:r>
            <a:r>
              <a:rPr lang="ko-KR" altLang="en-US" b="0" kern="0" dirty="0" smtClean="0"/>
              <a:t>동물원</a:t>
            </a:r>
            <a:r>
              <a:rPr lang="en-US" altLang="ko-KR" b="0" kern="0" dirty="0" smtClean="0"/>
              <a:t>’</a:t>
            </a:r>
            <a:r>
              <a:rPr lang="ko-KR" altLang="en-US" b="0" kern="0" dirty="0" smtClean="0"/>
              <a:t>편</a:t>
            </a:r>
          </a:p>
        </p:txBody>
      </p:sp>
      <p:pic>
        <p:nvPicPr>
          <p:cNvPr id="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4" y="292642"/>
            <a:ext cx="537592" cy="53759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72481" y="836712"/>
            <a:ext cx="3456557" cy="24482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404664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443113" y="446634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2971890" y="2924944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 bwMode="auto">
          <a:xfrm>
            <a:off x="441773" y="908720"/>
            <a:ext cx="3142801" cy="1872208"/>
          </a:xfrm>
          <a:prstGeom prst="rect">
            <a:avLst/>
          </a:prstGeom>
          <a:solidFill>
            <a:srgbClr val="C0C0C0"/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en-US" altLang="ko-KR" b="0" dirty="0"/>
              <a:t>\\Edu_server\d\[</a:t>
            </a:r>
            <a:r>
              <a:rPr lang="ko-KR" altLang="en-US" b="0" dirty="0" err="1"/>
              <a:t>한사대</a:t>
            </a:r>
            <a:r>
              <a:rPr lang="en-US" altLang="ko-KR" b="0" dirty="0"/>
              <a:t>]2014</a:t>
            </a:r>
            <a:r>
              <a:rPr lang="ko-KR" altLang="en-US" b="0" dirty="0"/>
              <a:t>년</a:t>
            </a:r>
            <a:r>
              <a:rPr lang="en-US" altLang="ko-KR" b="0" dirty="0"/>
              <a:t>1</a:t>
            </a:r>
            <a:r>
              <a:rPr lang="ko-KR" altLang="en-US" b="0" dirty="0" smtClean="0"/>
              <a:t>학기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\</a:t>
            </a:r>
            <a:r>
              <a:rPr lang="ko-KR" altLang="en-US" b="0" dirty="0" smtClean="0"/>
              <a:t>박은선</a:t>
            </a:r>
            <a:r>
              <a:rPr lang="en-US" altLang="ko-KR" b="0" dirty="0" smtClean="0"/>
              <a:t>_</a:t>
            </a:r>
            <a:r>
              <a:rPr lang="en-US" altLang="ko-KR" b="0" dirty="0"/>
              <a:t>05. [27apd]</a:t>
            </a:r>
            <a:r>
              <a:rPr lang="ko-KR" altLang="en-US" b="0" dirty="0" err="1"/>
              <a:t>영상광고제작론</a:t>
            </a:r>
            <a:r>
              <a:rPr lang="en-US" altLang="ko-KR" b="0" dirty="0"/>
              <a:t>(</a:t>
            </a:r>
            <a:r>
              <a:rPr lang="ko-KR" altLang="en-US" b="0" dirty="0" err="1"/>
              <a:t>정진애교수</a:t>
            </a:r>
            <a:r>
              <a:rPr lang="en-US" altLang="ko-KR" b="0" dirty="0" smtClean="0"/>
              <a:t>)</a:t>
            </a:r>
            <a:br>
              <a:rPr lang="en-US" altLang="ko-KR" b="0" dirty="0" smtClean="0"/>
            </a:br>
            <a:r>
              <a:rPr lang="en-US" altLang="ko-KR" b="0" dirty="0" smtClean="0"/>
              <a:t>\</a:t>
            </a:r>
            <a:r>
              <a:rPr lang="en-US" altLang="ko-KR" b="0" dirty="0"/>
              <a:t>06. </a:t>
            </a:r>
            <a:r>
              <a:rPr lang="ko-KR" altLang="en-US" b="0" dirty="0" smtClean="0"/>
              <a:t>참고영상</a:t>
            </a:r>
            <a:endParaRPr lang="en-US" altLang="ko-KR" b="0" dirty="0" smtClean="0"/>
          </a:p>
          <a:p>
            <a:pPr algn="ctr"/>
            <a:endParaRPr lang="en-US" altLang="ko-KR" b="0" dirty="0"/>
          </a:p>
          <a:p>
            <a:pPr algn="ctr"/>
            <a:r>
              <a:rPr lang="ko-KR" altLang="en-US" b="0" dirty="0" err="1"/>
              <a:t>맥도날드</a:t>
            </a:r>
            <a:r>
              <a:rPr lang="ko-KR" altLang="en-US" b="0" dirty="0"/>
              <a:t> 광고 </a:t>
            </a:r>
            <a:r>
              <a:rPr lang="en-US" altLang="ko-KR" b="0" dirty="0"/>
              <a:t>27apd_07_p22</a:t>
            </a:r>
          </a:p>
        </p:txBody>
      </p:sp>
      <p:pic>
        <p:nvPicPr>
          <p:cNvPr id="10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4916" y="364651"/>
            <a:ext cx="174627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913967" y="404813"/>
            <a:ext cx="1983249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맥도날드</a:t>
            </a:r>
            <a:r>
              <a:rPr lang="ko-KR" altLang="en-US" b="0" kern="0" dirty="0" smtClean="0"/>
              <a:t> </a:t>
            </a:r>
            <a:r>
              <a:rPr lang="en-US" altLang="ko-KR" b="0" kern="0" dirty="0" smtClean="0"/>
              <a:t>‘</a:t>
            </a:r>
            <a:r>
              <a:rPr lang="ko-KR" altLang="en-US" b="0" kern="0" dirty="0" err="1" smtClean="0"/>
              <a:t>불고기버거</a:t>
            </a:r>
            <a:r>
              <a:rPr lang="en-US" altLang="ko-KR" b="0" kern="0" dirty="0" smtClean="0"/>
              <a:t>’</a:t>
            </a:r>
            <a:r>
              <a:rPr lang="ko-KR" altLang="en-US" b="0" kern="0" dirty="0" smtClean="0"/>
              <a:t>편</a:t>
            </a:r>
          </a:p>
        </p:txBody>
      </p:sp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470" y="292642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736977" y="836712"/>
            <a:ext cx="3456557" cy="24482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48" y="404664"/>
            <a:ext cx="108012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6907609" y="446634"/>
            <a:ext cx="1501775" cy="246062"/>
          </a:xfrm>
          <a:prstGeom prst="rect">
            <a:avLst/>
          </a:prstGeom>
          <a:noFill/>
        </p:spPr>
        <p:txBody>
          <a:bodyPr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16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7436386" y="2924944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 bwMode="auto">
          <a:xfrm>
            <a:off x="4906633" y="908720"/>
            <a:ext cx="3142801" cy="1872208"/>
          </a:xfrm>
          <a:prstGeom prst="rect">
            <a:avLst/>
          </a:prstGeom>
          <a:solidFill>
            <a:srgbClr val="C0C0C0"/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en-US" altLang="ko-KR" b="0" dirty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7977336" y="1844824"/>
            <a:ext cx="1800200" cy="641426"/>
          </a:xfrm>
          <a:prstGeom prst="wedgeRectCallout">
            <a:avLst>
              <a:gd name="adj1" fmla="val -79370"/>
              <a:gd name="adj2" fmla="val -875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 참고영상에 </a:t>
            </a:r>
            <a:r>
              <a:rPr lang="ko-KR" altLang="en-US" b="0" dirty="0" err="1" smtClean="0"/>
              <a:t>불고기버거편이</a:t>
            </a:r>
            <a:r>
              <a:rPr lang="ko-KR" altLang="en-US" b="0" dirty="0" smtClean="0"/>
              <a:t> </a:t>
            </a:r>
            <a:endParaRPr lang="en-US" altLang="ko-KR" b="0" dirty="0" smtClean="0"/>
          </a:p>
          <a:p>
            <a:pPr algn="ctr"/>
            <a:r>
              <a:rPr lang="ko-KR" altLang="en-US" b="0" dirty="0" smtClean="0"/>
              <a:t>없습니다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영상 </a:t>
            </a:r>
            <a:r>
              <a:rPr lang="ko-KR" altLang="en-US" b="0" dirty="0" err="1" smtClean="0"/>
              <a:t>부탁드립니다</a:t>
            </a:r>
            <a:r>
              <a:rPr lang="en-US" altLang="ko-KR" b="0" dirty="0" smtClean="0"/>
              <a:t>. 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098745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8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위험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3955162" y="2581449"/>
            <a:ext cx="4605142" cy="35118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4313739" y="2633492"/>
            <a:ext cx="4321943" cy="1171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사람들은 약간의 위험을 원함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</a:t>
            </a:r>
            <a:r>
              <a:rPr lang="ko-KR" altLang="en-US" b="0" dirty="0" smtClean="0"/>
              <a:t>그 속에서 스릴과 재미를 느끼기 때문임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실생활에서 위험에 빠지는 걸 바라는 사람은 없겠지만 즐기는 사람은 많음 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광고도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약간의 아슬아슬함은 사람들로 하여금 흥분과 흥미를 느끼게 함으로써 오래 기억하게 해줌 </a:t>
            </a:r>
          </a:p>
        </p:txBody>
      </p:sp>
      <p:sp>
        <p:nvSpPr>
          <p:cNvPr id="23" name="오른쪽 화살표 22"/>
          <p:cNvSpPr/>
          <p:nvPr/>
        </p:nvSpPr>
        <p:spPr bwMode="auto">
          <a:xfrm>
            <a:off x="4603234" y="2852936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</a:t>
            </a:r>
            <a:r>
              <a:rPr lang="en-US" altLang="ko-KR" b="0" dirty="0"/>
              <a:t> </a:t>
            </a:r>
            <a:r>
              <a:rPr lang="ko-KR" altLang="en-US" b="0" dirty="0" smtClean="0"/>
              <a:t>필요함  </a:t>
            </a:r>
            <a:endParaRPr lang="en-US" altLang="ko-KR" b="0" dirty="0" smtClean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23</a:t>
            </a:r>
            <a:endParaRPr kumimoji="1" lang="en-US" altLang="ko-KR" sz="900" b="0" dirty="0"/>
          </a:p>
        </p:txBody>
      </p:sp>
      <p:sp>
        <p:nvSpPr>
          <p:cNvPr id="17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4565647" y="3819772"/>
            <a:ext cx="3720269" cy="2159788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5601072" y="3830851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하비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니콜</a:t>
            </a:r>
            <a:r>
              <a:rPr lang="ko-KR" altLang="en-US" b="0" dirty="0" smtClean="0"/>
              <a:t> 백화점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781848" y="5733256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네비게이터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pic>
        <p:nvPicPr>
          <p:cNvPr id="28" name="Picture 20" descr="C:\WINDOWS\TEMP\PKG5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282" y="4077047"/>
            <a:ext cx="2791494" cy="16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358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955162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9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315347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비교 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3968903" y="2581449"/>
            <a:ext cx="4605142" cy="343983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11" name="직사각형 10"/>
          <p:cNvSpPr/>
          <p:nvPr/>
        </p:nvSpPr>
        <p:spPr bwMode="auto">
          <a:xfrm>
            <a:off x="4565647" y="3068960"/>
            <a:ext cx="3720269" cy="2664296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" name="TextBox 1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6" name="Rectangle 1059"/>
          <p:cNvSpPr>
            <a:spLocks noChangeArrowheads="1"/>
          </p:cNvSpPr>
          <p:nvPr/>
        </p:nvSpPr>
        <p:spPr bwMode="auto">
          <a:xfrm>
            <a:off x="4313860" y="2633492"/>
            <a:ext cx="43219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다른 상품과의 비교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자사 상품의 사용 전과 후의 비교는 제품의 장점을 확실하게 알려주는 방법임 </a:t>
            </a:r>
            <a:endParaRPr lang="en-US" altLang="ko-KR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</a:t>
            </a:r>
            <a:r>
              <a:rPr lang="en-US" altLang="ko-KR" b="0" dirty="0"/>
              <a:t> </a:t>
            </a:r>
            <a:r>
              <a:rPr lang="ko-KR" altLang="en-US" b="0" dirty="0" smtClean="0"/>
              <a:t>필요함  </a:t>
            </a:r>
            <a:endParaRPr lang="en-US" altLang="ko-KR" b="0" dirty="0" smtClean="0"/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9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8067" y="3080039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err="1" smtClean="0"/>
              <a:t>펩시</a:t>
            </a:r>
            <a:r>
              <a:rPr lang="ko-KR" altLang="en-US" b="0" dirty="0" smtClean="0"/>
              <a:t> 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76108" y="5487035"/>
            <a:ext cx="1757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광고홍보실무특강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24</a:t>
            </a:r>
            <a:endParaRPr kumimoji="1" lang="en-US" altLang="ko-KR" sz="900" b="0" dirty="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16983"/>
              </p:ext>
            </p:extLst>
          </p:nvPr>
        </p:nvGraphicFramePr>
        <p:xfrm>
          <a:off x="5241032" y="3325813"/>
          <a:ext cx="24257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그림" r:id="rId3" imgW="2404698" imgH="3060208" progId="StaticMetafile">
                  <p:embed/>
                </p:oleObj>
              </mc:Choice>
              <mc:Fallback>
                <p:oleObj name="그림" r:id="rId3" imgW="2404698" imgH="3060208" progId="StaticMetafile">
                  <p:embed/>
                  <p:pic>
                    <p:nvPicPr>
                      <p:cNvPr id="0" name="개체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32" y="3325813"/>
                        <a:ext cx="24257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14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10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파괴 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3955162" y="2581449"/>
            <a:ext cx="4605142" cy="372787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7" name="Rectangle 1059"/>
          <p:cNvSpPr>
            <a:spLocks noChangeArrowheads="1"/>
          </p:cNvSpPr>
          <p:nvPr/>
        </p:nvSpPr>
        <p:spPr bwMode="auto">
          <a:xfrm>
            <a:off x="4313739" y="2633492"/>
            <a:ext cx="4321943" cy="787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‘</a:t>
            </a:r>
            <a:r>
              <a:rPr lang="ko-KR" altLang="en-US" b="0" dirty="0" smtClean="0"/>
              <a:t>기존의 틀을 깨부수어라</a:t>
            </a:r>
            <a:r>
              <a:rPr lang="en-US" altLang="ko-KR" b="0" dirty="0" smtClean="0"/>
              <a:t>.’</a:t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고정관념의 파괴를 의미함 </a:t>
            </a:r>
            <a:endParaRPr lang="en-US" altLang="ko-KR" b="0" dirty="0" smtClean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매체의 관념을 깨고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시대의 고정관념을 깨고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남녀 </a:t>
            </a:r>
            <a:r>
              <a:rPr lang="ko-KR" altLang="en-US" b="0" dirty="0" err="1" smtClean="0"/>
              <a:t>성역할의</a:t>
            </a:r>
            <a:r>
              <a:rPr lang="ko-KR" altLang="en-US" b="0" dirty="0" smtClean="0"/>
              <a:t> 고정관념을 깰 때 놀라운 아이디어가 탄생할 수 있음 </a:t>
            </a:r>
            <a:endParaRPr lang="en-US" altLang="ko-KR" b="0" dirty="0" smtClean="0"/>
          </a:p>
        </p:txBody>
      </p:sp>
      <p:sp>
        <p:nvSpPr>
          <p:cNvPr id="23" name="오른쪽 화살표 22"/>
          <p:cNvSpPr/>
          <p:nvPr/>
        </p:nvSpPr>
        <p:spPr bwMode="auto">
          <a:xfrm>
            <a:off x="4603234" y="2842662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25</a:t>
            </a:r>
            <a:endParaRPr kumimoji="1" lang="en-US" altLang="ko-KR" sz="900" b="0" dirty="0"/>
          </a:p>
        </p:txBody>
      </p:sp>
      <p:sp>
        <p:nvSpPr>
          <p:cNvPr id="17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4565647" y="3429000"/>
            <a:ext cx="3720269" cy="273630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5817096" y="3440079"/>
            <a:ext cx="1265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[Post-It/3M </a:t>
            </a:r>
            <a:r>
              <a:rPr lang="ko-KR" altLang="en-US" b="0" dirty="0" smtClean="0"/>
              <a:t>광고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718" y="3696485"/>
            <a:ext cx="3116892" cy="188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04044" y="5579871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기억을 상징하는 뇌 각 부위의 기능과 뇌를 보조하는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Post-It</a:t>
            </a:r>
            <a:r>
              <a:rPr lang="ko-KR" altLang="en-US" b="0" dirty="0" smtClean="0"/>
              <a:t>의 기능을 제시한 광고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1814" y="5919083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00224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40" y="1310571"/>
            <a:ext cx="2937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 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955041" y="22048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11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315226" y="220486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유머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3955162" y="2581449"/>
            <a:ext cx="4605142" cy="379987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6" name="Rectangle 1059"/>
          <p:cNvSpPr>
            <a:spLocks noChangeArrowheads="1"/>
          </p:cNvSpPr>
          <p:nvPr/>
        </p:nvSpPr>
        <p:spPr bwMode="auto">
          <a:xfrm>
            <a:off x="4313739" y="2633492"/>
            <a:ext cx="4321943" cy="94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유머는 사람에게 긍정적인 느낌을 </a:t>
            </a:r>
            <a:r>
              <a:rPr lang="ko-KR" altLang="en-US" b="0" dirty="0" err="1"/>
              <a:t>들게하여</a:t>
            </a:r>
            <a:r>
              <a:rPr lang="ko-KR" altLang="en-US" b="0" dirty="0"/>
              <a:t> </a:t>
            </a:r>
            <a:r>
              <a:rPr lang="ko-KR" altLang="en-US" b="0" dirty="0" err="1"/>
              <a:t>제품호감도를</a:t>
            </a:r>
            <a:r>
              <a:rPr lang="ko-KR" altLang="en-US" b="0" dirty="0"/>
              <a:t> 높여주는 방법임</a:t>
            </a:r>
            <a:endParaRPr lang="en-US" altLang="ko-KR" b="0" dirty="0"/>
          </a:p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과장</a:t>
            </a:r>
            <a:r>
              <a:rPr lang="en-US" altLang="ko-KR" b="0" dirty="0"/>
              <a:t>, </a:t>
            </a:r>
            <a:r>
              <a:rPr lang="ko-KR" altLang="en-US" b="0" dirty="0" err="1"/>
              <a:t>의외성</a:t>
            </a:r>
            <a:r>
              <a:rPr lang="en-US" altLang="ko-KR" b="0" dirty="0"/>
              <a:t>, </a:t>
            </a:r>
            <a:r>
              <a:rPr lang="ko-KR" altLang="en-US" b="0" dirty="0"/>
              <a:t>반전 등을 통해 유머를 주는 것은 제품을 더욱 강조하게 하여 브랜드를 더욱 인상 깊게 기억하게 하고 유쾌하게 하여 </a:t>
            </a:r>
            <a:r>
              <a:rPr lang="ko-KR" altLang="en-US" b="0" dirty="0" err="1"/>
              <a:t>호감도를</a:t>
            </a:r>
            <a:r>
              <a:rPr lang="ko-KR" altLang="en-US" b="0" dirty="0"/>
              <a:t> 높임 </a:t>
            </a:r>
            <a:endParaRPr lang="en-US" altLang="ko-KR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703614" y="1556792"/>
            <a:ext cx="4894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아이디어 발상을 위해서는 필수적인 것에서부터 시작하여 남들이 보기에 별 것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아닌 것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하찮은 것들까지 놓치지 않고 관찰하여 최선의 아이디어를 찾아내는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것이 필요함  </a:t>
            </a:r>
            <a:endParaRPr lang="en-US" altLang="ko-KR" b="0" dirty="0" smtClean="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6) </a:t>
            </a:r>
            <a:r>
              <a:rPr lang="ko-KR" altLang="en-US" b="0" dirty="0" smtClean="0"/>
              <a:t>아이디어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발상을 위한 </a:t>
            </a:r>
            <a:r>
              <a:rPr lang="en-US" altLang="ko-KR" b="0" dirty="0" smtClean="0"/>
              <a:t>11</a:t>
            </a:r>
            <a:r>
              <a:rPr lang="ko-KR" altLang="en-US" b="0" dirty="0" smtClean="0"/>
              <a:t>가지 포인트</a:t>
            </a:r>
          </a:p>
        </p:txBody>
      </p:sp>
      <p:sp>
        <p:nvSpPr>
          <p:cNvPr id="1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4565647" y="3573016"/>
            <a:ext cx="3720269" cy="2736304"/>
          </a:xfrm>
          <a:prstGeom prst="rect">
            <a:avLst/>
          </a:prstGeom>
          <a:solidFill>
            <a:srgbClr val="E8F0FC"/>
          </a:solidFill>
          <a:ln w="635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endParaRPr lang="ko-KR" altLang="en-U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15603" y="3584095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[</a:t>
            </a:r>
            <a:r>
              <a:rPr lang="ko-KR" altLang="en-US" b="0" dirty="0" smtClean="0"/>
              <a:t>금연 공익</a:t>
            </a:r>
            <a:r>
              <a:rPr lang="ko-KR" altLang="en-US" b="0" dirty="0"/>
              <a:t>광</a:t>
            </a:r>
            <a:r>
              <a:rPr lang="ko-KR" altLang="en-US" b="0" dirty="0" smtClean="0"/>
              <a:t>고</a:t>
            </a:r>
            <a:r>
              <a:rPr lang="en-US" altLang="ko-KR" b="0" dirty="0" smtClean="0"/>
              <a:t>]</a:t>
            </a:r>
            <a:endParaRPr lang="ko-KR" altLang="en-US" b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804044" y="572388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/>
              <a:t>간접흡연의 심각성을 알리는 </a:t>
            </a:r>
            <a:r>
              <a:rPr lang="ko-KR" altLang="en-US" b="0" dirty="0" smtClean="0"/>
              <a:t>공익광고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유명 </a:t>
            </a:r>
            <a:r>
              <a:rPr lang="ko-KR" altLang="en-US" b="0" dirty="0"/>
              <a:t>담배광고를 </a:t>
            </a:r>
            <a:r>
              <a:rPr lang="ko-KR" altLang="en-US" b="0" dirty="0" err="1" smtClean="0"/>
              <a:t>패러디하여</a:t>
            </a:r>
            <a:r>
              <a:rPr lang="ko-KR" altLang="en-US" b="0" dirty="0" smtClean="0"/>
              <a:t> 웃음과 </a:t>
            </a:r>
            <a:r>
              <a:rPr lang="ko-KR" altLang="en-US" b="0" dirty="0"/>
              <a:t>함께 경고를 주는 광고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1814" y="6063099"/>
            <a:ext cx="3422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세계의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2200. </a:t>
            </a:r>
            <a:r>
              <a:rPr lang="ko-KR" altLang="en-US" b="0" dirty="0" smtClean="0"/>
              <a:t>한국방송광고공사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709" y="3840501"/>
            <a:ext cx="3155294" cy="188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26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399498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2</a:t>
            </a:r>
            <a:r>
              <a:rPr lang="en-US" altLang="ko-KR" b="0" dirty="0" smtClean="0"/>
              <a:t>. </a:t>
            </a:r>
            <a:r>
              <a:rPr lang="ko-KR" altLang="en-US" b="0" dirty="0" err="1" smtClean="0"/>
              <a:t>브레인스토밍</a:t>
            </a:r>
            <a:endParaRPr lang="ko-KR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687678" y="1556792"/>
            <a:ext cx="4820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미국 광고대행사 </a:t>
            </a:r>
            <a:r>
              <a:rPr lang="en-US" altLang="ko-KR" b="0" dirty="0" smtClean="0"/>
              <a:t>BBDO</a:t>
            </a:r>
            <a:r>
              <a:rPr lang="ko-KR" altLang="en-US" b="0" dirty="0" smtClean="0"/>
              <a:t>의 사장 </a:t>
            </a:r>
            <a:r>
              <a:rPr lang="ko-KR" altLang="en-US" b="0" dirty="0" err="1" smtClean="0"/>
              <a:t>오스본이</a:t>
            </a:r>
            <a:r>
              <a:rPr lang="ko-KR" altLang="en-US" b="0" dirty="0" smtClean="0"/>
              <a:t> 저서 </a:t>
            </a:r>
            <a:r>
              <a:rPr lang="en-US" altLang="ko-KR" b="0" dirty="0" smtClean="0"/>
              <a:t>&lt;</a:t>
            </a:r>
            <a:r>
              <a:rPr lang="ko-KR" altLang="en-US" b="0" dirty="0" smtClean="0"/>
              <a:t>창의력을 펼쳐라</a:t>
            </a:r>
            <a:r>
              <a:rPr lang="en-US" altLang="ko-KR" b="0" dirty="0" smtClean="0"/>
              <a:t>&gt;</a:t>
            </a:r>
            <a:r>
              <a:rPr lang="ko-KR" altLang="en-US" b="0" dirty="0" smtClean="0"/>
              <a:t>에서 제시한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광고아이디어 회의방식을 </a:t>
            </a:r>
            <a:r>
              <a:rPr lang="ko-KR" altLang="en-US" b="0" dirty="0" err="1" smtClean="0"/>
              <a:t>브레인스토밍이라는</a:t>
            </a:r>
            <a:r>
              <a:rPr lang="ko-KR" altLang="en-US" b="0" dirty="0" smtClean="0"/>
              <a:t> 이름으로 부름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/>
              <a:t> </a:t>
            </a:r>
            <a:r>
              <a:rPr lang="en-US" altLang="ko-KR" b="0" dirty="0" smtClean="0"/>
              <a:t>         </a:t>
            </a:r>
            <a:r>
              <a:rPr lang="ko-KR" altLang="en-US" b="0" dirty="0" smtClean="0"/>
              <a:t>전 세계적으로 인정받는 발상기법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발상</a:t>
            </a:r>
            <a:r>
              <a:rPr lang="ko-KR" altLang="en-US" b="0" dirty="0"/>
              <a:t>의 </a:t>
            </a:r>
            <a:r>
              <a:rPr lang="ko-KR" altLang="en-US" b="0" dirty="0" smtClean="0"/>
              <a:t>연쇄작용임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/>
              <a:t>브레인스토밍은</a:t>
            </a:r>
            <a:r>
              <a:rPr lang="ko-KR" altLang="en-US" b="0" dirty="0" smtClean="0"/>
              <a:t> 손쉽게 시도할 수 있는 방법임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en-US" altLang="ko-KR" b="0" dirty="0"/>
              <a:t> </a:t>
            </a:r>
            <a:r>
              <a:rPr lang="en-US" altLang="ko-KR" b="0" dirty="0" smtClean="0"/>
              <a:t>         </a:t>
            </a:r>
            <a:r>
              <a:rPr lang="ko-KR" altLang="en-US" b="0" dirty="0" smtClean="0"/>
              <a:t>개인에게 기대할 수 없는 커다란 효과가 있음 </a:t>
            </a:r>
            <a:endParaRPr lang="en-US" altLang="ko-KR" b="0" dirty="0" smtClean="0"/>
          </a:p>
        </p:txBody>
      </p:sp>
      <p:sp>
        <p:nvSpPr>
          <p:cNvPr id="5" name="오른쪽 화살표 4"/>
          <p:cNvSpPr/>
          <p:nvPr/>
        </p:nvSpPr>
        <p:spPr bwMode="auto">
          <a:xfrm>
            <a:off x="3975710" y="1988125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6" name="오른쪽 화살표 5"/>
          <p:cNvSpPr/>
          <p:nvPr/>
        </p:nvSpPr>
        <p:spPr bwMode="auto">
          <a:xfrm>
            <a:off x="3975710" y="2667109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3796008" y="4304120"/>
            <a:ext cx="796952" cy="379214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1</a:t>
            </a:r>
            <a:r>
              <a:rPr lang="ko-KR" altLang="en-US" b="0" dirty="0" smtClean="0">
                <a:solidFill>
                  <a:srgbClr val="000000"/>
                </a:solidFill>
              </a:rPr>
              <a:t>단계 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664968" y="4302655"/>
            <a:ext cx="3672408" cy="380679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자유로운 발상단계 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800872" y="4736167"/>
            <a:ext cx="796952" cy="379214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en-US" altLang="ko-KR" b="0" dirty="0">
                <a:solidFill>
                  <a:srgbClr val="000000"/>
                </a:solidFill>
              </a:rPr>
              <a:t>2</a:t>
            </a:r>
            <a:r>
              <a:rPr lang="ko-KR" altLang="en-US" b="0" dirty="0" smtClean="0">
                <a:solidFill>
                  <a:srgbClr val="000000"/>
                </a:solidFill>
              </a:rPr>
              <a:t>단계 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669832" y="4734702"/>
            <a:ext cx="3667544" cy="380679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아이디어의 질과 합목적성을 중시하는 비판적인 검토단계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2</a:t>
            </a:r>
            <a:r>
              <a:rPr lang="en-US" altLang="ko-KR" b="0" dirty="0" smtClean="0"/>
              <a:t>. </a:t>
            </a:r>
            <a:r>
              <a:rPr lang="ko-KR" altLang="en-US" b="0" dirty="0" err="1" smtClean="0"/>
              <a:t>브레인스토밍</a:t>
            </a:r>
            <a:endParaRPr lang="en-US" altLang="ko-KR" b="0" dirty="0"/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27</a:t>
            </a:r>
            <a:endParaRPr kumimoji="1" lang="en-US" altLang="ko-KR" sz="9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512840" y="1310571"/>
            <a:ext cx="1984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ko-KR" b="0" dirty="0" smtClean="0"/>
              <a:t>Brainstorming</a:t>
            </a:r>
            <a:r>
              <a:rPr lang="en-US" altLang="ko-KR" b="0" dirty="0"/>
              <a:t>, </a:t>
            </a:r>
            <a:r>
              <a:rPr lang="ko-KR" altLang="en-US" b="0" dirty="0"/>
              <a:t>집단사고법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2840" y="3108737"/>
            <a:ext cx="441980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/>
              <a:t>브레인스토밍의</a:t>
            </a:r>
            <a:r>
              <a:rPr lang="ko-KR" altLang="en-US" b="0" dirty="0"/>
              <a:t> 목적 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 다른 사람의 발상을 자기의 </a:t>
            </a:r>
            <a:r>
              <a:rPr lang="ko-KR" altLang="en-US" b="0" dirty="0" err="1"/>
              <a:t>발상력의</a:t>
            </a:r>
            <a:r>
              <a:rPr lang="ko-KR" altLang="en-US" b="0" dirty="0"/>
              <a:t> 도약판</a:t>
            </a:r>
            <a:r>
              <a:rPr lang="en-US" altLang="ko-KR" b="0" dirty="0"/>
              <a:t>(Spring Board)</a:t>
            </a:r>
            <a:r>
              <a:rPr lang="ko-KR" altLang="en-US" b="0" dirty="0"/>
              <a:t>으로 만듦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 현실성이 없는 엉뚱한 아이디어라도 자꾸 발표해나가는 것이 원칙임</a:t>
            </a:r>
            <a:endParaRPr lang="en-US" altLang="ko-KR" b="0" dirty="0"/>
          </a:p>
          <a:p>
            <a:pPr marL="171450" indent="3175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ko-KR" b="0" dirty="0"/>
          </a:p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/>
              <a:t>브레인스토밍의</a:t>
            </a:r>
            <a:r>
              <a:rPr lang="ko-KR" altLang="en-US" b="0" dirty="0"/>
              <a:t> 단계  </a:t>
            </a:r>
            <a:r>
              <a:rPr lang="en-US" altLang="ko-KR" b="0" dirty="0"/>
              <a:t> </a:t>
            </a:r>
            <a:r>
              <a:rPr lang="ko-KR" altLang="en-US" b="0" dirty="0"/>
              <a:t> </a:t>
            </a:r>
            <a:r>
              <a:rPr lang="en-US" altLang="ko-KR" b="0" dirty="0"/>
              <a:t>  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6347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2840" y="1310571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err="1" smtClean="0"/>
              <a:t>브레인스토밍의</a:t>
            </a:r>
            <a:r>
              <a:rPr lang="ko-KR" altLang="en-US" b="0" dirty="0" smtClean="0"/>
              <a:t> 규칙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2792" y="1556792"/>
            <a:ext cx="2026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자유로운 </a:t>
            </a:r>
            <a:r>
              <a:rPr lang="ko-KR" altLang="en-US" b="0" dirty="0" err="1" smtClean="0"/>
              <a:t>발상력을</a:t>
            </a:r>
            <a:r>
              <a:rPr lang="ko-KR" altLang="en-US" b="0" dirty="0" smtClean="0"/>
              <a:t> 중요시함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이성적인 비판을 단절시킴 </a:t>
            </a:r>
            <a:endParaRPr lang="en-US" altLang="ko-KR" b="0" dirty="0" smtClean="0"/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3965784" y="2060848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335474" y="2060848"/>
            <a:ext cx="421797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비판하지 말 것 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964068" y="2636912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2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333758" y="2636912"/>
            <a:ext cx="421969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질보다 양을 중시할 것 </a:t>
            </a:r>
          </a:p>
        </p:txBody>
      </p:sp>
      <p:sp>
        <p:nvSpPr>
          <p:cNvPr id="10" name="Rectangle 1059"/>
          <p:cNvSpPr>
            <a:spLocks noChangeArrowheads="1"/>
          </p:cNvSpPr>
          <p:nvPr/>
        </p:nvSpPr>
        <p:spPr bwMode="auto">
          <a:xfrm>
            <a:off x="4335840" y="3126126"/>
            <a:ext cx="4513244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아이디어의 양을 중시함으로써 자연히 질의 향상을 가져올 수 있음 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3965436" y="3508492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3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4335126" y="3508492"/>
            <a:ext cx="421969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/>
              <a:t>‘</a:t>
            </a:r>
            <a:r>
              <a:rPr kumimoji="1" lang="ko-KR" altLang="en-US" b="0" dirty="0" err="1" smtClean="0"/>
              <a:t>히치하이킹</a:t>
            </a:r>
            <a:r>
              <a:rPr kumimoji="1" lang="en-US" altLang="ko-KR" b="0" dirty="0" smtClean="0"/>
              <a:t>’</a:t>
            </a:r>
            <a:r>
              <a:rPr kumimoji="1" lang="ko-KR" altLang="en-US" b="0" dirty="0" smtClean="0"/>
              <a:t>이 권장됨</a:t>
            </a:r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4337208" y="3997706"/>
            <a:ext cx="4513244" cy="54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다른 사람의 아이디어를 마음껏 활용함</a:t>
            </a:r>
            <a:endParaRPr lang="en-US" altLang="ko-KR" b="0" dirty="0" smtClean="0"/>
          </a:p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타인의 아이디어를 수정 </a:t>
            </a:r>
            <a:r>
              <a:rPr lang="en-US" altLang="ko-KR" b="0" dirty="0" smtClean="0"/>
              <a:t>· </a:t>
            </a:r>
            <a:r>
              <a:rPr lang="ko-KR" altLang="en-US" b="0" dirty="0" smtClean="0"/>
              <a:t>조합하여 새로운 아이디어로 만듦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err="1" smtClean="0"/>
              <a:t>브레인스토밍의</a:t>
            </a:r>
            <a:r>
              <a:rPr lang="ko-KR" altLang="en-US" b="0" dirty="0" smtClean="0"/>
              <a:t> 규칙</a:t>
            </a:r>
            <a:r>
              <a:rPr lang="en-US" altLang="ko-KR" b="0" dirty="0" smtClean="0"/>
              <a:t> </a:t>
            </a:r>
            <a:endParaRPr lang="en-US" altLang="ko-KR" b="0" dirty="0"/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28</a:t>
            </a:r>
            <a:endParaRPr kumimoji="1" lang="en-US" altLang="ko-KR" sz="900" b="0" dirty="0"/>
          </a:p>
        </p:txBody>
      </p:sp>
      <p:sp>
        <p:nvSpPr>
          <p:cNvPr id="1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2. </a:t>
            </a:r>
            <a:r>
              <a:rPr lang="ko-KR" altLang="en-US" b="0" dirty="0" err="1" smtClean="0"/>
              <a:t>브레인스토밍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126592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840" y="1310571"/>
            <a:ext cx="2832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2</a:t>
            </a:r>
            <a:r>
              <a:rPr lang="en-US" altLang="ko-KR" b="0" dirty="0" smtClean="0"/>
              <a:t>) </a:t>
            </a:r>
            <a:r>
              <a:rPr lang="ko-KR" altLang="en-US" b="0" dirty="0" err="1" smtClean="0"/>
              <a:t>브레인스토밍의</a:t>
            </a:r>
            <a:r>
              <a:rPr lang="ko-KR" altLang="en-US" b="0" dirty="0" smtClean="0"/>
              <a:t> 구성과 역할 및 진행방법   </a:t>
            </a:r>
          </a:p>
        </p:txBody>
      </p:sp>
      <p:sp>
        <p:nvSpPr>
          <p:cNvPr id="3" name="직사각형 25"/>
          <p:cNvSpPr>
            <a:spLocks noChangeArrowheads="1"/>
          </p:cNvSpPr>
          <p:nvPr/>
        </p:nvSpPr>
        <p:spPr bwMode="auto">
          <a:xfrm>
            <a:off x="3810388" y="1724152"/>
            <a:ext cx="4743062" cy="213689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4" name="직사각형 24"/>
          <p:cNvSpPr>
            <a:spLocks noChangeArrowheads="1"/>
          </p:cNvSpPr>
          <p:nvPr/>
        </p:nvSpPr>
        <p:spPr bwMode="auto">
          <a:xfrm>
            <a:off x="3954852" y="1628800"/>
            <a:ext cx="1212858" cy="274553"/>
          </a:xfrm>
          <a:prstGeom prst="roundRect">
            <a:avLst>
              <a:gd name="adj" fmla="val 50000"/>
            </a:avLst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구성 및 진행방법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184" y="3240559"/>
            <a:ext cx="4795862" cy="6924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소요기간은 </a:t>
            </a: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  <a:r>
              <a:rPr kumimoji="1" lang="ko-KR" altLang="en-US" b="0" dirty="0">
                <a:solidFill>
                  <a:srgbClr val="000000"/>
                </a:solidFill>
              </a:rPr>
              <a:t>시간이 넘지 않아야 하고 </a:t>
            </a:r>
            <a:r>
              <a:rPr kumimoji="1" lang="en-US" altLang="ko-KR" b="0" dirty="0">
                <a:solidFill>
                  <a:srgbClr val="000000"/>
                </a:solidFill>
              </a:rPr>
              <a:t>20~30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분 정도가 </a:t>
            </a:r>
            <a:r>
              <a:rPr kumimoji="1" lang="ko-KR" altLang="en-US" b="0" dirty="0">
                <a:solidFill>
                  <a:srgbClr val="000000"/>
                </a:solidFill>
              </a:rPr>
              <a:t>최적임 </a:t>
            </a:r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시간이 지연될 경우 </a:t>
            </a:r>
            <a:r>
              <a:rPr kumimoji="1" lang="en-US" altLang="ko-KR" b="0" dirty="0">
                <a:solidFill>
                  <a:srgbClr val="000000"/>
                </a:solidFill>
              </a:rPr>
              <a:t>: </a:t>
            </a:r>
            <a:r>
              <a:rPr kumimoji="1" lang="ko-KR" altLang="en-US" b="0" dirty="0">
                <a:solidFill>
                  <a:srgbClr val="000000"/>
                </a:solidFill>
              </a:rPr>
              <a:t>휴식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티타임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산보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가벼운 체조 등으로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기분전환이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b="0" dirty="0" smtClean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                      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 </a:t>
            </a:r>
            <a:r>
              <a:rPr kumimoji="1" lang="ko-KR" altLang="en-US" b="0" dirty="0">
                <a:solidFill>
                  <a:srgbClr val="000000"/>
                </a:solidFill>
              </a:rPr>
              <a:t>필요함 </a:t>
            </a: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31764"/>
              </p:ext>
            </p:extLst>
          </p:nvPr>
        </p:nvGraphicFramePr>
        <p:xfrm>
          <a:off x="3964679" y="1988840"/>
          <a:ext cx="4516713" cy="1224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1924"/>
                <a:gridCol w="3614789"/>
              </a:tblGrid>
              <a:tr h="244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구성 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E8F0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>
                    <a:solidFill>
                      <a:srgbClr val="E8F0FC"/>
                    </a:solidFill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리더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문제를 분석함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구체적인 문제제기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참가자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독창적인 아이디어를 발상함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(4~5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명이나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6~7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명이 이상적임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기록자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서기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2448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심사그룹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비판적 평가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 검토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 결정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직사각형 25"/>
          <p:cNvSpPr>
            <a:spLocks noChangeArrowheads="1"/>
          </p:cNvSpPr>
          <p:nvPr/>
        </p:nvSpPr>
        <p:spPr bwMode="auto">
          <a:xfrm>
            <a:off x="3800872" y="4028407"/>
            <a:ext cx="4743062" cy="218132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0" name="직사각형 24"/>
          <p:cNvSpPr>
            <a:spLocks noChangeArrowheads="1"/>
          </p:cNvSpPr>
          <p:nvPr/>
        </p:nvSpPr>
        <p:spPr bwMode="auto">
          <a:xfrm>
            <a:off x="3945336" y="3933056"/>
            <a:ext cx="1212858" cy="274553"/>
          </a:xfrm>
          <a:prstGeom prst="roundRect">
            <a:avLst>
              <a:gd name="adj" fmla="val 50000"/>
            </a:avLst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역할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0872" y="4213314"/>
            <a:ext cx="4795862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리더 </a:t>
            </a:r>
            <a:endParaRPr kumimoji="1" lang="en-US" altLang="ko-KR" b="0" dirty="0">
              <a:solidFill>
                <a:srgbClr val="000000"/>
              </a:solidFill>
            </a:endParaRPr>
          </a:p>
          <a:p>
            <a:pPr marL="171450" indent="3175">
              <a:lnSpc>
                <a:spcPct val="120000"/>
              </a:lnSpc>
              <a:spcBef>
                <a:spcPct val="30000"/>
              </a:spcBef>
              <a:buFontTx/>
              <a:buChar char="-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 토론주제를 상세히 파악하고 있어야 함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3175">
              <a:lnSpc>
                <a:spcPct val="120000"/>
              </a:lnSpc>
              <a:spcBef>
                <a:spcPct val="30000"/>
              </a:spcBef>
              <a:buFontTx/>
              <a:buChar char="-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 참가자들의 반응을 잘 유도하고 청취해야 함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3175">
              <a:lnSpc>
                <a:spcPct val="120000"/>
              </a:lnSpc>
              <a:spcBef>
                <a:spcPct val="30000"/>
              </a:spcBef>
              <a:buFontTx/>
              <a:buChar char="-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 회의 분위기가 중요하므로 유머가 있으면 더욱 좋음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3175">
              <a:lnSpc>
                <a:spcPct val="120000"/>
              </a:lnSpc>
              <a:spcBef>
                <a:spcPct val="30000"/>
              </a:spcBef>
              <a:buFontTx/>
              <a:buChar char="-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 회의 주제를 설정한 후 워밍업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(Warming Up)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을 통해 두뇌회전을 유연하게 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b="0" dirty="0" smtClean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만들고 난 후 본 문제를 제시함 </a:t>
            </a: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872" y="5517232"/>
            <a:ext cx="4795862" cy="6924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문제를 충분히 설명하면 참가자가 이해하기 쉽고 아이디어 양도 많이 나옴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규칙을 준수하면서 진행시키면 참가자들이 자유롭게 아이디어를 내어 양과 질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,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 모두 우수한 회의목적을 달성할 수 있음 </a:t>
            </a: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91395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2) </a:t>
            </a:r>
            <a:r>
              <a:rPr lang="ko-KR" altLang="en-US" b="0" dirty="0" err="1" smtClean="0"/>
              <a:t>브레인스토밍의</a:t>
            </a:r>
            <a:r>
              <a:rPr lang="ko-KR" altLang="en-US" b="0" dirty="0" smtClean="0"/>
              <a:t> 구성</a:t>
            </a:r>
            <a:r>
              <a:rPr lang="ko-KR" altLang="en-US" b="0" dirty="0"/>
              <a:t>과 </a:t>
            </a:r>
            <a:r>
              <a:rPr lang="ko-KR" altLang="en-US" b="0" dirty="0" smtClean="0"/>
              <a:t>역할 및 진행방법</a:t>
            </a:r>
            <a:endParaRPr lang="en-US" altLang="ko-KR" b="0" dirty="0"/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2. </a:t>
            </a:r>
            <a:r>
              <a:rPr lang="ko-KR" altLang="en-US" b="0" dirty="0" err="1" smtClean="0"/>
              <a:t>브레인스토밍</a:t>
            </a:r>
            <a:endParaRPr lang="ko-KR" altLang="en-US" b="0" dirty="0" smtClean="0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29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90772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2840" y="1310571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아이디어 창출방법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3954396" y="18402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3954520" y="227858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314560" y="1840264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우선 시작하라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314706" y="2278582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생각하는 것은 무엇이든 메모하라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953428" y="271796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3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3953552" y="317393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4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4313592" y="2717968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환상은 금물이다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313738" y="3173934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목표를 염두에 두라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953428" y="363590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5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3953552" y="409187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6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4313592" y="3635904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실패한다 하더라도 다시 시도하라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313738" y="4091870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끊임없이 대화를 나누라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55252" y="456629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3955376" y="502226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8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4315416" y="4566294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장기계획을 세워라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4315562" y="5022260"/>
            <a:ext cx="423788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스케줄을 지켜라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grpSp>
        <p:nvGrpSpPr>
          <p:cNvPr id="22" name="그룹 21"/>
          <p:cNvGrpSpPr/>
          <p:nvPr/>
        </p:nvGrpSpPr>
        <p:grpSpPr>
          <a:xfrm>
            <a:off x="8069982" y="2327552"/>
            <a:ext cx="782563" cy="304800"/>
            <a:chOff x="3296816" y="4941168"/>
            <a:chExt cx="782563" cy="304800"/>
          </a:xfrm>
        </p:grpSpPr>
        <p:pic>
          <p:nvPicPr>
            <p:cNvPr id="23" name="Picture 2" descr="C:\Documents and Settings\Administrator\바탕 화면\1366896581_mouse_select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816" y="4941168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359299" y="5013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</a:rPr>
                <a:t>Click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746216" y="1772816"/>
            <a:ext cx="1064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/>
              <a:t>클릭하면 내용 제시</a:t>
            </a:r>
            <a:endParaRPr lang="en-US" altLang="ko-KR" b="0" dirty="0"/>
          </a:p>
          <a:p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 smtClean="0"/>
              <a:t>내용은 </a:t>
            </a:r>
            <a:r>
              <a:rPr lang="ko-KR" altLang="en-US" b="0" dirty="0"/>
              <a:t>뒷장 참고</a:t>
            </a:r>
            <a:endParaRPr lang="en-US" altLang="ko-KR" b="0" dirty="0"/>
          </a:p>
          <a:p>
            <a:endParaRPr lang="en-US" altLang="ko-KR" b="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8069982" y="2780238"/>
            <a:ext cx="782563" cy="304800"/>
            <a:chOff x="3296816" y="4941168"/>
            <a:chExt cx="782563" cy="304800"/>
          </a:xfrm>
        </p:grpSpPr>
        <p:pic>
          <p:nvPicPr>
            <p:cNvPr id="27" name="Picture 2" descr="C:\Documents and Settings\Administrator\바탕 화면\1366896581_mouse_select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816" y="4941168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359299" y="5013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</a:rPr>
                <a:t>Click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069982" y="3695704"/>
            <a:ext cx="782563" cy="304800"/>
            <a:chOff x="3296816" y="4941168"/>
            <a:chExt cx="782563" cy="304800"/>
          </a:xfrm>
        </p:grpSpPr>
        <p:pic>
          <p:nvPicPr>
            <p:cNvPr id="30" name="Picture 2" descr="C:\Documents and Settings\Administrator\바탕 화면\1366896581_mouse_select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816" y="4941168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359299" y="5013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</a:rPr>
                <a:t>Click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8069982" y="4144520"/>
            <a:ext cx="782563" cy="304800"/>
            <a:chOff x="3296816" y="4941168"/>
            <a:chExt cx="782563" cy="304800"/>
          </a:xfrm>
        </p:grpSpPr>
        <p:pic>
          <p:nvPicPr>
            <p:cNvPr id="33" name="Picture 2" descr="C:\Documents and Settings\Administrator\바탕 화면\1366896581_mouse_select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816" y="4941168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359299" y="5013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</a:rPr>
                <a:t>Click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8069982" y="4631808"/>
            <a:ext cx="782563" cy="304800"/>
            <a:chOff x="3296816" y="4941168"/>
            <a:chExt cx="782563" cy="304800"/>
          </a:xfrm>
        </p:grpSpPr>
        <p:pic>
          <p:nvPicPr>
            <p:cNvPr id="36" name="Picture 2" descr="C:\Documents and Settings\Administrator\바탕 화면\1366896581_mouse_select_lef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6816" y="4941168"/>
              <a:ext cx="304800" cy="304800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359299" y="5013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FF0000"/>
                  </a:solidFill>
                </a:rPr>
                <a:t>Click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67130" y="1566198"/>
            <a:ext cx="4958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/>
              <a:t>아이디어 창출을 위한 </a:t>
            </a:r>
            <a:r>
              <a:rPr lang="en-US" altLang="ko-KR" b="0" dirty="0"/>
              <a:t>8</a:t>
            </a:r>
            <a:r>
              <a:rPr lang="ko-KR" altLang="en-US" b="0" dirty="0"/>
              <a:t>가지 마음가짐 </a:t>
            </a:r>
            <a:endParaRPr lang="en-US" altLang="ko-KR" b="0" dirty="0"/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아이디어 창출방법</a:t>
            </a:r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05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75268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986081" y="33265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335971" y="332656"/>
            <a:ext cx="419759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생각하는 것은 무엇이든 </a:t>
            </a:r>
            <a:r>
              <a:rPr kumimoji="1" lang="ko-KR" altLang="en-US" b="0" dirty="0" smtClean="0"/>
              <a:t>메모하라</a:t>
            </a:r>
            <a:r>
              <a:rPr kumimoji="1" lang="en-US" altLang="ko-KR" b="0" dirty="0" smtClean="0"/>
              <a:t>.</a:t>
            </a:r>
            <a:endParaRPr kumimoji="1" lang="ko-KR" altLang="en-US" b="0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3986081" y="704305"/>
            <a:ext cx="4547488" cy="107413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5" name="TextBox 24"/>
          <p:cNvSpPr txBox="1"/>
          <p:nvPr/>
        </p:nvSpPr>
        <p:spPr>
          <a:xfrm>
            <a:off x="4344200" y="685831"/>
            <a:ext cx="429636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생각을 종이 위에 옮겨 쓰는 것 자체가 도움이 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떠오르는 생각을 많이 쓰면 쓸수록 실현가능하고 가장 적절한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아이디어에 접근 할 수 있음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낙서도 좋고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문장이 채 끝나지 않아도 좋으며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명사만 나열해도 좋음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어떻게 표현하느냐가 아니라 무엇을 말하고자 하느냐는 것이 중요함</a:t>
            </a: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3986081" y="191121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3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4335971" y="1911210"/>
            <a:ext cx="419759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환상은 금물이다</a:t>
            </a:r>
            <a:r>
              <a:rPr kumimoji="1" lang="en-US" altLang="ko-KR" b="0" dirty="0" smtClean="0"/>
              <a:t>.</a:t>
            </a:r>
            <a:endParaRPr kumimoji="1" lang="ko-KR" altLang="en-US" b="0" dirty="0"/>
          </a:p>
        </p:txBody>
      </p:sp>
      <p:sp>
        <p:nvSpPr>
          <p:cNvPr id="28" name="직사각형 27"/>
          <p:cNvSpPr/>
          <p:nvPr/>
        </p:nvSpPr>
        <p:spPr bwMode="auto">
          <a:xfrm>
            <a:off x="3986081" y="2282860"/>
            <a:ext cx="4547488" cy="61246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9" name="TextBox 28"/>
          <p:cNvSpPr txBox="1"/>
          <p:nvPr/>
        </p:nvSpPr>
        <p:spPr>
          <a:xfrm>
            <a:off x="4344200" y="2264385"/>
            <a:ext cx="318228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상상은 훈련을 통해서 가능함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현실</a:t>
            </a:r>
            <a:r>
              <a:rPr lang="ko-KR" altLang="en-US" b="0" dirty="0"/>
              <a:t>과 </a:t>
            </a:r>
            <a:r>
              <a:rPr lang="ko-KR" altLang="en-US" b="0" dirty="0" smtClean="0"/>
              <a:t>동떨어진 환상의 세계로 치닫지 말아야 함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현실도피의 수단에 불과함 </a:t>
            </a:r>
            <a:endParaRPr lang="en-US" altLang="ko-KR" b="0" dirty="0" smtClean="0"/>
          </a:p>
        </p:txBody>
      </p:sp>
      <p:sp>
        <p:nvSpPr>
          <p:cNvPr id="30" name="오른쪽 화살표 29"/>
          <p:cNvSpPr/>
          <p:nvPr/>
        </p:nvSpPr>
        <p:spPr bwMode="auto">
          <a:xfrm>
            <a:off x="4624971" y="2710617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3987173" y="306896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5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4337063" y="3068960"/>
            <a:ext cx="419759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/>
              <a:t>실패한다 하더라도 다시 </a:t>
            </a:r>
            <a:r>
              <a:rPr kumimoji="1" lang="ko-KR" altLang="en-US" b="0" dirty="0" smtClean="0"/>
              <a:t>시도하라</a:t>
            </a:r>
            <a:r>
              <a:rPr kumimoji="1" lang="en-US" altLang="ko-KR" b="0" dirty="0" smtClean="0"/>
              <a:t>.</a:t>
            </a:r>
            <a:endParaRPr kumimoji="1" lang="ko-KR" altLang="en-US" b="0" dirty="0"/>
          </a:p>
        </p:txBody>
      </p:sp>
      <p:sp>
        <p:nvSpPr>
          <p:cNvPr id="33" name="직사각형 32"/>
          <p:cNvSpPr/>
          <p:nvPr/>
        </p:nvSpPr>
        <p:spPr bwMode="auto">
          <a:xfrm>
            <a:off x="3987173" y="3440610"/>
            <a:ext cx="4547488" cy="114051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34" name="TextBox 33"/>
          <p:cNvSpPr txBox="1"/>
          <p:nvPr/>
        </p:nvSpPr>
        <p:spPr>
          <a:xfrm>
            <a:off x="4345292" y="3422135"/>
            <a:ext cx="4280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자신의 아이디어를 몇 번이고 검토해야 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필요하다면 원점에서 다시 시작하고 의문을 끊임없이 제기해야 함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누가 이 제품을 사며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구매이유는 무엇인가</a:t>
            </a:r>
            <a:r>
              <a:rPr lang="en-US" altLang="ko-KR" b="0" dirty="0" smtClean="0"/>
              <a:t>? </a:t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주요 판매요점은 무엇인가</a:t>
            </a:r>
            <a:r>
              <a:rPr lang="en-US" altLang="ko-KR" b="0" dirty="0" smtClean="0"/>
              <a:t>? </a:t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어떻게 표현할 것인가</a:t>
            </a:r>
            <a:r>
              <a:rPr lang="en-US" altLang="ko-KR" b="0" dirty="0" smtClean="0"/>
              <a:t>? </a:t>
            </a:r>
            <a:br>
              <a:rPr lang="en-US" altLang="ko-KR" b="0" dirty="0" smtClean="0"/>
            </a:br>
            <a:r>
              <a:rPr lang="en-US" altLang="ko-KR" b="0" dirty="0" smtClean="0"/>
              <a:t>- </a:t>
            </a:r>
            <a:r>
              <a:rPr lang="ko-KR" altLang="en-US" b="0" dirty="0" smtClean="0"/>
              <a:t>어떤 방식으로 풀어나갈 것인가</a:t>
            </a:r>
            <a:r>
              <a:rPr lang="en-US" altLang="ko-KR" b="0" dirty="0" smtClean="0"/>
              <a:t>?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altLang="ko-KR" b="0" dirty="0" smtClean="0"/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3987173" y="486353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4337063" y="4863538"/>
            <a:ext cx="419759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끊임없이 대화를 나누라</a:t>
            </a:r>
            <a:r>
              <a:rPr kumimoji="1" lang="en-US" altLang="ko-KR" b="0" dirty="0" smtClean="0"/>
              <a:t>.</a:t>
            </a:r>
            <a:r>
              <a:rPr kumimoji="1" lang="ko-KR" altLang="en-US" b="0" dirty="0" smtClean="0"/>
              <a:t> </a:t>
            </a:r>
            <a:endParaRPr kumimoji="1" lang="ko-KR" altLang="en-US" b="0" dirty="0"/>
          </a:p>
        </p:txBody>
      </p:sp>
      <p:sp>
        <p:nvSpPr>
          <p:cNvPr id="38" name="직사각형 37"/>
          <p:cNvSpPr/>
          <p:nvPr/>
        </p:nvSpPr>
        <p:spPr bwMode="auto">
          <a:xfrm>
            <a:off x="3987173" y="5235188"/>
            <a:ext cx="4547488" cy="28204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39" name="TextBox 38"/>
          <p:cNvSpPr txBox="1"/>
          <p:nvPr/>
        </p:nvSpPr>
        <p:spPr>
          <a:xfrm>
            <a:off x="4345292" y="5216713"/>
            <a:ext cx="4280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아이디어 창출의 좋은 방법 중의 하나가 남과 같이 생각하는 것임</a:t>
            </a:r>
            <a:endParaRPr lang="en-US" altLang="ko-KR" b="0" dirty="0" smtClean="0"/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3987173" y="566124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7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4337063" y="5661248"/>
            <a:ext cx="419759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장기계획을 세워라</a:t>
            </a:r>
            <a:r>
              <a:rPr kumimoji="1" lang="en-US" altLang="ko-KR" b="0" dirty="0" smtClean="0"/>
              <a:t>.</a:t>
            </a:r>
            <a:endParaRPr kumimoji="1" lang="ko-KR" altLang="en-US" b="0" dirty="0"/>
          </a:p>
        </p:txBody>
      </p:sp>
      <p:sp>
        <p:nvSpPr>
          <p:cNvPr id="42" name="직사각형 41"/>
          <p:cNvSpPr/>
          <p:nvPr/>
        </p:nvSpPr>
        <p:spPr bwMode="auto">
          <a:xfrm>
            <a:off x="3987173" y="6032898"/>
            <a:ext cx="4547488" cy="34842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43" name="TextBox 42"/>
          <p:cNvSpPr txBox="1"/>
          <p:nvPr/>
        </p:nvSpPr>
        <p:spPr>
          <a:xfrm>
            <a:off x="4345292" y="6014423"/>
            <a:ext cx="4280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몇 시간 동안의 계획은 물론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가능한 한 장기적인 계획을 세움</a:t>
            </a:r>
            <a:endParaRPr lang="en-US" altLang="ko-KR" b="0" dirty="0" smtClean="0"/>
          </a:p>
        </p:txBody>
      </p:sp>
    </p:spTree>
    <p:extLst>
      <p:ext uri="{BB962C8B-B14F-4D97-AF65-F5344CB8AC3E}">
        <p14:creationId xmlns:p14="http://schemas.microsoft.com/office/powerpoint/2010/main" val="137455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2) </a:t>
            </a:r>
            <a:r>
              <a:rPr lang="ko-KR" altLang="en-US" b="0" dirty="0" smtClean="0"/>
              <a:t>광고 아이디어의 전략적 선택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2840" y="1310571"/>
            <a:ext cx="2105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2</a:t>
            </a:r>
            <a:r>
              <a:rPr lang="en-US" altLang="ko-KR" b="0" dirty="0" smtClean="0"/>
              <a:t>) </a:t>
            </a:r>
            <a:r>
              <a:rPr lang="ko-KR" altLang="en-US" b="0" dirty="0" smtClean="0"/>
              <a:t>광고 아이디어의 전략적 선택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130" y="1566198"/>
            <a:ext cx="35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/>
              <a:t>광고크리에이티브</a:t>
            </a:r>
            <a:r>
              <a:rPr lang="ko-KR" altLang="en-US" b="0" dirty="0" smtClean="0"/>
              <a:t> 아이디어에서 가장 요구되는 </a:t>
            </a:r>
            <a:r>
              <a:rPr lang="en-US" altLang="ko-KR" b="0" dirty="0" smtClean="0"/>
              <a:t>3</a:t>
            </a:r>
            <a:r>
              <a:rPr lang="ko-KR" altLang="en-US" b="0" dirty="0" smtClean="0"/>
              <a:t>가지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(</a:t>
            </a:r>
            <a:r>
              <a:rPr lang="ko-KR" altLang="en-US" b="0" dirty="0" smtClean="0"/>
              <a:t>미국 다국적 광고회사 </a:t>
            </a:r>
            <a:r>
              <a:rPr lang="en-US" altLang="ko-KR" b="0" dirty="0" smtClean="0"/>
              <a:t>DDB Needham</a:t>
            </a:r>
            <a:r>
              <a:rPr lang="ko-KR" altLang="en-US" b="0" dirty="0" smtClean="0"/>
              <a:t>의 광고계획모델</a:t>
            </a:r>
            <a:r>
              <a:rPr lang="en-US" altLang="ko-KR" b="0" dirty="0" smtClean="0"/>
              <a:t>)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104588" y="2206328"/>
            <a:ext cx="938210" cy="478105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적절성</a:t>
            </a:r>
            <a:r>
              <a:rPr lang="en-US" altLang="ko-KR" b="0" dirty="0" smtClean="0">
                <a:solidFill>
                  <a:srgbClr val="000000"/>
                </a:solidFill>
              </a:rPr>
              <a:t>/</a:t>
            </a:r>
            <a:r>
              <a:rPr lang="ko-KR" altLang="en-US" b="0" dirty="0" smtClean="0">
                <a:solidFill>
                  <a:srgbClr val="000000"/>
                </a:solidFill>
              </a:rPr>
              <a:t>관련성</a:t>
            </a:r>
            <a:endParaRPr lang="en-US" altLang="ko-KR" b="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(Relevance/ Reasonability)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114236" y="2204864"/>
            <a:ext cx="3408342" cy="47810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수용자의 감정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태도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상식과 관련이 있으면서도 독창적인 아이디어가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필요함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4104588" y="2755871"/>
            <a:ext cx="938210" cy="67312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독창성</a:t>
            </a:r>
            <a:endParaRPr lang="en-US" altLang="ko-KR" b="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(</a:t>
            </a:r>
            <a:r>
              <a:rPr lang="en-US" altLang="ko-KR" b="0" dirty="0">
                <a:solidFill>
                  <a:srgbClr val="000000"/>
                </a:solidFill>
              </a:rPr>
              <a:t>Originality) 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114236" y="2754407"/>
            <a:ext cx="3408342" cy="67459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err="1" smtClean="0">
                <a:solidFill>
                  <a:srgbClr val="000000"/>
                </a:solidFill>
              </a:rPr>
              <a:t>크리에이티브는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 독창적이어야 함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0" dirty="0">
                <a:solidFill>
                  <a:srgbClr val="000000"/>
                </a:solidFill>
              </a:rPr>
              <a:t/>
            </a:r>
            <a:br>
              <a:rPr kumimoji="1" lang="en-US" altLang="ko-KR" b="0" dirty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신선하고 </a:t>
            </a:r>
            <a:r>
              <a:rPr kumimoji="1" lang="ko-KR" altLang="en-US" b="0" dirty="0">
                <a:solidFill>
                  <a:srgbClr val="000000"/>
                </a:solidFill>
              </a:rPr>
              <a:t>쉽게 예상할 수 없는 것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비일상적인 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b="0" dirty="0" smtClean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것이어야 함 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104588" y="3506411"/>
            <a:ext cx="938210" cy="572125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</a:rPr>
              <a:t> </a:t>
            </a:r>
            <a:r>
              <a:rPr lang="ko-KR" altLang="en-US" b="0" dirty="0" smtClean="0">
                <a:solidFill>
                  <a:srgbClr val="000000"/>
                </a:solidFill>
              </a:rPr>
              <a:t>영향력</a:t>
            </a:r>
            <a:endParaRPr lang="en-US" altLang="ko-KR" b="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ko-KR" b="0" dirty="0" smtClean="0">
                <a:solidFill>
                  <a:srgbClr val="000000"/>
                </a:solidFill>
              </a:rPr>
              <a:t>(</a:t>
            </a:r>
            <a:r>
              <a:rPr lang="en-US" altLang="ko-KR" b="0" dirty="0">
                <a:solidFill>
                  <a:srgbClr val="000000"/>
                </a:solidFill>
              </a:rPr>
              <a:t>Impact) 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114236" y="3504947"/>
            <a:ext cx="3408342" cy="572125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충격이 있어야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함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b="0" dirty="0" smtClean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독자의 무관심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,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광고의 홍수를 뚫고 들어갈 수 있는  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b="0" dirty="0" smtClean="0">
                <a:solidFill>
                  <a:srgbClr val="000000"/>
                </a:solidFill>
              </a:rPr>
            </a:br>
            <a:r>
              <a:rPr kumimoji="1" lang="en-US" altLang="ko-KR" b="0" dirty="0" smtClean="0">
                <a:solidFill>
                  <a:srgbClr val="000000"/>
                </a:solidFill>
              </a:rPr>
              <a:t>     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힘을 말함</a:t>
            </a:r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06</a:t>
            </a:r>
            <a:endParaRPr kumimoji="1" lang="en-US" altLang="ko-KR" sz="900" b="0" dirty="0"/>
          </a:p>
        </p:txBody>
      </p:sp>
      <p:sp>
        <p:nvSpPr>
          <p:cNvPr id="1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1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1784" y="191683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ROI</a:t>
            </a:r>
            <a:endParaRPr lang="ko-KR" altLang="en-US" b="0" dirty="0" smtClean="0"/>
          </a:p>
        </p:txBody>
      </p:sp>
      <p:sp>
        <p:nvSpPr>
          <p:cNvPr id="16" name="오른쪽 화살표 15"/>
          <p:cNvSpPr/>
          <p:nvPr/>
        </p:nvSpPr>
        <p:spPr bwMode="auto">
          <a:xfrm>
            <a:off x="5273290" y="3017859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5273290" y="3717032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95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/>
              <a:t>(Ideation) </a:t>
            </a:r>
            <a:r>
              <a:rPr lang="ko-KR" altLang="en-US" b="0" dirty="0"/>
              <a:t>접근방법 </a:t>
            </a:r>
            <a:endParaRPr lang="ko-KR" alt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12840" y="1310571"/>
            <a:ext cx="2331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 smtClean="0"/>
              <a:t>(Ideation) </a:t>
            </a:r>
            <a:r>
              <a:rPr lang="ko-KR" altLang="en-US" b="0" dirty="0" smtClean="0"/>
              <a:t>접근방법  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3780324" y="162880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150014" y="1628801"/>
            <a:ext cx="440343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더욱 많은 정보가 더욱 많은 아이디어를 가능케 한다</a:t>
            </a:r>
            <a:r>
              <a:rPr kumimoji="1" lang="en-US" altLang="ko-KR" b="0" dirty="0" smtClean="0"/>
              <a:t>.</a:t>
            </a:r>
            <a:endParaRPr kumimoji="1" lang="ko-KR" altLang="en-US" b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71186" y="2092786"/>
            <a:ext cx="44034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하나의 분명한 해답</a:t>
            </a:r>
            <a:r>
              <a:rPr lang="en-US" altLang="ko-KR" b="0" dirty="0" smtClean="0"/>
              <a:t>(</a:t>
            </a:r>
            <a:r>
              <a:rPr lang="ko-KR" altLang="en-US" b="0" dirty="0" err="1" smtClean="0"/>
              <a:t>빅</a:t>
            </a:r>
            <a:r>
              <a:rPr lang="ko-KR" altLang="en-US" b="0" dirty="0" smtClean="0"/>
              <a:t> 아이디어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이 떠오르기 전에 몇 개의 아이디어를 갖는 것은 아주 보편적인 이야기임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떠오르는 아이디어를 모두 수집함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여러 각도에서 그 아이디어를 실험함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선택하고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제거할 부분이 있다면 제거함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더불어 수용하는 법도 배움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</a:t>
            </a:r>
            <a:r>
              <a:rPr lang="ko-KR" altLang="en-US" b="0" dirty="0" smtClean="0"/>
              <a:t>받아들이는 것은 버리는 것 만큼이나 중요함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창작이란 부정적인 것이 아니라 긍정적인 일임  </a:t>
            </a:r>
          </a:p>
        </p:txBody>
      </p:sp>
      <p:sp>
        <p:nvSpPr>
          <p:cNvPr id="10" name="오른쪽 화살표 9"/>
          <p:cNvSpPr/>
          <p:nvPr/>
        </p:nvSpPr>
        <p:spPr bwMode="auto">
          <a:xfrm>
            <a:off x="4429081" y="3367266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07</a:t>
            </a:r>
            <a:endParaRPr kumimoji="1" lang="en-US" altLang="ko-KR" sz="900" b="0" dirty="0"/>
          </a:p>
        </p:txBody>
      </p:sp>
      <p:sp>
        <p:nvSpPr>
          <p:cNvPr id="1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</p:spTree>
    <p:extLst>
      <p:ext uri="{BB962C8B-B14F-4D97-AF65-F5344CB8AC3E}">
        <p14:creationId xmlns:p14="http://schemas.microsoft.com/office/powerpoint/2010/main" val="2846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4243194" y="2134410"/>
            <a:ext cx="902434" cy="575974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</a:rPr>
              <a:t>‘좋지 </a:t>
            </a:r>
            <a:r>
              <a:rPr lang="ko-KR" altLang="en-US" b="0" dirty="0" smtClean="0">
                <a:solidFill>
                  <a:srgbClr val="000000"/>
                </a:solidFill>
              </a:rPr>
              <a:t>않은</a:t>
            </a:r>
            <a:r>
              <a:rPr lang="en-US" altLang="ko-KR" b="0" dirty="0" smtClean="0">
                <a:solidFill>
                  <a:srgbClr val="000000"/>
                </a:solidFill>
              </a:rPr>
              <a:t/>
            </a:r>
            <a:br>
              <a:rPr lang="en-US" altLang="ko-KR" b="0" dirty="0" smtClean="0">
                <a:solidFill>
                  <a:srgbClr val="000000"/>
                </a:solidFill>
              </a:rPr>
            </a:br>
            <a:r>
              <a:rPr lang="en-US" altLang="ko-KR" b="0" dirty="0" smtClean="0">
                <a:solidFill>
                  <a:srgbClr val="000000"/>
                </a:solidFill>
              </a:rPr>
              <a:t>(</a:t>
            </a:r>
            <a:r>
              <a:rPr lang="en-US" altLang="ko-KR" b="0" dirty="0">
                <a:solidFill>
                  <a:srgbClr val="000000"/>
                </a:solidFill>
              </a:rPr>
              <a:t>No Good)’ </a:t>
            </a:r>
            <a:r>
              <a:rPr lang="ko-KR" altLang="en-US" b="0" dirty="0">
                <a:solidFill>
                  <a:srgbClr val="000000"/>
                </a:solidFill>
              </a:rPr>
              <a:t>아이디어</a:t>
            </a:r>
            <a:r>
              <a:rPr lang="en-US" altLang="ko-KR" b="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5217066" y="2132946"/>
            <a:ext cx="3336384" cy="575974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우리에게 아무 중요성이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없음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실현성이 없거나 감각이 무딘 것이고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특히 타깃을 벗어난 것들임 </a:t>
            </a:r>
            <a:endParaRPr kumimoji="1" lang="ko-KR" altLang="en-US" b="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2840" y="1310571"/>
            <a:ext cx="2331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 smtClean="0"/>
              <a:t>(Ideation) </a:t>
            </a:r>
            <a:r>
              <a:rPr lang="ko-KR" altLang="en-US" b="0" dirty="0" smtClean="0"/>
              <a:t>접근방법  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3780324" y="162880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2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4150014" y="1628801"/>
            <a:ext cx="440343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아이디어는 좋지 않은 것</a:t>
            </a:r>
            <a:r>
              <a:rPr kumimoji="1" lang="en-US" altLang="ko-KR" b="0" dirty="0" smtClean="0"/>
              <a:t>, </a:t>
            </a:r>
            <a:r>
              <a:rPr kumimoji="1" lang="ko-KR" altLang="en-US" b="0" dirty="0" smtClean="0"/>
              <a:t>보통인 것</a:t>
            </a:r>
            <a:r>
              <a:rPr kumimoji="1" lang="en-US" altLang="ko-KR" b="0" dirty="0" smtClean="0"/>
              <a:t>, </a:t>
            </a:r>
            <a:r>
              <a:rPr kumimoji="1" lang="ko-KR" altLang="en-US" b="0" dirty="0" smtClean="0"/>
              <a:t>좋은 것으로 구분한다</a:t>
            </a:r>
            <a:r>
              <a:rPr kumimoji="1" lang="en-US" altLang="ko-KR" b="0" dirty="0" smtClean="0"/>
              <a:t>. </a:t>
            </a:r>
            <a:endParaRPr kumimoji="1" lang="ko-KR" altLang="en-US" b="0" dirty="0" smtClean="0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/>
              <a:t>(Ideation) </a:t>
            </a:r>
            <a:r>
              <a:rPr lang="ko-KR" altLang="en-US" b="0" dirty="0"/>
              <a:t>접근방법 </a:t>
            </a:r>
            <a:endParaRPr lang="ko-KR" altLang="en-US" b="0" dirty="0" smtClean="0"/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248148" y="2761844"/>
            <a:ext cx="902434" cy="575974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</a:rPr>
              <a:t>‘그저 </a:t>
            </a:r>
            <a:r>
              <a:rPr lang="ko-KR" altLang="en-US" b="0" dirty="0" smtClean="0">
                <a:solidFill>
                  <a:srgbClr val="000000"/>
                </a:solidFill>
              </a:rPr>
              <a:t>그런</a:t>
            </a:r>
            <a:r>
              <a:rPr lang="en-US" altLang="ko-KR" b="0" dirty="0" smtClean="0">
                <a:solidFill>
                  <a:srgbClr val="000000"/>
                </a:solidFill>
              </a:rPr>
              <a:t/>
            </a:r>
            <a:br>
              <a:rPr lang="en-US" altLang="ko-KR" b="0" dirty="0" smtClean="0">
                <a:solidFill>
                  <a:srgbClr val="000000"/>
                </a:solidFill>
              </a:rPr>
            </a:br>
            <a:r>
              <a:rPr lang="en-US" altLang="ko-KR" b="0" dirty="0" smtClean="0">
                <a:solidFill>
                  <a:srgbClr val="000000"/>
                </a:solidFill>
              </a:rPr>
              <a:t>(</a:t>
            </a:r>
            <a:r>
              <a:rPr lang="en-US" altLang="ko-KR" b="0" dirty="0">
                <a:solidFill>
                  <a:srgbClr val="000000"/>
                </a:solidFill>
              </a:rPr>
              <a:t>So So)’ </a:t>
            </a:r>
            <a:r>
              <a:rPr lang="ko-KR" altLang="en-US" b="0" dirty="0">
                <a:solidFill>
                  <a:srgbClr val="000000"/>
                </a:solidFill>
              </a:rPr>
              <a:t>아이디어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5222020" y="2760380"/>
            <a:ext cx="3336384" cy="575974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조금 나은 대우를 받음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대부분 실제적이고 논리적이며 어느 정도 타깃을 맞추는 것들임 </a:t>
            </a: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248148" y="3389368"/>
            <a:ext cx="902434" cy="1263768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‘좋은</a:t>
            </a:r>
            <a:r>
              <a:rPr lang="en-US" altLang="ko-KR" b="0" dirty="0" smtClean="0">
                <a:solidFill>
                  <a:srgbClr val="000000"/>
                </a:solidFill>
              </a:rPr>
              <a:t/>
            </a:r>
            <a:br>
              <a:rPr lang="en-US" altLang="ko-KR" b="0" dirty="0" smtClean="0">
                <a:solidFill>
                  <a:srgbClr val="000000"/>
                </a:solidFill>
              </a:rPr>
            </a:br>
            <a:r>
              <a:rPr lang="en-US" altLang="ko-KR" b="0" dirty="0" smtClean="0">
                <a:solidFill>
                  <a:srgbClr val="000000"/>
                </a:solidFill>
              </a:rPr>
              <a:t>(</a:t>
            </a:r>
            <a:r>
              <a:rPr lang="en-US" altLang="ko-KR" b="0" dirty="0">
                <a:solidFill>
                  <a:srgbClr val="000000"/>
                </a:solidFill>
              </a:rPr>
              <a:t>Good)’ </a:t>
            </a:r>
            <a:r>
              <a:rPr lang="ko-KR" altLang="en-US" b="0" dirty="0">
                <a:solidFill>
                  <a:srgbClr val="000000"/>
                </a:solidFill>
              </a:rPr>
              <a:t>아이디어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22020" y="3387904"/>
            <a:ext cx="3336384" cy="1265232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>
                <a:solidFill>
                  <a:srgbClr val="000000"/>
                </a:solidFill>
              </a:rPr>
              <a:t>실제적인 것 이상의 것이어야 함 </a:t>
            </a:r>
            <a:endParaRPr kumimoji="1" lang="en-US" altLang="ko-KR" b="0" dirty="0" smtClean="0">
              <a:solidFill>
                <a:srgbClr val="000000"/>
              </a:solidFill>
            </a:endParaRPr>
          </a:p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영감에 의해 얻어진 것이어야 </a:t>
            </a:r>
            <a:r>
              <a:rPr lang="ko-KR" altLang="en-US" b="0" dirty="0" smtClean="0"/>
              <a:t>함</a:t>
            </a:r>
            <a:endParaRPr lang="en-US" altLang="ko-KR" b="0" dirty="0" smtClean="0"/>
          </a:p>
          <a:p>
            <a:pPr marL="171450" indent="-171450">
              <a:lnSpc>
                <a:spcPct val="120000"/>
              </a:lnSpc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무의식적으로 이 아이디어를 </a:t>
            </a:r>
            <a:r>
              <a:rPr lang="ko-KR" altLang="en-US" b="0" dirty="0"/>
              <a:t>접하게 되는 수백만 </a:t>
            </a:r>
            <a:r>
              <a:rPr lang="ko-KR" altLang="en-US" b="0" dirty="0" smtClean="0"/>
              <a:t>명의 주의를 </a:t>
            </a:r>
            <a:r>
              <a:rPr lang="ko-KR" altLang="en-US" b="0" dirty="0"/>
              <a:t>끌 </a:t>
            </a:r>
            <a:r>
              <a:rPr lang="ko-KR" altLang="en-US" b="0" dirty="0" smtClean="0"/>
              <a:t>만큼 재미있어야 함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     실질적인 것일 뿐만 아니라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영감에 의해 떠오른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</a:t>
            </a:r>
            <a:r>
              <a:rPr lang="ko-KR" altLang="en-US" b="0" dirty="0" smtClean="0"/>
              <a:t>것이고 놀라움으로 흥취가 더해지는 것임</a:t>
            </a: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22" name="오른쪽 화살표 21"/>
          <p:cNvSpPr/>
          <p:nvPr/>
        </p:nvSpPr>
        <p:spPr bwMode="auto">
          <a:xfrm>
            <a:off x="5539338" y="4262274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31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08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47069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5"/>
          <p:cNvSpPr>
            <a:spLocks noChangeArrowheads="1"/>
          </p:cNvSpPr>
          <p:nvPr/>
        </p:nvSpPr>
        <p:spPr bwMode="auto">
          <a:xfrm>
            <a:off x="4178554" y="3318602"/>
            <a:ext cx="4292564" cy="284670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2840" y="1310571"/>
            <a:ext cx="2331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 smtClean="0"/>
              <a:t>(Ideation) </a:t>
            </a:r>
            <a:r>
              <a:rPr lang="ko-KR" altLang="en-US" b="0" dirty="0" smtClean="0"/>
              <a:t>접근방법  </a:t>
            </a: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780324" y="162880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150014" y="1628801"/>
            <a:ext cx="440343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err="1"/>
              <a:t>빅</a:t>
            </a:r>
            <a:r>
              <a:rPr kumimoji="1" lang="ko-KR" altLang="en-US" b="0" dirty="0"/>
              <a:t> 아이디어는 필수적인 아이디어다</a:t>
            </a:r>
            <a:r>
              <a:rPr kumimoji="1" lang="en-US" altLang="ko-KR" b="0" dirty="0"/>
              <a:t>. 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6359525" y="412066"/>
            <a:ext cx="2682875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3) </a:t>
            </a:r>
            <a:r>
              <a:rPr lang="ko-KR" altLang="en-US" b="0" dirty="0" err="1" smtClean="0"/>
              <a:t>아이디에이션</a:t>
            </a:r>
            <a:r>
              <a:rPr lang="en-US" altLang="ko-KR" b="0" dirty="0"/>
              <a:t>(Ideation) </a:t>
            </a:r>
            <a:r>
              <a:rPr lang="ko-KR" altLang="en-US" b="0" dirty="0"/>
              <a:t>접근방법 </a:t>
            </a:r>
            <a:endParaRPr lang="ko-KR" altLang="en-US" b="0" dirty="0" smtClean="0"/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아이디어 회의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186" y="2092786"/>
            <a:ext cx="440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/>
              <a:t>빅</a:t>
            </a:r>
            <a:r>
              <a:rPr lang="ko-KR" altLang="en-US" b="0" dirty="0"/>
              <a:t> 아이디어의 공통분모는 근본적이라는 점임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/>
              <a:t>콘셉트</a:t>
            </a:r>
            <a:r>
              <a:rPr lang="ko-KR" altLang="en-US" b="0" dirty="0"/>
              <a:t> 면에서 단순하고 ‘왜 나는 그것을 생각하지 못했을까’하는 반응을 일으키는 것임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/>
              <a:t>빅</a:t>
            </a:r>
            <a:r>
              <a:rPr lang="ko-KR" altLang="en-US" b="0" dirty="0"/>
              <a:t> 아이디어는 놀랍도록 설명되기 쉽고</a:t>
            </a:r>
            <a:r>
              <a:rPr lang="en-US" altLang="ko-KR" b="0" dirty="0"/>
              <a:t>, </a:t>
            </a:r>
            <a:r>
              <a:rPr lang="ko-KR" altLang="en-US" b="0" dirty="0"/>
              <a:t>때로는 시각적인 도움이 없어도 될 정도로 분명함 </a:t>
            </a:r>
            <a:endParaRPr lang="en-US" altLang="ko-KR" b="0" dirty="0" smtClean="0"/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3538270653"/>
              </p:ext>
            </p:extLst>
          </p:nvPr>
        </p:nvGraphicFramePr>
        <p:xfrm>
          <a:off x="4448944" y="3912508"/>
          <a:ext cx="2071702" cy="1817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6930815" y="4056434"/>
            <a:ext cx="1376363" cy="309563"/>
          </a:xfrm>
          <a:prstGeom prst="round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dirty="0">
                <a:solidFill>
                  <a:schemeClr val="tx1"/>
                </a:solidFill>
                <a:latin typeface="+mn-ea"/>
              </a:rPr>
              <a:t>아이디어</a:t>
            </a:r>
            <a:r>
              <a:rPr kumimoji="0" lang="en-US" altLang="ko-KR" dirty="0">
                <a:solidFill>
                  <a:schemeClr val="tx1"/>
                </a:solidFill>
                <a:latin typeface="+mn-ea"/>
              </a:rPr>
              <a:t>(Idea)</a:t>
            </a:r>
            <a:endParaRPr kumimoji="0"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930815" y="4631606"/>
            <a:ext cx="1376363" cy="309562"/>
          </a:xfrm>
          <a:prstGeom prst="roundRect">
            <a:avLst/>
          </a:prstGeom>
          <a:solidFill>
            <a:srgbClr val="AFD7FF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dirty="0">
                <a:solidFill>
                  <a:schemeClr val="tx1"/>
                </a:solidFill>
                <a:latin typeface="+mn-ea"/>
              </a:rPr>
              <a:t>분석</a:t>
            </a:r>
            <a:r>
              <a:rPr kumimoji="0" lang="en-US" altLang="ko-KR" dirty="0">
                <a:solidFill>
                  <a:schemeClr val="tx1"/>
                </a:solidFill>
                <a:latin typeface="+mn-ea"/>
              </a:rPr>
              <a:t>(Analysis)</a:t>
            </a:r>
            <a:endParaRPr kumimoji="0" lang="ko-KR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948134" y="5300173"/>
            <a:ext cx="1357313" cy="289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dirty="0">
                <a:solidFill>
                  <a:schemeClr val="tx1"/>
                </a:solidFill>
                <a:latin typeface="+mn-ea"/>
              </a:rPr>
              <a:t>정보</a:t>
            </a:r>
            <a:r>
              <a:rPr kumimoji="0" lang="en-US" altLang="ko-KR" dirty="0">
                <a:solidFill>
                  <a:schemeClr val="tx1"/>
                </a:solidFill>
                <a:latin typeface="+mn-ea"/>
              </a:rPr>
              <a:t>(Information)</a:t>
            </a:r>
            <a:endParaRPr kumimoji="0" lang="ko-KR" alt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513115" y="5447016"/>
            <a:ext cx="40798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105128" y="4774482"/>
            <a:ext cx="81597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714800" y="4207247"/>
            <a:ext cx="120630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4"/>
          <p:cNvSpPr>
            <a:spLocks noChangeArrowheads="1"/>
          </p:cNvSpPr>
          <p:nvPr/>
        </p:nvSpPr>
        <p:spPr bwMode="auto">
          <a:xfrm>
            <a:off x="4323018" y="3212976"/>
            <a:ext cx="2470202" cy="274553"/>
          </a:xfrm>
          <a:prstGeom prst="roundRect">
            <a:avLst>
              <a:gd name="adj" fmla="val 50000"/>
            </a:avLst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ko-KR" altLang="en-US" b="0" dirty="0" err="1" smtClean="0">
                <a:solidFill>
                  <a:srgbClr val="000000"/>
                </a:solidFill>
              </a:rPr>
              <a:t>스티븐</a:t>
            </a:r>
            <a:r>
              <a:rPr lang="ko-KR" altLang="en-US" b="0" dirty="0" smtClean="0">
                <a:solidFill>
                  <a:srgbClr val="000000"/>
                </a:solidFill>
              </a:rPr>
              <a:t> </a:t>
            </a:r>
            <a:r>
              <a:rPr lang="ko-KR" altLang="en-US" b="0" dirty="0" err="1" smtClean="0">
                <a:solidFill>
                  <a:srgbClr val="000000"/>
                </a:solidFill>
              </a:rPr>
              <a:t>베이커</a:t>
            </a:r>
            <a:r>
              <a:rPr lang="ko-KR" altLang="en-US" b="0" dirty="0" smtClean="0">
                <a:solidFill>
                  <a:srgbClr val="000000"/>
                </a:solidFill>
              </a:rPr>
              <a:t> </a:t>
            </a:r>
            <a:r>
              <a:rPr lang="en-US" altLang="ko-KR" b="0" dirty="0" smtClean="0">
                <a:solidFill>
                  <a:srgbClr val="000000"/>
                </a:solidFill>
              </a:rPr>
              <a:t>: </a:t>
            </a:r>
            <a:r>
              <a:rPr lang="ko-KR" altLang="en-US" b="0" dirty="0" smtClean="0">
                <a:solidFill>
                  <a:srgbClr val="000000"/>
                </a:solidFill>
              </a:rPr>
              <a:t>아이디어의 피라미드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9038" y="3500642"/>
            <a:ext cx="4795862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“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아이디어는 정보와 지식에서 나온다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.”</a:t>
            </a:r>
          </a:p>
        </p:txBody>
      </p:sp>
      <p:sp>
        <p:nvSpPr>
          <p:cNvPr id="32" name="Text Box 94"/>
          <p:cNvSpPr txBox="1">
            <a:spLocks noChangeArrowheads="1"/>
          </p:cNvSpPr>
          <p:nvPr/>
        </p:nvSpPr>
        <p:spPr bwMode="gray">
          <a:xfrm>
            <a:off x="8758186" y="4273047"/>
            <a:ext cx="1019350" cy="3571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latinLnBrk="1"/>
            <a:r>
              <a:rPr kumimoji="1" lang="ko-KR" altLang="en-US" sz="900" b="0" dirty="0" smtClean="0">
                <a:solidFill>
                  <a:srgbClr val="000000"/>
                </a:solidFill>
              </a:rPr>
              <a:t>도형색상 </a:t>
            </a:r>
            <a:r>
              <a:rPr kumimoji="1" lang="en-US" altLang="ko-KR" sz="900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sz="900" b="0" dirty="0" smtClean="0">
                <a:solidFill>
                  <a:srgbClr val="000000"/>
                </a:solidFill>
              </a:rPr>
            </a:br>
            <a:r>
              <a:rPr kumimoji="1" lang="ko-KR" altLang="en-US" sz="900" b="0" dirty="0" smtClean="0">
                <a:solidFill>
                  <a:srgbClr val="000000"/>
                </a:solidFill>
              </a:rPr>
              <a:t>어울리는 것으로</a:t>
            </a:r>
            <a:r>
              <a:rPr kumimoji="1" lang="en-US" altLang="ko-KR" sz="900" b="0" dirty="0" smtClean="0">
                <a:solidFill>
                  <a:srgbClr val="000000"/>
                </a:solidFill>
              </a:rPr>
              <a:t/>
            </a:r>
            <a:br>
              <a:rPr kumimoji="1" lang="en-US" altLang="ko-KR" sz="900" b="0" dirty="0" smtClean="0">
                <a:solidFill>
                  <a:srgbClr val="000000"/>
                </a:solidFill>
              </a:rPr>
            </a:br>
            <a:r>
              <a:rPr kumimoji="1" lang="ko-KR" altLang="en-US" sz="900" b="0" dirty="0" smtClean="0">
                <a:solidFill>
                  <a:srgbClr val="000000"/>
                </a:solidFill>
              </a:rPr>
              <a:t>개발해주세요</a:t>
            </a:r>
            <a:endParaRPr kumimoji="1" lang="en-US" altLang="ko-KR" sz="900" b="0" dirty="0">
              <a:solidFill>
                <a:srgbClr val="000000"/>
              </a:solidFill>
            </a:endParaRP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09</a:t>
            </a:r>
            <a:endParaRPr kumimoji="1" lang="en-US" altLang="ko-KR" sz="9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368186" y="5888261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네비게이터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75843621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사용자 지정 1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algn="ctr">
          <a:solidFill>
            <a:srgbClr val="FF0000"/>
          </a:solidFill>
          <a:miter lim="800000"/>
          <a:headEnd/>
          <a:tailEnd/>
        </a:ln>
      </a:spPr>
      <a:bodyPr wrap="none" lIns="18000" tIns="46800" rIns="18000" bIns="46800" rtlCol="0" anchor="ctr"/>
      <a:lstStyle>
        <a:defPPr algn="ctr">
          <a:defRPr b="0"/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171450" indent="-171450">
          <a:spcBef>
            <a:spcPts val="600"/>
          </a:spcBef>
          <a:buFont typeface="Wingdings" pitchFamily="2" charset="2"/>
          <a:buChar char="v"/>
          <a:defRPr b="0" dirty="0" smtClean="0"/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62831</TotalTime>
  <Words>2313</Words>
  <Application>Microsoft Office PowerPoint</Application>
  <PresentationFormat>A4 용지(210x297mm)</PresentationFormat>
  <Paragraphs>519</Paragraphs>
  <Slides>37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9" baseType="lpstr">
      <vt:lpstr>기본 디자인</vt:lpstr>
      <vt:lpstr>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LG-EDS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표용문</dc:creator>
  <cp:lastModifiedBy>임희찬</cp:lastModifiedBy>
  <cp:revision>15448</cp:revision>
  <dcterms:created xsi:type="dcterms:W3CDTF">2001-06-12T08:24:29Z</dcterms:created>
  <dcterms:modified xsi:type="dcterms:W3CDTF">2015-03-27T07:34:50Z</dcterms:modified>
</cp:coreProperties>
</file>