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552" r:id="rId2"/>
    <p:sldId id="1534" r:id="rId3"/>
    <p:sldId id="1551" r:id="rId4"/>
    <p:sldId id="1553" r:id="rId5"/>
    <p:sldId id="1546" r:id="rId6"/>
    <p:sldId id="1554" r:id="rId7"/>
    <p:sldId id="1539" r:id="rId8"/>
    <p:sldId id="1555" r:id="rId9"/>
    <p:sldId id="1540" r:id="rId10"/>
    <p:sldId id="1543" r:id="rId11"/>
    <p:sldId id="1548" r:id="rId12"/>
    <p:sldId id="1545" r:id="rId13"/>
    <p:sldId id="1549" r:id="rId14"/>
  </p:sldIdLst>
  <p:sldSz cx="9906000" cy="6858000" type="A4"/>
  <p:notesSz cx="6797675" cy="987425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sz="10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389">
          <p15:clr>
            <a:srgbClr val="A4A3A4"/>
          </p15:clr>
        </p15:guide>
        <p15:guide id="3" orient="horz" pos="845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2349">
          <p15:clr>
            <a:srgbClr val="A4A3A4"/>
          </p15:clr>
        </p15:guide>
        <p15:guide id="7" pos="5161">
          <p15:clr>
            <a:srgbClr val="A4A3A4"/>
          </p15:clr>
        </p15:guide>
        <p15:guide id="8" pos="2394">
          <p15:clr>
            <a:srgbClr val="A4A3A4"/>
          </p15:clr>
        </p15:guide>
        <p15:guide id="9" pos="24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FD9D9"/>
    <a:srgbClr val="FFD1D1"/>
    <a:srgbClr val="009242"/>
    <a:srgbClr val="FFD13F"/>
    <a:srgbClr val="FF6161"/>
    <a:srgbClr val="F6BB00"/>
    <a:srgbClr val="0000FF"/>
    <a:srgbClr val="FFCF37"/>
    <a:srgbClr val="D9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9576" autoAdjust="0"/>
  </p:normalViewPr>
  <p:slideViewPr>
    <p:cSldViewPr showGuides="1">
      <p:cViewPr>
        <p:scale>
          <a:sx n="100" d="100"/>
          <a:sy n="100" d="100"/>
        </p:scale>
        <p:origin x="-372" y="-1158"/>
      </p:cViewPr>
      <p:guideLst>
        <p:guide orient="horz" pos="210"/>
        <p:guide orient="horz" pos="1389"/>
        <p:guide orient="horz" pos="845"/>
        <p:guide orient="horz" pos="1026"/>
        <p:guide orient="horz" pos="1207"/>
        <p:guide pos="2349"/>
        <p:guide pos="5161"/>
        <p:guide pos="2394"/>
        <p:guide pos="2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4050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5" tIns="46762" rIns="93525" bIns="46762" numCol="1" anchor="t" anchorCtr="0" compatLnSpc="1">
            <a:prstTxWarp prst="textNoShape">
              <a:avLst/>
            </a:prstTxWarp>
          </a:bodyPr>
          <a:lstStyle>
            <a:lvl1pPr algn="l" defTabSz="935038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5" tIns="46762" rIns="93525" bIns="46762" numCol="1" anchor="t" anchorCtr="0" compatLnSpc="1">
            <a:prstTxWarp prst="textNoShape">
              <a:avLst/>
            </a:prstTxWarp>
          </a:bodyPr>
          <a:lstStyle>
            <a:lvl1pPr algn="r" defTabSz="935038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48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5" tIns="46762" rIns="93525" bIns="46762" numCol="1" anchor="b" anchorCtr="0" compatLnSpc="1">
            <a:prstTxWarp prst="textNoShape">
              <a:avLst/>
            </a:prstTxWarp>
          </a:bodyPr>
          <a:lstStyle>
            <a:lvl1pPr algn="l" defTabSz="935038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380538"/>
            <a:ext cx="29448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25" tIns="46762" rIns="93525" bIns="46762" numCol="1" anchor="b" anchorCtr="0" compatLnSpc="1">
            <a:prstTxWarp prst="textNoShape">
              <a:avLst/>
            </a:prstTxWarp>
          </a:bodyPr>
          <a:lstStyle>
            <a:lvl1pPr algn="r" defTabSz="935038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7F4AF4F8-D481-4211-94C2-FF2C119CB59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8851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1038" y="728663"/>
            <a:ext cx="537686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9475" y="4694238"/>
            <a:ext cx="498157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latinLnBrk="1">
              <a:lnSpc>
                <a:spcPct val="100000"/>
              </a:lnSpc>
              <a:defRPr kumimoji="1"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63D10A71-94EF-4E76-A190-82FE06C71E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1989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1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1420098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2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1963783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5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966063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6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2418574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9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2163773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10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310647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11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1855876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12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2062597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  <p:sp>
        <p:nvSpPr>
          <p:cNvPr id="34820" name="슬라이드 번호 개체 틀 3"/>
          <p:cNvSpPr txBox="1">
            <a:spLocks noGrp="1"/>
          </p:cNvSpPr>
          <p:nvPr/>
        </p:nvSpPr>
        <p:spPr bwMode="auto">
          <a:xfrm>
            <a:off x="3883025" y="9388475"/>
            <a:ext cx="2930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latinLnBrk="1"/>
            <a:fld id="{2F4A297E-56B3-40BD-9427-16ADB5A64A3D}" type="slidenum">
              <a:rPr kumimoji="1" lang="en-US" altLang="ko-KR" sz="1200" b="0"/>
              <a:pPr algn="r" latinLnBrk="1"/>
              <a:t>13</a:t>
            </a:fld>
            <a:endParaRPr kumimoji="1" lang="en-US" altLang="ko-KR" sz="1200" b="0"/>
          </a:p>
        </p:txBody>
      </p:sp>
    </p:spTree>
    <p:extLst>
      <p:ext uri="{BB962C8B-B14F-4D97-AF65-F5344CB8AC3E}">
        <p14:creationId xmlns:p14="http://schemas.microsoft.com/office/powerpoint/2010/main" val="1255924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2pPr>
            <a:lvl3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3pPr>
            <a:lvl4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4pPr>
            <a:lvl5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>
              <a:defRPr sz="20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2pPr>
            <a:lvl3pPr>
              <a:defRPr sz="18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3pPr>
            <a:lvl4pPr>
              <a:defRPr sz="16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4pPr>
            <a:lvl5pPr>
              <a:defRPr sz="16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  <a:lvl2pPr>
              <a:defRPr sz="20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2pPr>
            <a:lvl3pPr>
              <a:defRPr sz="18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3pPr>
            <a:lvl4pPr>
              <a:defRPr sz="16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4pPr>
            <a:lvl5pPr>
              <a:defRPr sz="1600"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08서울남산체 M" panose="02020603020101020101" pitchFamily="18" charset="-127"/>
                <a:ea typeface="08서울남산체 M" panose="02020603020101020101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직사각형 2"/>
          <p:cNvSpPr/>
          <p:nvPr userDrawn="1"/>
        </p:nvSpPr>
        <p:spPr>
          <a:xfrm>
            <a:off x="509076" y="1628800"/>
            <a:ext cx="89016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lang="ko-KR" altLang="en-US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장 메시지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 bwMode="auto">
          <a:xfrm>
            <a:off x="8769424" y="44624"/>
            <a:ext cx="1136576" cy="64807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18000" tIns="46800" rIns="18000" bIns="46800" rtlCol="0" anchor="ctr"/>
          <a:lstStyle/>
          <a:p>
            <a:pPr algn="ctr"/>
            <a:endParaRPr lang="ko-KR" alt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6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CCCCFF"/>
          </a:solidFill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20000"/>
              </a:lnSpc>
            </a:pPr>
            <a:endParaRPr kumimoji="1" lang="ko-KR" altLang="en-US" sz="900" b="0"/>
          </a:p>
        </p:txBody>
      </p:sp>
      <p:sp>
        <p:nvSpPr>
          <p:cNvPr id="1027" name="Rectangle 28"/>
          <p:cNvSpPr>
            <a:spLocks noChangeArrowheads="1"/>
          </p:cNvSpPr>
          <p:nvPr/>
        </p:nvSpPr>
        <p:spPr bwMode="auto">
          <a:xfrm>
            <a:off x="139700" y="-59812"/>
            <a:ext cx="9836150" cy="6791325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333333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20000"/>
              </a:lnSpc>
            </a:pPr>
            <a:endParaRPr kumimoji="1" lang="ko-KR" altLang="en-US" sz="900" b="0"/>
          </a:p>
        </p:txBody>
      </p:sp>
      <p:sp>
        <p:nvSpPr>
          <p:cNvPr id="1028" name="Rectangle 119"/>
          <p:cNvSpPr>
            <a:spLocks noChangeArrowheads="1"/>
          </p:cNvSpPr>
          <p:nvPr/>
        </p:nvSpPr>
        <p:spPr bwMode="auto">
          <a:xfrm>
            <a:off x="69850" y="768350"/>
            <a:ext cx="8642350" cy="296863"/>
          </a:xfrm>
          <a:prstGeom prst="rect">
            <a:avLst/>
          </a:prstGeom>
          <a:solidFill>
            <a:srgbClr val="EAEAEA"/>
          </a:solidFill>
          <a:ln w="3175">
            <a:solidFill>
              <a:srgbClr val="563C45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latinLnBrk="1">
              <a:lnSpc>
                <a:spcPct val="120000"/>
              </a:lnSpc>
            </a:pPr>
            <a:endParaRPr kumimoji="1" lang="ko-KR" altLang="ko-KR" sz="900" b="0"/>
          </a:p>
        </p:txBody>
      </p:sp>
      <p:sp>
        <p:nvSpPr>
          <p:cNvPr id="1029" name="Text Box 125"/>
          <p:cNvSpPr txBox="1">
            <a:spLocks noChangeArrowheads="1"/>
          </p:cNvSpPr>
          <p:nvPr/>
        </p:nvSpPr>
        <p:spPr bwMode="auto">
          <a:xfrm>
            <a:off x="8961438" y="836613"/>
            <a:ext cx="7040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r>
              <a:rPr kumimoji="1" lang="ko-KR" altLang="en-US" sz="900" b="0" u="sng" dirty="0">
                <a:latin typeface="나눔고딕코딩" panose="020D0009000000000000" pitchFamily="49" charset="-127"/>
                <a:ea typeface="나눔고딕코딩" panose="020D0009000000000000" pitchFamily="49" charset="-127"/>
              </a:rPr>
              <a:t>화면 설명</a:t>
            </a:r>
          </a:p>
        </p:txBody>
      </p:sp>
      <p:sp>
        <p:nvSpPr>
          <p:cNvPr id="1030" name="Rectangle 126"/>
          <p:cNvSpPr>
            <a:spLocks noChangeArrowheads="1"/>
          </p:cNvSpPr>
          <p:nvPr/>
        </p:nvSpPr>
        <p:spPr bwMode="auto">
          <a:xfrm>
            <a:off x="69850" y="6521450"/>
            <a:ext cx="9767888" cy="282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31" name="Rectangle 127"/>
          <p:cNvSpPr>
            <a:spLocks noChangeArrowheads="1"/>
          </p:cNvSpPr>
          <p:nvPr/>
        </p:nvSpPr>
        <p:spPr bwMode="auto">
          <a:xfrm>
            <a:off x="71438" y="765175"/>
            <a:ext cx="8643937" cy="5722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32" name="Rectangle 128"/>
          <p:cNvSpPr>
            <a:spLocks noChangeArrowheads="1"/>
          </p:cNvSpPr>
          <p:nvPr/>
        </p:nvSpPr>
        <p:spPr bwMode="auto">
          <a:xfrm>
            <a:off x="8769350" y="765175"/>
            <a:ext cx="1065213" cy="5721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33" name="Text Box 132"/>
          <p:cNvSpPr txBox="1">
            <a:spLocks noChangeArrowheads="1"/>
          </p:cNvSpPr>
          <p:nvPr/>
        </p:nvSpPr>
        <p:spPr bwMode="auto">
          <a:xfrm>
            <a:off x="109538" y="87313"/>
            <a:ext cx="4537075" cy="24840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33375" marR="0" indent="-333375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dirty="0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3</a:t>
            </a:r>
            <a:r>
              <a:rPr kumimoji="1" lang="ko-KR" altLang="en-US" dirty="0" err="1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차시</a:t>
            </a:r>
            <a:r>
              <a:rPr kumimoji="1" lang="ko-KR" altLang="en-US" dirty="0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영상광고제작을 위한 단계 </a:t>
            </a:r>
            <a:r>
              <a:rPr kumimoji="1" lang="en-US" altLang="ko-KR" dirty="0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II (</a:t>
            </a:r>
            <a:r>
              <a:rPr kumimoji="1" lang="ko-KR" altLang="en-US" dirty="0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광고기본전략</a:t>
            </a:r>
            <a:r>
              <a:rPr kumimoji="1" lang="en-US" altLang="ko-KR" dirty="0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</a:p>
        </p:txBody>
      </p:sp>
      <p:sp>
        <p:nvSpPr>
          <p:cNvPr id="1034" name="Rectangle 120"/>
          <p:cNvSpPr>
            <a:spLocks noChangeArrowheads="1"/>
          </p:cNvSpPr>
          <p:nvPr/>
        </p:nvSpPr>
        <p:spPr bwMode="auto">
          <a:xfrm>
            <a:off x="69850" y="63500"/>
            <a:ext cx="8640763" cy="284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35" name="Rectangle 98"/>
          <p:cNvSpPr>
            <a:spLocks noChangeArrowheads="1"/>
          </p:cNvSpPr>
          <p:nvPr/>
        </p:nvSpPr>
        <p:spPr bwMode="auto">
          <a:xfrm>
            <a:off x="5394325" y="6524625"/>
            <a:ext cx="50206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fld id="{12404684-1B33-44C7-B963-0EA00423180A}" type="slidenum">
              <a:rPr kumimoji="1" lang="en-US" altLang="ko-KR" b="0">
                <a:latin typeface="나눔고딕" panose="020D0604000000000000" pitchFamily="50" charset="-127"/>
                <a:ea typeface="나눔고딕" panose="020D0604000000000000" pitchFamily="50" charset="-127"/>
              </a:rPr>
              <a:pPr latinLnBrk="1"/>
              <a:t>‹#›</a:t>
            </a:fld>
            <a:endParaRPr kumimoji="1" lang="en-US" altLang="ko-KR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36" name="Rectangle 134"/>
          <p:cNvSpPr>
            <a:spLocks noChangeArrowheads="1"/>
          </p:cNvSpPr>
          <p:nvPr/>
        </p:nvSpPr>
        <p:spPr bwMode="auto">
          <a:xfrm>
            <a:off x="4130675" y="6551613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atinLnBrk="1"/>
            <a:endParaRPr kumimoji="1" lang="ko-KR" altLang="ko-KR" sz="900" b="0"/>
          </a:p>
        </p:txBody>
      </p:sp>
      <p:pic>
        <p:nvPicPr>
          <p:cNvPr id="1037" name="Picture 13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154488" y="6556375"/>
            <a:ext cx="2190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36"/>
          <p:cNvSpPr>
            <a:spLocks noChangeArrowheads="1"/>
          </p:cNvSpPr>
          <p:nvPr/>
        </p:nvSpPr>
        <p:spPr bwMode="auto">
          <a:xfrm>
            <a:off x="4639226" y="6550025"/>
            <a:ext cx="4026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latinLnBrk="1"/>
            <a:r>
              <a:rPr kumimoji="1" lang="en-US" altLang="ko-KR" sz="900" b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</a:t>
            </a: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13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39" name="Picture 14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48250" y="6548438"/>
            <a:ext cx="21907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AutoShape 35"/>
          <p:cNvSpPr>
            <a:spLocks noChangeArrowheads="1"/>
          </p:cNvSpPr>
          <p:nvPr/>
        </p:nvSpPr>
        <p:spPr bwMode="auto">
          <a:xfrm>
            <a:off x="4319588" y="414338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41" name="Text Box 131"/>
          <p:cNvSpPr txBox="1">
            <a:spLocks noChangeArrowheads="1"/>
          </p:cNvSpPr>
          <p:nvPr/>
        </p:nvSpPr>
        <p:spPr bwMode="auto">
          <a:xfrm>
            <a:off x="6629400" y="57150"/>
            <a:ext cx="2068513" cy="2791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latinLnBrk="1">
              <a:lnSpc>
                <a:spcPct val="120000"/>
              </a:lnSpc>
            </a:pPr>
            <a:r>
              <a:rPr kumimoji="1" lang="ko-KR" altLang="en-US" dirty="0" err="1" smtClean="0">
                <a:solidFill>
                  <a:schemeClr val="accent2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영상광고제작론</a:t>
            </a:r>
            <a:endParaRPr kumimoji="1" lang="ko-KR" altLang="en-US" dirty="0">
              <a:solidFill>
                <a:schemeClr val="accent2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042" name="Rectangle 124"/>
          <p:cNvSpPr>
            <a:spLocks noChangeArrowheads="1"/>
          </p:cNvSpPr>
          <p:nvPr/>
        </p:nvSpPr>
        <p:spPr bwMode="auto">
          <a:xfrm>
            <a:off x="5983288" y="92075"/>
            <a:ext cx="5270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latinLnBrk="1"/>
            <a:r>
              <a:rPr kumimoji="1" lang="ko-KR" altLang="en-US" sz="900" b="0">
                <a:latin typeface="돋움" pitchFamily="50" charset="-127"/>
                <a:ea typeface="돋움" pitchFamily="50" charset="-127"/>
              </a:rPr>
              <a:t>과목명</a:t>
            </a:r>
          </a:p>
        </p:txBody>
      </p:sp>
      <p:sp>
        <p:nvSpPr>
          <p:cNvPr id="1043" name="Rectangle 141"/>
          <p:cNvSpPr>
            <a:spLocks noChangeArrowheads="1"/>
          </p:cNvSpPr>
          <p:nvPr/>
        </p:nvSpPr>
        <p:spPr bwMode="auto">
          <a:xfrm>
            <a:off x="5889625" y="63500"/>
            <a:ext cx="703263" cy="2809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44" name="Rectangle 120"/>
          <p:cNvSpPr>
            <a:spLocks noChangeArrowheads="1"/>
          </p:cNvSpPr>
          <p:nvPr/>
        </p:nvSpPr>
        <p:spPr bwMode="auto">
          <a:xfrm>
            <a:off x="69850" y="342900"/>
            <a:ext cx="863758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pic>
        <p:nvPicPr>
          <p:cNvPr id="1045" name="Picture 139" descr="nUI_SubSymbol_1_GI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745538" y="134938"/>
            <a:ext cx="1011237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Rectangle 137"/>
          <p:cNvSpPr>
            <a:spLocks noChangeArrowheads="1"/>
          </p:cNvSpPr>
          <p:nvPr/>
        </p:nvSpPr>
        <p:spPr bwMode="auto">
          <a:xfrm>
            <a:off x="6362700" y="433388"/>
            <a:ext cx="2336800" cy="2159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47" name="AutoShape 138"/>
          <p:cNvSpPr>
            <a:spLocks noChangeArrowheads="1"/>
          </p:cNvSpPr>
          <p:nvPr/>
        </p:nvSpPr>
        <p:spPr bwMode="auto">
          <a:xfrm flipV="1">
            <a:off x="8509000" y="485775"/>
            <a:ext cx="152400" cy="131763"/>
          </a:xfrm>
          <a:prstGeom prst="triangle">
            <a:avLst>
              <a:gd name="adj" fmla="val 50000"/>
            </a:avLst>
          </a:prstGeom>
          <a:solidFill>
            <a:srgbClr val="EAEAEA"/>
          </a:solidFill>
          <a:ln w="3175">
            <a:solidFill>
              <a:srgbClr val="969696"/>
            </a:solidFill>
            <a:prstDash val="sysDot"/>
            <a:miter lim="800000"/>
            <a:headEnd/>
            <a:tailEnd/>
          </a:ln>
        </p:spPr>
        <p:txBody>
          <a:bodyPr rot="10800000" wrap="none" anchor="ctr"/>
          <a:lstStyle/>
          <a:p>
            <a:pPr>
              <a:lnSpc>
                <a:spcPct val="120000"/>
              </a:lnSpc>
            </a:pPr>
            <a:endParaRPr kumimoji="1" lang="ko-KR" altLang="en-US" sz="900"/>
          </a:p>
        </p:txBody>
      </p:sp>
      <p:sp>
        <p:nvSpPr>
          <p:cNvPr id="1048" name="AutoShape 52"/>
          <p:cNvSpPr>
            <a:spLocks noChangeArrowheads="1"/>
          </p:cNvSpPr>
          <p:nvPr/>
        </p:nvSpPr>
        <p:spPr bwMode="auto">
          <a:xfrm>
            <a:off x="3325813" y="414338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들어가기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49" name="AutoShape 55"/>
          <p:cNvSpPr>
            <a:spLocks noChangeArrowheads="1"/>
          </p:cNvSpPr>
          <p:nvPr/>
        </p:nvSpPr>
        <p:spPr bwMode="auto">
          <a:xfrm>
            <a:off x="5313363" y="414338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마무리하기</a:t>
            </a:r>
            <a:endParaRPr kumimoji="1" lang="ko-KR" altLang="en-US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62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03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420330" y="471136"/>
            <a:ext cx="2093937" cy="46384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광고목표의 수립</a:t>
            </a: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광고목표의 수립</a:t>
            </a:r>
          </a:p>
        </p:txBody>
      </p:sp>
      <p:sp>
        <p:nvSpPr>
          <p:cNvPr id="42" name="타원 41"/>
          <p:cNvSpPr/>
          <p:nvPr/>
        </p:nvSpPr>
        <p:spPr bwMode="auto">
          <a:xfrm>
            <a:off x="3881430" y="4873748"/>
            <a:ext cx="1071570" cy="977102"/>
          </a:xfrm>
          <a:prstGeom prst="ellipse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18000" tIns="46800" rIns="18000" bIns="46800" anchor="ctr"/>
          <a:lstStyle/>
          <a:p>
            <a:pPr algn="ctr">
              <a:lnSpc>
                <a:spcPct val="120000"/>
              </a:lnSpc>
              <a:defRPr/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측정 가능한 광고목표</a:t>
            </a:r>
          </a:p>
        </p:txBody>
      </p:sp>
      <p:sp>
        <p:nvSpPr>
          <p:cNvPr id="44" name="타원 43"/>
          <p:cNvSpPr/>
          <p:nvPr/>
        </p:nvSpPr>
        <p:spPr bwMode="auto">
          <a:xfrm>
            <a:off x="5381628" y="4880790"/>
            <a:ext cx="1071570" cy="977102"/>
          </a:xfrm>
          <a:prstGeom prst="ellipse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18000" tIns="46800" rIns="18000" bIns="46800" anchor="ctr"/>
          <a:lstStyle/>
          <a:p>
            <a:pPr algn="ctr">
              <a:lnSpc>
                <a:spcPct val="120000"/>
              </a:lnSpc>
              <a:defRPr/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명확하게 설정된 목표소비자</a:t>
            </a:r>
          </a:p>
        </p:txBody>
      </p:sp>
      <p:sp>
        <p:nvSpPr>
          <p:cNvPr id="45" name="타원 44"/>
          <p:cNvSpPr/>
          <p:nvPr/>
        </p:nvSpPr>
        <p:spPr bwMode="auto">
          <a:xfrm>
            <a:off x="6953264" y="4873748"/>
            <a:ext cx="1071570" cy="977102"/>
          </a:xfrm>
          <a:prstGeom prst="ellipse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18000" tIns="46800" rIns="18000" bIns="46800" anchor="ctr"/>
          <a:lstStyle/>
          <a:p>
            <a:pPr algn="ctr">
              <a:lnSpc>
                <a:spcPct val="120000"/>
              </a:lnSpc>
              <a:defRPr/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측정 가능한 기간</a:t>
            </a:r>
          </a:p>
        </p:txBody>
      </p:sp>
      <p:cxnSp>
        <p:nvCxnSpPr>
          <p:cNvPr id="49" name="꺾인 연결선 48"/>
          <p:cNvCxnSpPr>
            <a:stCxn id="54" idx="2"/>
            <a:endCxn id="42" idx="0"/>
          </p:cNvCxnSpPr>
          <p:nvPr/>
        </p:nvCxnSpPr>
        <p:spPr bwMode="auto">
          <a:xfrm rot="5400000">
            <a:off x="5024778" y="3978732"/>
            <a:ext cx="287454" cy="1502579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0" name="꺾인 연결선 49"/>
          <p:cNvCxnSpPr>
            <a:stCxn id="54" idx="2"/>
            <a:endCxn id="44" idx="0"/>
          </p:cNvCxnSpPr>
          <p:nvPr/>
        </p:nvCxnSpPr>
        <p:spPr bwMode="auto">
          <a:xfrm flipH="1">
            <a:off x="5917413" y="4586294"/>
            <a:ext cx="2381" cy="294496"/>
          </a:xfrm>
          <a:prstGeom prst="straightConnector1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51" name="꺾인 연결선 50"/>
          <p:cNvCxnSpPr>
            <a:stCxn id="54" idx="2"/>
            <a:endCxn id="45" idx="0"/>
          </p:cNvCxnSpPr>
          <p:nvPr/>
        </p:nvCxnSpPr>
        <p:spPr bwMode="auto">
          <a:xfrm rot="16200000" flipH="1">
            <a:off x="6560694" y="3945393"/>
            <a:ext cx="287454" cy="1569255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54" name="직사각형 53"/>
          <p:cNvSpPr/>
          <p:nvPr/>
        </p:nvSpPr>
        <p:spPr bwMode="auto">
          <a:xfrm>
            <a:off x="5172076" y="4071942"/>
            <a:ext cx="1495436" cy="514352"/>
          </a:xfrm>
          <a:prstGeom prst="rect">
            <a:avLst/>
          </a:prstGeom>
          <a:solidFill>
            <a:srgbClr val="FFD1D1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광고목표에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명시되어야 하는 요소</a:t>
            </a:r>
            <a:endParaRPr lang="ko-KR" altLang="en-US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3800474" y="1916112"/>
            <a:ext cx="4392613" cy="869945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algn="ctr"/>
            <a:endParaRPr kumimoji="1" lang="ko-KR" altLang="en-US" b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3781086" y="2928934"/>
            <a:ext cx="4392613" cy="1004122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algn="ctr"/>
            <a:endParaRPr kumimoji="1" lang="ko-KR" altLang="en-US" b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714518" y="1934780"/>
            <a:ext cx="5688904" cy="1882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기업의 마케팅 활동에서 광고가 중심이 되면서 이에 대한 관심이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크게 증가하였음 </a:t>
            </a: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광고비의 비중이 높아지게 되고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이에 따라 효과적인 광고관리에 대한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문제가 새롭게 대두되고 있음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이전의 광고활동은 뚜렷한 광고목표의 설정 없이 단순히 물건을 많이 팔기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위한 수단으로 평가되었음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이런 방법은 비과학적이고 측정 불가능한 요소들이 많기 때문에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kumimoji="1"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명확한 광고목표 설정의</a:t>
            </a:r>
            <a:endParaRPr kumimoji="1" lang="ko-KR" altLang="en-US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오른쪽 화살표 19"/>
          <p:cNvSpPr/>
          <p:nvPr/>
        </p:nvSpPr>
        <p:spPr bwMode="auto">
          <a:xfrm>
            <a:off x="3993690" y="3398986"/>
            <a:ext cx="173492" cy="1333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eaLnBrk="0" latinLnBrk="0" hangingPunct="0">
              <a:defRPr/>
            </a:pPr>
            <a:endParaRPr kumimoji="0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AutoShape 113"/>
          <p:cNvSpPr>
            <a:spLocks noChangeArrowheads="1"/>
          </p:cNvSpPr>
          <p:nvPr/>
        </p:nvSpPr>
        <p:spPr bwMode="auto">
          <a:xfrm>
            <a:off x="4167626" y="3551750"/>
            <a:ext cx="1939925" cy="288032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6350" algn="ctr">
            <a:noFill/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r>
              <a:rPr lang="ko-KR" altLang="en-US" sz="100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명확한 광고목표 설정의 필요성</a:t>
            </a:r>
            <a:endParaRPr lang="ko-KR" altLang="ko-KR" sz="10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025000" y="3574718"/>
            <a:ext cx="9412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 대두되었음</a:t>
            </a:r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8720947" y="2998693"/>
            <a:ext cx="1131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ko-KR" altLang="en-US" sz="900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명확한 광고목표 설정의 필요성 부분에 </a:t>
            </a:r>
            <a:r>
              <a:rPr kumimoji="1" lang="ko-KR" altLang="en-US" sz="900" b="0" dirty="0" err="1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형광팬</a:t>
            </a:r>
            <a:r>
              <a:rPr kumimoji="1" lang="ko-KR" altLang="en-US" sz="900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효과 넣어주세요</a:t>
            </a:r>
            <a:endParaRPr kumimoji="1" lang="ko-KR" altLang="en-US" sz="900" b="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08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5" name="직사각형 25"/>
          <p:cNvSpPr>
            <a:spLocks noChangeArrowheads="1"/>
          </p:cNvSpPr>
          <p:nvPr/>
        </p:nvSpPr>
        <p:spPr bwMode="auto">
          <a:xfrm>
            <a:off x="3800476" y="3024285"/>
            <a:ext cx="4392612" cy="118606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90000" tIns="82800" rIns="18000" bIns="46800" numCol="2"/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직사각형 24"/>
          <p:cNvSpPr>
            <a:spLocks noChangeArrowheads="1"/>
          </p:cNvSpPr>
          <p:nvPr/>
        </p:nvSpPr>
        <p:spPr bwMode="auto">
          <a:xfrm>
            <a:off x="3944940" y="2928934"/>
            <a:ext cx="1212858" cy="274553"/>
          </a:xfrm>
          <a:prstGeom prst="roundRect">
            <a:avLst>
              <a:gd name="adj" fmla="val 50000"/>
            </a:avLst>
          </a:prstGeom>
          <a:solidFill>
            <a:srgbClr val="FFEBEB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18000" tIns="10800" rIns="18000" bIns="10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편익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90960" y="3206326"/>
            <a:ext cx="4795862" cy="9694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'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소비자 마음속에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'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있는 것이지 제품 안에 있는 것이 아님</a:t>
            </a: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캠페인 전체로 얻어낼 수 있는 단 하나의 종합적인 결론임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반드시 카피나 </a:t>
            </a:r>
            <a:r>
              <a:rPr kumimoji="1" lang="ko-KR" altLang="en-US" b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비주얼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자체에 많은 말들이 나타나야 할 필요는 없음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'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미래의 경험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이며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전체 캠페인을 통해 끌어낸 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'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결론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임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kumimoji="1"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직사각형 25"/>
          <p:cNvSpPr>
            <a:spLocks noChangeArrowheads="1"/>
          </p:cNvSpPr>
          <p:nvPr/>
        </p:nvSpPr>
        <p:spPr bwMode="auto">
          <a:xfrm>
            <a:off x="3800476" y="4448579"/>
            <a:ext cx="4392612" cy="1194999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90000" tIns="82800" rIns="18000" bIns="46800" numCol="2"/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9" name="직사각형 24"/>
          <p:cNvSpPr>
            <a:spLocks noChangeArrowheads="1"/>
          </p:cNvSpPr>
          <p:nvPr/>
        </p:nvSpPr>
        <p:spPr bwMode="auto">
          <a:xfrm>
            <a:off x="3944940" y="4353228"/>
            <a:ext cx="1212858" cy="274553"/>
          </a:xfrm>
          <a:prstGeom prst="roundRect">
            <a:avLst>
              <a:gd name="adj" fmla="val 50000"/>
            </a:avLst>
          </a:prstGeom>
          <a:solidFill>
            <a:srgbClr val="FFEBEB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18000" tIns="10800" rIns="18000" bIns="10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약속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90960" y="4630620"/>
            <a:ext cx="4795862" cy="96949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광고카피가 아니라 캠페인 전체로부터 느껴지는 무의식적인 학습임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전략의 심장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광고의 성패는 여기에 광고의 성패가 달림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미래 이익에 대한 약속임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그 자체에 있을 수도 나타나지 않을 수도 있음</a:t>
            </a:r>
          </a:p>
        </p:txBody>
      </p:sp>
      <p:sp>
        <p:nvSpPr>
          <p:cNvPr id="36" name="직사각형 25"/>
          <p:cNvSpPr>
            <a:spLocks noChangeArrowheads="1"/>
          </p:cNvSpPr>
          <p:nvPr/>
        </p:nvSpPr>
        <p:spPr bwMode="auto">
          <a:xfrm>
            <a:off x="3809992" y="2013521"/>
            <a:ext cx="4392612" cy="77253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90000" tIns="82800" rIns="18000" bIns="46800" numCol="2"/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7" name="직사각형 24"/>
          <p:cNvSpPr>
            <a:spLocks noChangeArrowheads="1"/>
          </p:cNvSpPr>
          <p:nvPr/>
        </p:nvSpPr>
        <p:spPr bwMode="auto">
          <a:xfrm>
            <a:off x="3954456" y="1918169"/>
            <a:ext cx="1212858" cy="274553"/>
          </a:xfrm>
          <a:prstGeom prst="roundRect">
            <a:avLst>
              <a:gd name="adj" fmla="val 50000"/>
            </a:avLst>
          </a:prstGeom>
          <a:solidFill>
            <a:srgbClr val="FFEBEB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wrap="none" lIns="18000" tIns="10800" rIns="18000" bIns="10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00476" y="2195561"/>
            <a:ext cx="4795862" cy="5078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모두 미래에 대하여 언급함        그것이 바로 광고임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소비자가 어떤 경험을 하게 될 것인가를 말하는 것임</a:t>
            </a:r>
          </a:p>
        </p:txBody>
      </p:sp>
      <p:sp>
        <p:nvSpPr>
          <p:cNvPr id="39" name="오른쪽 화살표 38"/>
          <p:cNvSpPr/>
          <p:nvPr/>
        </p:nvSpPr>
        <p:spPr bwMode="auto">
          <a:xfrm>
            <a:off x="5543130" y="2271230"/>
            <a:ext cx="173492" cy="1333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eaLnBrk="0" latinLnBrk="0" hangingPunct="0">
              <a:defRPr/>
            </a:pPr>
            <a:endParaRPr kumimoji="0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kumimoji="1" lang="ko-KR" altLang="en-US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0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09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kumimoji="1" lang="ko-KR" altLang="en-US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6" name="직사각형 15"/>
          <p:cNvSpPr>
            <a:spLocks noChangeArrowheads="1"/>
          </p:cNvSpPr>
          <p:nvPr/>
        </p:nvSpPr>
        <p:spPr bwMode="auto">
          <a:xfrm>
            <a:off x="3779021" y="1918169"/>
            <a:ext cx="4388689" cy="394368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90000" tIns="262800" rIns="90000" bIns="46800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80975" indent="-180975">
              <a:buFont typeface="Wingdings" pitchFamily="2" charset="2"/>
              <a:buChar char="§"/>
              <a:defRPr/>
            </a:pPr>
            <a:endParaRPr lang="en-US" altLang="ko-KR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TextBox 62"/>
          <p:cNvSpPr txBox="1"/>
          <p:nvPr/>
        </p:nvSpPr>
        <p:spPr>
          <a:xfrm>
            <a:off x="3856052" y="1983922"/>
            <a:ext cx="404204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광고는 시대를 읽는다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endParaRPr lang="ko-KR" altLang="en-US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714518" y="2845832"/>
            <a:ext cx="5688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성공하는 광고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는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시대의 현상과 트렌드를 반영하되 꼭 반 템포나 한 템포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앞서 나가야 함</a:t>
            </a:r>
          </a:p>
        </p:txBody>
      </p:sp>
      <p:cxnSp>
        <p:nvCxnSpPr>
          <p:cNvPr id="19" name="Shape 57"/>
          <p:cNvCxnSpPr/>
          <p:nvPr/>
        </p:nvCxnSpPr>
        <p:spPr bwMode="auto">
          <a:xfrm rot="16200000" flipH="1">
            <a:off x="4103267" y="2264577"/>
            <a:ext cx="252000" cy="360000"/>
          </a:xfrm>
          <a:prstGeom prst="bentConnector2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모서리가 둥근 직사각형 4"/>
          <p:cNvSpPr/>
          <p:nvPr/>
        </p:nvSpPr>
        <p:spPr>
          <a:xfrm>
            <a:off x="4452934" y="2295981"/>
            <a:ext cx="4000528" cy="590421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ko-KR" altLang="en-US" b="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lang="ko-KR" altLang="en-US" b="0" dirty="0" err="1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콘셉트를</a:t>
            </a:r>
            <a:r>
              <a:rPr lang="ko-KR" altLang="en-US" b="0" dirty="0" smtClean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도출할 때는 사회의 트렌드와 제품의 트렌드를 분석해야 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10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3769869" y="1918168"/>
            <a:ext cx="4423219" cy="4439790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 algn="ctr">
              <a:spcBef>
                <a:spcPts val="300"/>
              </a:spcBef>
            </a:pPr>
            <a:r>
              <a:rPr kumimoji="1" lang="ko-KR" altLang="en-US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꽃 대신에 사랑을 팔아라</a:t>
            </a:r>
            <a:r>
              <a:rPr kumimoji="1" lang="en-US" altLang="ko-KR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 algn="r"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마이클 </a:t>
            </a:r>
            <a:r>
              <a:rPr kumimoji="1" lang="ko-KR" altLang="en-US" b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르뵈프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(Michael </a:t>
            </a:r>
            <a:r>
              <a:rPr kumimoji="1" lang="en-US" altLang="ko-KR" b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LeBoeuf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</a:p>
          <a:p>
            <a:pPr marL="180975" indent="-180975"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내게 옷을 팔려고 하지 마세요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b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세련된 인상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멋진 스타일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그리고 매력적인 외모를 팔아주세요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내게 장난감을 팔려고 하지 마세요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그 대신 내 아이들에게 즐거운 순간을 팔아주세요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내게 책을 팔려고요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 </a:t>
            </a:r>
            <a:b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아니에요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대신 즐거운 시간과 유익한 지식을 팔아주세요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내게 컴퓨터를 팔 생각은 하지 말아요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b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기적 같은 기술이 주는 즐거움과 이익을 팔아주세요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내게 물건을 팔려고 하지 말아요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  <a:b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꿈과 느낌과 자부심과 일상의 행복을 팔아주세요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제발 내게 물건을 팔려고 하지 마세요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spcBef>
                <a:spcPts val="3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spcBef>
                <a:spcPct val="30000"/>
              </a:spcBef>
            </a:pP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kumimoji="1" lang="ko-KR" altLang="en-US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다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4818" name="Picture 2" descr="C:\Documents and Settings\에듀9876\바탕 화면\51780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25324" y="4929198"/>
            <a:ext cx="1357322" cy="1339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11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라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광고예산</a:t>
            </a: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광고예산</a:t>
            </a:r>
            <a:endParaRPr kumimoji="1" lang="ko-KR" altLang="en-US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693252" y="1873975"/>
            <a:ext cx="5688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광고예산의 설정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Rectangle 1059"/>
          <p:cNvSpPr>
            <a:spLocks noChangeArrowheads="1"/>
          </p:cNvSpPr>
          <p:nvPr/>
        </p:nvSpPr>
        <p:spPr bwMode="auto">
          <a:xfrm>
            <a:off x="3788726" y="2118857"/>
            <a:ext cx="4513244" cy="80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기업광고전략의 핵심적인 부분임</a:t>
            </a:r>
          </a:p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광고목표를 달성할 수 있는 최적의 예산을 설정하는 것이 바람직함</a:t>
            </a:r>
          </a:p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최적의 광고예산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은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최소의 비용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으로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최대의 효과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얻을 수 있어야 함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688382" y="3071810"/>
            <a:ext cx="5688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합리적인 광고예산 설정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Rectangle 1059"/>
          <p:cNvSpPr>
            <a:spLocks noChangeArrowheads="1"/>
          </p:cNvSpPr>
          <p:nvPr/>
        </p:nvSpPr>
        <p:spPr bwMode="auto">
          <a:xfrm>
            <a:off x="3783856" y="3316692"/>
            <a:ext cx="4513244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광고예산 설정에 영향을 미치는 요소를 분석한 후 설정해야 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04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광고목표의 수립</a:t>
            </a: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9" name="타원 18"/>
          <p:cNvSpPr/>
          <p:nvPr/>
        </p:nvSpPr>
        <p:spPr bwMode="auto">
          <a:xfrm>
            <a:off x="3797080" y="1907536"/>
            <a:ext cx="972000" cy="864096"/>
          </a:xfrm>
          <a:prstGeom prst="ellipse">
            <a:avLst/>
          </a:prstGeom>
          <a:solidFill>
            <a:srgbClr val="FFD1D1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설정의 기능 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4986338" y="1914915"/>
            <a:ext cx="3206750" cy="360040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36000" tIns="46800" rIns="36000" bIns="46800" anchor="ctr"/>
          <a:lstStyle/>
          <a:p>
            <a:pPr algn="ctr">
              <a:lnSpc>
                <a:spcPct val="120000"/>
              </a:lnSpc>
              <a:defRPr/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광고의 기획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제작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집행의 전 과정을 통일성 있게 해줌</a:t>
            </a:r>
          </a:p>
        </p:txBody>
      </p:sp>
      <p:sp>
        <p:nvSpPr>
          <p:cNvPr id="25" name="직사각형 24"/>
          <p:cNvSpPr/>
          <p:nvPr/>
        </p:nvSpPr>
        <p:spPr bwMode="auto">
          <a:xfrm>
            <a:off x="4986338" y="2367659"/>
            <a:ext cx="3206750" cy="360040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  <p:txBody>
          <a:bodyPr lIns="36000" tIns="46800" rIns="36000" bIns="46800" anchor="ctr"/>
          <a:lstStyle/>
          <a:p>
            <a:pPr algn="ctr">
              <a:defRPr/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실시 후 광고효과를 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과학적으로 평가할 수 있도록 해줌</a:t>
            </a:r>
          </a:p>
        </p:txBody>
      </p:sp>
      <p:cxnSp>
        <p:nvCxnSpPr>
          <p:cNvPr id="26" name="꺾인 연결선 25"/>
          <p:cNvCxnSpPr>
            <a:stCxn id="19" idx="6"/>
            <a:endCxn id="20" idx="1"/>
          </p:cNvCxnSpPr>
          <p:nvPr/>
        </p:nvCxnSpPr>
        <p:spPr bwMode="auto">
          <a:xfrm flipV="1">
            <a:off x="4769080" y="2094935"/>
            <a:ext cx="217258" cy="244649"/>
          </a:xfrm>
          <a:prstGeom prst="bentConnector3">
            <a:avLst>
              <a:gd name="adj1" fmla="val 50000"/>
            </a:avLst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</p:cxnSp>
      <p:cxnSp>
        <p:nvCxnSpPr>
          <p:cNvPr id="27" name="Shape 41"/>
          <p:cNvCxnSpPr>
            <a:stCxn id="19" idx="6"/>
            <a:endCxn id="25" idx="1"/>
          </p:cNvCxnSpPr>
          <p:nvPr/>
        </p:nvCxnSpPr>
        <p:spPr bwMode="auto">
          <a:xfrm>
            <a:off x="4769080" y="2339584"/>
            <a:ext cx="217258" cy="208095"/>
          </a:xfrm>
          <a:prstGeom prst="bentConnector3">
            <a:avLst>
              <a:gd name="adj1" fmla="val 50000"/>
            </a:avLst>
          </a:prstGeom>
          <a:solidFill>
            <a:srgbClr val="B9D1F5"/>
          </a:solidFill>
          <a:ln w="9525" algn="ctr">
            <a:solidFill>
              <a:srgbClr val="C0C0C0"/>
            </a:solidFill>
            <a:round/>
            <a:headEnd/>
            <a:tailEnd/>
          </a:ln>
        </p:spPr>
      </p:cxnSp>
      <p:sp>
        <p:nvSpPr>
          <p:cNvPr id="48" name="Rectangle 1059"/>
          <p:cNvSpPr>
            <a:spLocks noChangeArrowheads="1"/>
          </p:cNvSpPr>
          <p:nvPr/>
        </p:nvSpPr>
        <p:spPr bwMode="auto">
          <a:xfrm>
            <a:off x="3800476" y="2854503"/>
            <a:ext cx="4724424" cy="10178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</a:pP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 피라미드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대중 수용자들에게 미치는 광고효과들의 진행과정을 묘사함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-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신제품의 경우에 다수의 제품을 인지하는 사람들은 다수이나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피라미드 바닥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대조적으로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행동하려고 동기화 된 사람의 수는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일반적으로 매우 적음</a:t>
            </a:r>
          </a:p>
        </p:txBody>
      </p:sp>
      <p:pic>
        <p:nvPicPr>
          <p:cNvPr id="52" name="Picture 10" descr="D:\▣ HYCU\HYCU_2013_표준UI시안개발\◈ 완료_제출용\Daon_Set1_Modern\PPT_import\BL_ex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00476" y="2902128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 Box 94"/>
          <p:cNvSpPr txBox="1">
            <a:spLocks noChangeArrowheads="1"/>
          </p:cNvSpPr>
          <p:nvPr/>
        </p:nvSpPr>
        <p:spPr bwMode="gray">
          <a:xfrm>
            <a:off x="8667776" y="2214555"/>
            <a:ext cx="1500198" cy="35718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latinLnBrk="1"/>
            <a:r>
              <a:rPr kumimoji="1" lang="en-US" altLang="ko-KR" sz="900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&lt;</a:t>
            </a:r>
            <a:r>
              <a:rPr kumimoji="1" lang="ko-KR" altLang="en-US" sz="900" b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개발시</a:t>
            </a:r>
            <a:r>
              <a:rPr kumimoji="1" lang="ko-KR" altLang="en-US" sz="900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참고텍스트</a:t>
            </a:r>
            <a:r>
              <a:rPr kumimoji="1" lang="en-US" altLang="ko-KR" sz="900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&gt;</a:t>
            </a:r>
            <a:endParaRPr kumimoji="1" lang="en-US" altLang="ko-KR" sz="900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66" name="Text Box 94"/>
          <p:cNvSpPr txBox="1">
            <a:spLocks noChangeArrowheads="1"/>
          </p:cNvSpPr>
          <p:nvPr/>
        </p:nvSpPr>
        <p:spPr bwMode="gray">
          <a:xfrm>
            <a:off x="8786874" y="2681281"/>
            <a:ext cx="1238224" cy="100013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  <a:noAutofit/>
          </a:bodyPr>
          <a:lstStyle/>
          <a:p>
            <a:pPr latinLnBrk="1"/>
            <a:r>
              <a:rPr kumimoji="1"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행동</a:t>
            </a:r>
            <a:r>
              <a:rPr kumimoji="1"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(Action)</a:t>
            </a:r>
          </a:p>
          <a:p>
            <a:pPr latinLnBrk="1"/>
            <a:r>
              <a:rPr kumimoji="1"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욕망</a:t>
            </a:r>
            <a:r>
              <a:rPr kumimoji="1"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(Desire)</a:t>
            </a:r>
          </a:p>
          <a:p>
            <a:pPr latinLnBrk="1"/>
            <a:r>
              <a:rPr kumimoji="1"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</a:t>
            </a:r>
            <a:r>
              <a:rPr kumimoji="1"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(Conviction)</a:t>
            </a:r>
          </a:p>
          <a:p>
            <a:pPr latinLnBrk="1"/>
            <a:r>
              <a:rPr kumimoji="1"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이해</a:t>
            </a:r>
            <a:r>
              <a:rPr kumimoji="1"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(Comprehension) </a:t>
            </a:r>
          </a:p>
          <a:p>
            <a:pPr latinLnBrk="1"/>
            <a:r>
              <a:rPr kumimoji="1"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인지</a:t>
            </a:r>
            <a:r>
              <a:rPr kumimoji="1"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(Awareness)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6142107" y="5938436"/>
            <a:ext cx="1501415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PPM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과정</a:t>
            </a:r>
          </a:p>
        </p:txBody>
      </p:sp>
      <p:pic>
        <p:nvPicPr>
          <p:cNvPr id="68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885388" y="6088416"/>
            <a:ext cx="230770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직사각형 68"/>
          <p:cNvSpPr/>
          <p:nvPr/>
        </p:nvSpPr>
        <p:spPr>
          <a:xfrm>
            <a:off x="6142106" y="6111735"/>
            <a:ext cx="1882727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err="1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폭스바겐의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신차 광고전략</a:t>
            </a:r>
          </a:p>
        </p:txBody>
      </p:sp>
      <p:pic>
        <p:nvPicPr>
          <p:cNvPr id="70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5942" y="6016407"/>
            <a:ext cx="537592" cy="537592"/>
          </a:xfrm>
          <a:prstGeom prst="rect">
            <a:avLst/>
          </a:prstGeom>
          <a:noFill/>
        </p:spPr>
      </p:pic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광고목표의 수립</a:t>
            </a:r>
          </a:p>
        </p:txBody>
      </p:sp>
      <p:sp>
        <p:nvSpPr>
          <p:cNvPr id="28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0241" name="Picture 1" descr="C:\Documents and Settings\에듀9876\바탕 화면\피라미드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95810" y="3857627"/>
            <a:ext cx="3269803" cy="2124867"/>
          </a:xfrm>
          <a:prstGeom prst="rect">
            <a:avLst/>
          </a:prstGeom>
          <a:noFill/>
        </p:spPr>
      </p:pic>
      <p:pic>
        <p:nvPicPr>
          <p:cNvPr id="62" name="Picture 2" descr="C:\Documents and Settings\Administrator\바탕 화면\1366896581_mouse_select_left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17427" y="4003497"/>
            <a:ext cx="304800" cy="304800"/>
          </a:xfrm>
          <a:prstGeom prst="rect">
            <a:avLst/>
          </a:prstGeom>
          <a:noFill/>
        </p:spPr>
      </p:pic>
      <p:sp>
        <p:nvSpPr>
          <p:cNvPr id="63" name="사각형 설명선 62"/>
          <p:cNvSpPr/>
          <p:nvPr/>
        </p:nvSpPr>
        <p:spPr bwMode="auto">
          <a:xfrm>
            <a:off x="5095876" y="4524829"/>
            <a:ext cx="3240088" cy="627830"/>
          </a:xfrm>
          <a:prstGeom prst="wedgeRectCallout">
            <a:avLst>
              <a:gd name="adj1" fmla="val -12974"/>
              <a:gd name="adj2" fmla="val -101631"/>
            </a:avLst>
          </a:prstGeom>
          <a:solidFill>
            <a:srgbClr val="D7E5F9"/>
          </a:solidFill>
          <a:ln w="12700" algn="ctr">
            <a:solidFill>
              <a:srgbClr val="8CB4F0"/>
            </a:solidFill>
            <a:round/>
            <a:headEnd/>
            <a:tailEnd/>
          </a:ln>
        </p:spPr>
        <p:txBody>
          <a:bodyPr lIns="90000" tIns="46800" rIns="90000" bIns="46800" numCol="1" anchor="ctr"/>
          <a:lstStyle/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제품을 욕망하는 사람들 중 몇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%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는 행동을 취하게 됨</a:t>
            </a:r>
          </a:p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부가적 정보를 요구하거나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점포를 방문하고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제품을 구매할 수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1" descr="C:\Documents and Settings\에듀9876\바탕 화면\피라미드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534" y="3539977"/>
            <a:ext cx="3269803" cy="2214578"/>
          </a:xfrm>
          <a:prstGeom prst="rect">
            <a:avLst/>
          </a:prstGeom>
          <a:noFill/>
        </p:spPr>
      </p:pic>
      <p:pic>
        <p:nvPicPr>
          <p:cNvPr id="76" name="Picture 1" descr="C:\Documents and Settings\에듀9876\바탕 화면\피라미드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3500" y="3518711"/>
            <a:ext cx="3269803" cy="2214578"/>
          </a:xfrm>
          <a:prstGeom prst="rect">
            <a:avLst/>
          </a:prstGeom>
          <a:noFill/>
        </p:spPr>
      </p:pic>
      <p:pic>
        <p:nvPicPr>
          <p:cNvPr id="70" name="Picture 2" descr="C:\Documents and Settings\Administrator\바탕 화면\1366896581_mouse_select_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1628" y="4929198"/>
            <a:ext cx="304800" cy="304800"/>
          </a:xfrm>
          <a:prstGeom prst="rect">
            <a:avLst/>
          </a:prstGeom>
          <a:noFill/>
        </p:spPr>
      </p:pic>
      <p:sp>
        <p:nvSpPr>
          <p:cNvPr id="71" name="사각형 설명선 70"/>
          <p:cNvSpPr/>
          <p:nvPr/>
        </p:nvSpPr>
        <p:spPr bwMode="auto">
          <a:xfrm>
            <a:off x="855744" y="5500702"/>
            <a:ext cx="3240000" cy="699268"/>
          </a:xfrm>
          <a:prstGeom prst="wedgeRectCallout">
            <a:avLst>
              <a:gd name="adj1" fmla="val -12974"/>
              <a:gd name="adj2" fmla="val -101631"/>
            </a:avLst>
          </a:prstGeom>
          <a:solidFill>
            <a:srgbClr val="D7E5F9"/>
          </a:solidFill>
          <a:ln w="12700" algn="ctr">
            <a:solidFill>
              <a:srgbClr val="8CB4F0"/>
            </a:solidFill>
            <a:round/>
            <a:headEnd/>
            <a:tailEnd/>
          </a:ln>
        </p:spPr>
        <p:txBody>
          <a:bodyPr lIns="90000" tIns="46800" rIns="90000" bIns="46800" numCol="1" anchor="ctr"/>
          <a:lstStyle/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인지 집단의 몇 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%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사람이 그 제품의 목적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이미지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특징들을 알게 하는 것임</a:t>
            </a:r>
          </a:p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인지를 이해로 발전시키기 위해서는 특정 제품에 대한 정보를 충분하게 전달함</a:t>
            </a:r>
          </a:p>
        </p:txBody>
      </p:sp>
      <p:pic>
        <p:nvPicPr>
          <p:cNvPr id="72" name="Picture 2" descr="C:\Documents and Settings\Administrator\바탕 화면\1366896581_mouse_select_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5679" y="5372938"/>
            <a:ext cx="304800" cy="304800"/>
          </a:xfrm>
          <a:prstGeom prst="rect">
            <a:avLst/>
          </a:prstGeom>
          <a:noFill/>
        </p:spPr>
      </p:pic>
      <p:sp>
        <p:nvSpPr>
          <p:cNvPr id="73" name="사각형 설명선 72"/>
          <p:cNvSpPr/>
          <p:nvPr/>
        </p:nvSpPr>
        <p:spPr bwMode="auto">
          <a:xfrm>
            <a:off x="5849795" y="5944442"/>
            <a:ext cx="3240000" cy="627830"/>
          </a:xfrm>
          <a:prstGeom prst="wedgeRectCallout">
            <a:avLst>
              <a:gd name="adj1" fmla="val -12974"/>
              <a:gd name="adj2" fmla="val -101631"/>
            </a:avLst>
          </a:prstGeom>
          <a:solidFill>
            <a:srgbClr val="D7E5F9"/>
          </a:solidFill>
          <a:ln w="12700" algn="ctr">
            <a:solidFill>
              <a:srgbClr val="8CB4F0"/>
            </a:solidFill>
            <a:round/>
            <a:headEnd/>
            <a:tailEnd/>
          </a:ln>
        </p:spPr>
        <p:txBody>
          <a:bodyPr lIns="90000" tIns="46800" rIns="90000" bIns="46800" numCol="1" anchor="ctr"/>
          <a:lstStyle/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사람들에게 특정의 기업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 서비스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브랜드를 알리는 것임 </a:t>
            </a:r>
          </a:p>
        </p:txBody>
      </p:sp>
      <p:pic>
        <p:nvPicPr>
          <p:cNvPr id="74" name="Picture 1" descr="C:\Documents and Settings\에듀9876\바탕 화면\피라미드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2406" y="475783"/>
            <a:ext cx="3269803" cy="2214578"/>
          </a:xfrm>
          <a:prstGeom prst="rect">
            <a:avLst/>
          </a:prstGeom>
          <a:noFill/>
        </p:spPr>
      </p:pic>
      <p:pic>
        <p:nvPicPr>
          <p:cNvPr id="66" name="Picture 2" descr="C:\Documents and Settings\Administrator\바탕 화면\1366896581_mouse_select_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6918" y="983321"/>
            <a:ext cx="304800" cy="304800"/>
          </a:xfrm>
          <a:prstGeom prst="rect">
            <a:avLst/>
          </a:prstGeom>
          <a:noFill/>
        </p:spPr>
      </p:pic>
      <p:sp>
        <p:nvSpPr>
          <p:cNvPr id="67" name="사각형 설명선 66"/>
          <p:cNvSpPr/>
          <p:nvPr/>
        </p:nvSpPr>
        <p:spPr bwMode="auto">
          <a:xfrm>
            <a:off x="881034" y="1554825"/>
            <a:ext cx="3240000" cy="627830"/>
          </a:xfrm>
          <a:prstGeom prst="wedgeRectCallout">
            <a:avLst>
              <a:gd name="adj1" fmla="val -12974"/>
              <a:gd name="adj2" fmla="val -101631"/>
            </a:avLst>
          </a:prstGeom>
          <a:solidFill>
            <a:srgbClr val="D7E5F9"/>
          </a:solidFill>
          <a:ln w="12700" algn="ctr">
            <a:solidFill>
              <a:srgbClr val="8CB4F0"/>
            </a:solidFill>
            <a:round/>
            <a:headEnd/>
            <a:tailEnd/>
          </a:ln>
        </p:spPr>
        <p:txBody>
          <a:bodyPr lIns="90000" tIns="46800" rIns="90000" bIns="46800" numCol="1" anchor="ctr"/>
          <a:lstStyle/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확신을 갖게 된 사람들 중 일부는 그 제품을 갖고 싶다는 욕망을 갖게 됨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75" name="Picture 1" descr="C:\Documents and Settings\에듀9876\바탕 화면\피라미드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4504" y="478776"/>
            <a:ext cx="3269803" cy="2214578"/>
          </a:xfrm>
          <a:prstGeom prst="rect">
            <a:avLst/>
          </a:prstGeom>
          <a:noFill/>
        </p:spPr>
      </p:pic>
      <p:pic>
        <p:nvPicPr>
          <p:cNvPr id="68" name="Picture 2" descr="C:\Documents and Settings\Administrator\바탕 화면\1366896581_mouse_select_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8383" y="1452995"/>
            <a:ext cx="304800" cy="304800"/>
          </a:xfrm>
          <a:prstGeom prst="rect">
            <a:avLst/>
          </a:prstGeom>
          <a:noFill/>
        </p:spPr>
      </p:pic>
      <p:sp>
        <p:nvSpPr>
          <p:cNvPr id="69" name="사각형 설명선 68"/>
          <p:cNvSpPr/>
          <p:nvPr/>
        </p:nvSpPr>
        <p:spPr bwMode="auto">
          <a:xfrm>
            <a:off x="6017553" y="2024499"/>
            <a:ext cx="3240000" cy="985020"/>
          </a:xfrm>
          <a:prstGeom prst="wedgeRectCallout">
            <a:avLst>
              <a:gd name="adj1" fmla="val -12718"/>
              <a:gd name="adj2" fmla="val -88093"/>
            </a:avLst>
          </a:prstGeom>
          <a:solidFill>
            <a:srgbClr val="D7E5F9"/>
          </a:solidFill>
          <a:ln w="12700" algn="ctr">
            <a:solidFill>
              <a:srgbClr val="8CB4F0"/>
            </a:solidFill>
            <a:round/>
            <a:headEnd/>
            <a:tailEnd/>
          </a:ln>
        </p:spPr>
        <p:txBody>
          <a:bodyPr lIns="90000" tIns="46800" rIns="90000" bIns="46800" numCol="1" anchor="ctr"/>
          <a:lstStyle/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특정수의 사람들로 하여금 제품의 가치를 실제로 믿도록 하는 것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확신으로 발전시키려면 충분한 정보를 전달할 필요 있음</a:t>
            </a:r>
            <a:endParaRPr kumimoji="1" lang="en-US" altLang="ko-KR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85725" indent="-85725"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확신을 갖게 된 사람들 중 일부는 제품소유의 욕망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(Desire)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발생함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7"/>
          <p:cNvSpPr txBox="1"/>
          <p:nvPr/>
        </p:nvSpPr>
        <p:spPr>
          <a:xfrm>
            <a:off x="300089" y="595831"/>
            <a:ext cx="22172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가솔린 또는 전기로 운행 설정 가능</a:t>
            </a:r>
          </a:p>
        </p:txBody>
      </p:sp>
      <p:pic>
        <p:nvPicPr>
          <p:cNvPr id="24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40331" y="120697"/>
            <a:ext cx="1152128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1"/>
          <p:cNvSpPr txBox="1"/>
          <p:nvPr/>
        </p:nvSpPr>
        <p:spPr>
          <a:xfrm>
            <a:off x="5797480" y="157868"/>
            <a:ext cx="10262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영상광고제작론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6" name="Picture 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9" t="11615" r="2899" b="7758"/>
          <a:stretch>
            <a:fillRect/>
          </a:stretch>
        </p:blipFill>
        <p:spPr bwMode="auto">
          <a:xfrm>
            <a:off x="6167446" y="6120941"/>
            <a:ext cx="6635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직사각형 26"/>
          <p:cNvSpPr/>
          <p:nvPr/>
        </p:nvSpPr>
        <p:spPr>
          <a:xfrm>
            <a:off x="310099" y="501646"/>
            <a:ext cx="6659025" cy="599918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00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1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29065" y="105249"/>
            <a:ext cx="2307700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직사각형 31"/>
          <p:cNvSpPr/>
          <p:nvPr/>
        </p:nvSpPr>
        <p:spPr>
          <a:xfrm>
            <a:off x="785783" y="142842"/>
            <a:ext cx="1882727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err="1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폭스바겐의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신차  광고전략</a:t>
            </a:r>
          </a:p>
        </p:txBody>
      </p:sp>
      <p:pic>
        <p:nvPicPr>
          <p:cNvPr id="33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19" y="33240"/>
            <a:ext cx="537592" cy="537592"/>
          </a:xfrm>
          <a:prstGeom prst="rect">
            <a:avLst/>
          </a:prstGeom>
          <a:noFill/>
        </p:spPr>
      </p:pic>
      <p:sp>
        <p:nvSpPr>
          <p:cNvPr id="34" name="AutoShape 32"/>
          <p:cNvSpPr>
            <a:spLocks noChangeArrowheads="1"/>
          </p:cNvSpPr>
          <p:nvPr/>
        </p:nvSpPr>
        <p:spPr bwMode="auto">
          <a:xfrm>
            <a:off x="561944" y="928670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</a:p>
        </p:txBody>
      </p:sp>
      <p:sp>
        <p:nvSpPr>
          <p:cNvPr id="35" name="AutoShape 32"/>
          <p:cNvSpPr>
            <a:spLocks noChangeArrowheads="1"/>
          </p:cNvSpPr>
          <p:nvPr/>
        </p:nvSpPr>
        <p:spPr bwMode="auto">
          <a:xfrm>
            <a:off x="931634" y="928670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인지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(Awareness)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단계에서의 광고 목표 </a:t>
            </a:r>
          </a:p>
        </p:txBody>
      </p:sp>
      <p:sp>
        <p:nvSpPr>
          <p:cNvPr id="36" name="AutoShape 32"/>
          <p:cNvSpPr>
            <a:spLocks noChangeArrowheads="1"/>
          </p:cNvSpPr>
          <p:nvPr/>
        </p:nvSpPr>
        <p:spPr bwMode="auto">
          <a:xfrm>
            <a:off x="561944" y="1928802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931634" y="1928802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이해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(Comprehension)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단계에서의 광고 목표 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>
            <a:off x="561944" y="3286124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3</a:t>
            </a: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931634" y="3286124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확신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(Conviction)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단계에서의 광고 목표  </a:t>
            </a:r>
          </a:p>
        </p:txBody>
      </p:sp>
      <p:sp>
        <p:nvSpPr>
          <p:cNvPr id="40" name="AutoShape 32"/>
          <p:cNvSpPr>
            <a:spLocks noChangeArrowheads="1"/>
          </p:cNvSpPr>
          <p:nvPr/>
        </p:nvSpPr>
        <p:spPr bwMode="auto">
          <a:xfrm>
            <a:off x="561944" y="5214950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</a:t>
            </a:r>
            <a:endParaRPr kumimoji="1" lang="en-US" altLang="ko-KR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AutoShape 32"/>
          <p:cNvSpPr>
            <a:spLocks noChangeArrowheads="1"/>
          </p:cNvSpPr>
          <p:nvPr/>
        </p:nvSpPr>
        <p:spPr bwMode="auto">
          <a:xfrm>
            <a:off x="931634" y="5214950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행동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(Action)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단계에서의 광고 목표 </a:t>
            </a:r>
            <a:endParaRPr kumimoji="1"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Rectangle 1059"/>
          <p:cNvSpPr>
            <a:spLocks noChangeArrowheads="1"/>
          </p:cNvSpPr>
          <p:nvPr/>
        </p:nvSpPr>
        <p:spPr bwMode="auto">
          <a:xfrm>
            <a:off x="869211" y="2432814"/>
            <a:ext cx="6142287" cy="80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이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인식 집단의 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2/3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에게 반딧불이 다양한 디자인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안전성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환경친화적 소형차라는 사실을 알림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이 차량은 결코 타사 브랜드가 따라올 수 없는 서비스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품질 등의 가치 있는 최신브랜드임을 알림 </a:t>
            </a: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반드시 전속판매상을 통해서만 판매됨을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 </a:t>
            </a:r>
          </a:p>
        </p:txBody>
      </p:sp>
      <p:sp>
        <p:nvSpPr>
          <p:cNvPr id="22" name="Rectangle 1059"/>
          <p:cNvSpPr>
            <a:spLocks noChangeArrowheads="1"/>
          </p:cNvSpPr>
          <p:nvPr/>
        </p:nvSpPr>
        <p:spPr bwMode="auto">
          <a:xfrm>
            <a:off x="870401" y="1396837"/>
            <a:ext cx="6142287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년 내에 매번 소형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이상의 사람들 중 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50%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에게 신차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'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반딧불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'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존재를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커뮤니케이션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함외국차를</a:t>
            </a:r>
            <a:r>
              <a:rPr lang="ko-KR" altLang="en-US" b="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구입하는 </a:t>
            </a:r>
            <a:r>
              <a:rPr lang="en-US" altLang="ko-KR" b="0" dirty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500,000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Rectangle 1059"/>
          <p:cNvSpPr>
            <a:spLocks noChangeArrowheads="1"/>
          </p:cNvSpPr>
          <p:nvPr/>
        </p:nvSpPr>
        <p:spPr bwMode="auto">
          <a:xfrm>
            <a:off x="859768" y="3769608"/>
            <a:ext cx="6142287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정보를 알고 있는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(Informed)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집단의 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2/3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에게 반딧불이 고품질의 믿을 수 있고 경제적이며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운전을 즐길 수 있는 자동차임을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시킴</a:t>
            </a:r>
          </a:p>
        </p:txBody>
      </p:sp>
      <p:sp>
        <p:nvSpPr>
          <p:cNvPr id="28" name="AutoShape 32"/>
          <p:cNvSpPr>
            <a:spLocks noChangeArrowheads="1"/>
          </p:cNvSpPr>
          <p:nvPr/>
        </p:nvSpPr>
        <p:spPr bwMode="auto">
          <a:xfrm>
            <a:off x="574016" y="4317792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4</a:t>
            </a:r>
          </a:p>
        </p:txBody>
      </p:sp>
      <p:sp>
        <p:nvSpPr>
          <p:cNvPr id="29" name="AutoShape 32"/>
          <p:cNvSpPr>
            <a:spLocks noChangeArrowheads="1"/>
          </p:cNvSpPr>
          <p:nvPr/>
        </p:nvSpPr>
        <p:spPr bwMode="auto">
          <a:xfrm>
            <a:off x="943706" y="4317792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욕망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(Desire)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단계에서의 광고 목표  </a:t>
            </a:r>
          </a:p>
        </p:txBody>
      </p:sp>
      <p:sp>
        <p:nvSpPr>
          <p:cNvPr id="30" name="Rectangle 1059"/>
          <p:cNvSpPr>
            <a:spLocks noChangeArrowheads="1"/>
          </p:cNvSpPr>
          <p:nvPr/>
        </p:nvSpPr>
        <p:spPr bwMode="auto">
          <a:xfrm>
            <a:off x="871840" y="4801276"/>
            <a:ext cx="6142287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확신하고 있는 집단의 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2/3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반딧불 시운전에 대한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욕망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을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갖도록 함</a:t>
            </a:r>
          </a:p>
        </p:txBody>
      </p:sp>
      <p:sp>
        <p:nvSpPr>
          <p:cNvPr id="42" name="Rectangle 1059"/>
          <p:cNvSpPr>
            <a:spLocks noChangeArrowheads="1"/>
          </p:cNvSpPr>
          <p:nvPr/>
        </p:nvSpPr>
        <p:spPr bwMode="auto">
          <a:xfrm>
            <a:off x="870401" y="5710955"/>
            <a:ext cx="6142287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욕망 집단의 </a:t>
            </a:r>
            <a:r>
              <a:rPr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2/3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 시운전을 위해 판매상을 방문하도록 </a:t>
            </a:r>
            <a:r>
              <a:rPr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동기를 부여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05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설정 </a:t>
            </a: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2" name="Rectangle 21"/>
          <p:cNvSpPr>
            <a:spLocks noChangeArrowheads="1"/>
          </p:cNvSpPr>
          <p:nvPr/>
        </p:nvSpPr>
        <p:spPr bwMode="auto">
          <a:xfrm>
            <a:off x="4036178" y="3664283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문화적 요인</a:t>
            </a:r>
          </a:p>
        </p:txBody>
      </p:sp>
      <p:sp>
        <p:nvSpPr>
          <p:cNvPr id="53" name="Rectangle 20"/>
          <p:cNvSpPr>
            <a:spLocks noChangeArrowheads="1"/>
          </p:cNvSpPr>
          <p:nvPr/>
        </p:nvSpPr>
        <p:spPr bwMode="auto">
          <a:xfrm>
            <a:off x="5139182" y="3664432"/>
            <a:ext cx="3049482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가장 폭 넓고 깊은 영향력</a:t>
            </a:r>
          </a:p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기본적 가치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지각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선호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행동</a:t>
            </a:r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4036178" y="4124088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사회적 요인</a:t>
            </a:r>
          </a:p>
        </p:txBody>
      </p:sp>
      <p:sp>
        <p:nvSpPr>
          <p:cNvPr id="56" name="Rectangle 20"/>
          <p:cNvSpPr>
            <a:spLocks noChangeArrowheads="1"/>
          </p:cNvSpPr>
          <p:nvPr/>
        </p:nvSpPr>
        <p:spPr bwMode="auto">
          <a:xfrm>
            <a:off x="5139182" y="4124237"/>
            <a:ext cx="3049482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준거집단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가족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역할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지위</a:t>
            </a:r>
          </a:p>
        </p:txBody>
      </p:sp>
      <p:sp>
        <p:nvSpPr>
          <p:cNvPr id="57" name="Rectangle 21"/>
          <p:cNvSpPr>
            <a:spLocks noChangeArrowheads="1"/>
          </p:cNvSpPr>
          <p:nvPr/>
        </p:nvSpPr>
        <p:spPr bwMode="auto">
          <a:xfrm>
            <a:off x="4040602" y="4592977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개인적 요인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5143606" y="4593126"/>
            <a:ext cx="3049482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나이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직업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경제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라이프스타일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인성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자아개념</a:t>
            </a:r>
          </a:p>
        </p:txBody>
      </p:sp>
      <p:sp>
        <p:nvSpPr>
          <p:cNvPr id="59" name="Rectangle 21"/>
          <p:cNvSpPr>
            <a:spLocks noChangeArrowheads="1"/>
          </p:cNvSpPr>
          <p:nvPr/>
        </p:nvSpPr>
        <p:spPr bwMode="auto">
          <a:xfrm>
            <a:off x="4040602" y="5052782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심리적 요인</a:t>
            </a:r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5143606" y="5052931"/>
            <a:ext cx="3049482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동기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지각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학습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신념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설정 </a:t>
            </a:r>
          </a:p>
        </p:txBody>
      </p:sp>
      <p:sp>
        <p:nvSpPr>
          <p:cNvPr id="25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693252" y="1873975"/>
            <a:ext cx="5688904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의미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구매행동에 영향을 미치는 요인</a:t>
            </a:r>
          </a:p>
        </p:txBody>
      </p:sp>
      <p:sp>
        <p:nvSpPr>
          <p:cNvPr id="27" name="Rectangle 1059"/>
          <p:cNvSpPr>
            <a:spLocks noChangeArrowheads="1"/>
          </p:cNvSpPr>
          <p:nvPr/>
        </p:nvSpPr>
        <p:spPr bwMode="auto">
          <a:xfrm>
            <a:off x="3788726" y="2118857"/>
            <a:ext cx="4513244" cy="5407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광고메시지에 가장 강한 반응을 일으키는 집단이나 사람</a:t>
            </a:r>
          </a:p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주어진 자극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대하여 유사한 반응을 보이는 소비자 집단들</a:t>
            </a:r>
          </a:p>
        </p:txBody>
      </p:sp>
      <p:sp>
        <p:nvSpPr>
          <p:cNvPr id="28" name="Rectangle 1059"/>
          <p:cNvSpPr>
            <a:spLocks noChangeArrowheads="1"/>
          </p:cNvSpPr>
          <p:nvPr/>
        </p:nvSpPr>
        <p:spPr bwMode="auto">
          <a:xfrm>
            <a:off x="3786709" y="3112860"/>
            <a:ext cx="4513244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소비자는 시장에 존재하는 것이 아니라 소비자의 마음과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관련 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7"/>
          <p:cNvSpPr txBox="1">
            <a:spLocks noChangeArrowheads="1"/>
          </p:cNvSpPr>
          <p:nvPr/>
        </p:nvSpPr>
        <p:spPr bwMode="auto">
          <a:xfrm>
            <a:off x="8645525" y="1268413"/>
            <a:ext cx="11318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VOD </a:t>
            </a:r>
            <a:endParaRPr kumimoji="1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06</a:t>
            </a:r>
            <a:endParaRPr kumimoji="1" lang="en-US" altLang="ko-KR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설정 </a:t>
            </a: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살펴보기</a:t>
            </a:r>
            <a:endParaRPr kumimoji="1" lang="ko-KR" altLang="en-US" b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설정 </a:t>
            </a:r>
          </a:p>
        </p:txBody>
      </p:sp>
      <p:sp>
        <p:nvSpPr>
          <p:cNvPr id="25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7699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693252" y="1873975"/>
            <a:ext cx="5688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광고목표 소비자의 의미 설정방법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713347" y="6003034"/>
            <a:ext cx="1501415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PPM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과정</a:t>
            </a:r>
          </a:p>
        </p:txBody>
      </p:sp>
      <p:pic>
        <p:nvPicPr>
          <p:cNvPr id="29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99438" y="6001339"/>
            <a:ext cx="192513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직사각형 30"/>
          <p:cNvSpPr/>
          <p:nvPr/>
        </p:nvSpPr>
        <p:spPr>
          <a:xfrm>
            <a:off x="4356156" y="6040297"/>
            <a:ext cx="1570611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심리적 세분화의 예</a:t>
            </a:r>
          </a:p>
        </p:txBody>
      </p:sp>
      <p:pic>
        <p:nvPicPr>
          <p:cNvPr id="32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9992" y="5929330"/>
            <a:ext cx="537592" cy="537592"/>
          </a:xfrm>
          <a:prstGeom prst="rect">
            <a:avLst/>
          </a:prstGeom>
          <a:noFill/>
        </p:spPr>
      </p:pic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872348" y="2203921"/>
            <a:ext cx="1025799" cy="785967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지리적 세분화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975351" y="2204070"/>
            <a:ext cx="3219287" cy="785967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지역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시군 규모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인구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기후 등에 의한 시장 세분화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특정국가의 특정 지역은 다른 지역과 차별화 되는 욕구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기호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구매습관을 지님</a:t>
            </a:r>
          </a:p>
        </p:txBody>
      </p:sp>
      <p:sp>
        <p:nvSpPr>
          <p:cNvPr id="38" name="Rectangle 21"/>
          <p:cNvSpPr>
            <a:spLocks noChangeArrowheads="1"/>
          </p:cNvSpPr>
          <p:nvPr/>
        </p:nvSpPr>
        <p:spPr bwMode="auto">
          <a:xfrm>
            <a:off x="3870797" y="3071512"/>
            <a:ext cx="1025799" cy="785967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인구통계학적 세분화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9" name="Rectangle 20"/>
          <p:cNvSpPr>
            <a:spLocks noChangeArrowheads="1"/>
          </p:cNvSpPr>
          <p:nvPr/>
        </p:nvSpPr>
        <p:spPr bwMode="auto">
          <a:xfrm>
            <a:off x="4973800" y="3071661"/>
            <a:ext cx="3219287" cy="785967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연령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성별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소득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교육수준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직업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나이가 들면서 책임과 소득이 변화하듯 </a:t>
            </a:r>
            <a:r>
              <a:rPr kumimoji="1" lang="ko-KR" altLang="en-US" b="0" dirty="0" err="1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제품군에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대한 관심도 변화함</a:t>
            </a: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3870797" y="3928768"/>
            <a:ext cx="1025799" cy="785967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심리적 세분화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4973800" y="3928917"/>
            <a:ext cx="3219287" cy="785967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사회계층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라이프스타일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개성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소비자의 성격 및 라이프스타일 유형에 따라 소비자를 분류함</a:t>
            </a:r>
            <a:endParaRPr kumimoji="1"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3870797" y="4786322"/>
            <a:ext cx="1025799" cy="918210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행동적 세분화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4973800" y="4786471"/>
            <a:ext cx="3219287" cy="918210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소비자를 구매 행동 별로 묶는 방법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spcBef>
                <a:spcPct val="3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고객이 현재 누구이고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그들이 언제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왜 구매하며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구매경우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얼마만큼 소비하는가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사용량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에 대한 정보를 바탕으로 세분화 함 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6531196" y="6003034"/>
            <a:ext cx="1501415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PPM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과정</a:t>
            </a:r>
          </a:p>
        </p:txBody>
      </p:sp>
      <p:pic>
        <p:nvPicPr>
          <p:cNvPr id="45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274477" y="6001339"/>
            <a:ext cx="192513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직사각형 45"/>
          <p:cNvSpPr/>
          <p:nvPr/>
        </p:nvSpPr>
        <p:spPr>
          <a:xfrm>
            <a:off x="6531195" y="6040297"/>
            <a:ext cx="1570611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행동적 세분화의 예</a:t>
            </a:r>
          </a:p>
        </p:txBody>
      </p:sp>
      <p:pic>
        <p:nvPicPr>
          <p:cNvPr id="47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5031" y="5929330"/>
            <a:ext cx="537592" cy="537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32520" y="620688"/>
            <a:ext cx="5826918" cy="5936073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00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Picture 90"/>
          <p:cNvPicPr>
            <a:picLocks noChangeAspect="1" noChangeArrowheads="1"/>
          </p:cNvPicPr>
          <p:nvPr/>
        </p:nvPicPr>
        <p:blipFill>
          <a:blip r:embed="rId3" cstate="print"/>
          <a:srcRect l="4078" t="11615" r="2899" b="7758"/>
          <a:stretch>
            <a:fillRect/>
          </a:stretch>
        </p:blipFill>
        <p:spPr bwMode="auto">
          <a:xfrm>
            <a:off x="5657524" y="6253184"/>
            <a:ext cx="66362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1117634" y="202675"/>
            <a:ext cx="1501415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PPM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과정</a:t>
            </a:r>
          </a:p>
        </p:txBody>
      </p:sp>
      <p:pic>
        <p:nvPicPr>
          <p:cNvPr id="19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60915" y="200980"/>
            <a:ext cx="192513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직사각형 19"/>
          <p:cNvSpPr/>
          <p:nvPr/>
        </p:nvSpPr>
        <p:spPr>
          <a:xfrm>
            <a:off x="1117633" y="239938"/>
            <a:ext cx="1570611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심리적 세분화의 예</a:t>
            </a:r>
          </a:p>
        </p:txBody>
      </p:sp>
      <p:pic>
        <p:nvPicPr>
          <p:cNvPr id="21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69" y="128971"/>
            <a:ext cx="537592" cy="537592"/>
          </a:xfrm>
          <a:prstGeom prst="rect">
            <a:avLst/>
          </a:prstGeom>
          <a:noFill/>
        </p:spPr>
      </p:pic>
      <p:pic>
        <p:nvPicPr>
          <p:cNvPr id="22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313040" y="211440"/>
            <a:ext cx="1152128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1"/>
          <p:cNvSpPr txBox="1"/>
          <p:nvPr/>
        </p:nvSpPr>
        <p:spPr>
          <a:xfrm>
            <a:off x="5370189" y="248611"/>
            <a:ext cx="10262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영상광고제작론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Box 7"/>
          <p:cNvSpPr txBox="1"/>
          <p:nvPr/>
        </p:nvSpPr>
        <p:spPr>
          <a:xfrm>
            <a:off x="678150" y="734837"/>
            <a:ext cx="19639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itchFamily="2" charset="2"/>
              <a:buChar char="v"/>
            </a:pP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AIO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분석 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라이프스타일 분석</a:t>
            </a:r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951529" y="1042971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Activities(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활동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2054533" y="1043120"/>
            <a:ext cx="4107546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노동과 여가시간을 어떻게 보내는가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951529" y="1502776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Interests(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흥미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2054533" y="1502925"/>
            <a:ext cx="4107546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생활환경 중에서 무엇에 흥미가 있는가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945320" y="1971665"/>
            <a:ext cx="1025799" cy="397599"/>
          </a:xfrm>
          <a:prstGeom prst="rect">
            <a:avLst/>
          </a:prstGeom>
          <a:solidFill>
            <a:srgbClr val="B9D1F5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8000" tIns="46800" rIns="18000" bIns="46800" anchor="ctr"/>
          <a:lstStyle/>
          <a:p>
            <a:pPr algn="ctr"/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Opinion(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의견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0" name="Rectangle 20"/>
          <p:cNvSpPr>
            <a:spLocks noChangeArrowheads="1"/>
          </p:cNvSpPr>
          <p:nvPr/>
        </p:nvSpPr>
        <p:spPr bwMode="auto">
          <a:xfrm>
            <a:off x="2048324" y="1971814"/>
            <a:ext cx="4107546" cy="397599"/>
          </a:xfrm>
          <a:prstGeom prst="rect">
            <a:avLst/>
          </a:prstGeom>
          <a:solidFill>
            <a:srgbClr val="E8F0FC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 lIns="126000" tIns="46800" rIns="54000" bIns="46800" anchor="ctr"/>
          <a:lstStyle/>
          <a:p>
            <a:pPr marL="180975" indent="-180975">
              <a:spcBef>
                <a:spcPct val="30000"/>
              </a:spcBef>
            </a:pP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사회적 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·</a:t>
            </a:r>
            <a:r>
              <a:rPr kumimoji="1"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개인적인 문제에 관하여 어떤 입장을 취하는가</a:t>
            </a: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  <a:endParaRPr kumimoji="1" lang="ko-KR" altLang="en-US" b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7"/>
          <p:cNvSpPr txBox="1"/>
          <p:nvPr/>
        </p:nvSpPr>
        <p:spPr>
          <a:xfrm>
            <a:off x="666720" y="2614268"/>
            <a:ext cx="24657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itchFamily="2" charset="2"/>
              <a:buChar char="v"/>
            </a:pPr>
            <a:r>
              <a:rPr kumimoji="1"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VALS(Value And Lifestyle System)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514204"/>
              </p:ext>
            </p:extLst>
          </p:nvPr>
        </p:nvGraphicFramePr>
        <p:xfrm>
          <a:off x="848544" y="3357562"/>
          <a:ext cx="4286280" cy="2714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그림" r:id="rId6" imgW="7232650" imgH="5381625" progId="StaticMetafile">
                  <p:embed/>
                </p:oleObj>
              </mc:Choice>
              <mc:Fallback>
                <p:oleObj name="그림" r:id="rId6" imgW="7232650" imgH="5381625" progId="StaticMetafile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544" y="3357562"/>
                        <a:ext cx="4286280" cy="2714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직사각형 34"/>
          <p:cNvSpPr/>
          <p:nvPr/>
        </p:nvSpPr>
        <p:spPr bwMode="auto">
          <a:xfrm>
            <a:off x="809596" y="3360555"/>
            <a:ext cx="1643074" cy="28575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lIns="18000" tIns="46800" rIns="18000" bIns="46800" rtlCol="0" anchor="ctr"/>
          <a:lstStyle/>
          <a:p>
            <a:pPr algn="ctr"/>
            <a:endParaRPr lang="ko-KR" altLang="en-US" b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10923" y="2981081"/>
            <a:ext cx="1643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[VALS2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위계 구조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38250" y="636199"/>
            <a:ext cx="6308551" cy="4935941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00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Picture 90"/>
          <p:cNvPicPr>
            <a:picLocks noChangeAspect="1" noChangeArrowheads="1"/>
          </p:cNvPicPr>
          <p:nvPr/>
        </p:nvPicPr>
        <p:blipFill>
          <a:blip r:embed="rId2" cstate="print"/>
          <a:srcRect l="4078" t="11615" r="2899" b="7758"/>
          <a:stretch>
            <a:fillRect/>
          </a:stretch>
        </p:blipFill>
        <p:spPr bwMode="auto">
          <a:xfrm>
            <a:off x="6207249" y="5143512"/>
            <a:ext cx="66362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직사각형 17"/>
          <p:cNvSpPr/>
          <p:nvPr/>
        </p:nvSpPr>
        <p:spPr>
          <a:xfrm>
            <a:off x="1117634" y="202675"/>
            <a:ext cx="1501415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PPM</a:t>
            </a: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의 과정</a:t>
            </a:r>
          </a:p>
        </p:txBody>
      </p:sp>
      <p:pic>
        <p:nvPicPr>
          <p:cNvPr id="19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60915" y="200980"/>
            <a:ext cx="192513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직사각형 19"/>
          <p:cNvSpPr/>
          <p:nvPr/>
        </p:nvSpPr>
        <p:spPr>
          <a:xfrm>
            <a:off x="1117633" y="239938"/>
            <a:ext cx="1570611" cy="246223"/>
          </a:xfrm>
          <a:prstGeom prst="rect">
            <a:avLst/>
          </a:prstGeom>
          <a:noFill/>
        </p:spPr>
        <p:txBody>
          <a:bodyPr wrap="square" lIns="91441" tIns="45721" rIns="91441" bIns="4572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ko-KR" altLang="en-US" b="0" kern="0" dirty="0" smtClean="0">
                <a:solidFill>
                  <a:sysClr val="window" lastClr="FFFF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행동적 세분화의 예</a:t>
            </a:r>
          </a:p>
        </p:txBody>
      </p:sp>
      <p:pic>
        <p:nvPicPr>
          <p:cNvPr id="21" name="Picture 2" descr="C:\Documents and Settings\Administrator\바탕 화면\1366644837_kpd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69" y="128971"/>
            <a:ext cx="537592" cy="537592"/>
          </a:xfrm>
          <a:prstGeom prst="rect">
            <a:avLst/>
          </a:prstGeom>
          <a:noFill/>
        </p:spPr>
      </p:pic>
      <p:pic>
        <p:nvPicPr>
          <p:cNvPr id="22" name="Picture 19" descr="D:\▣ HYCU\HYCU_2013_표준UI시안개발\◈ 완료_제출용\Daon_Set1_Modern\PPT_import\bt_pop_none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786848" y="211440"/>
            <a:ext cx="1152128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1"/>
          <p:cNvSpPr txBox="1"/>
          <p:nvPr/>
        </p:nvSpPr>
        <p:spPr>
          <a:xfrm>
            <a:off x="5843997" y="248611"/>
            <a:ext cx="10262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영상광고제작론</a:t>
            </a:r>
            <a:endParaRPr lang="ko-KR" altLang="en-US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AutoShape 32"/>
          <p:cNvSpPr>
            <a:spLocks noChangeArrowheads="1"/>
          </p:cNvSpPr>
          <p:nvPr/>
        </p:nvSpPr>
        <p:spPr bwMode="auto">
          <a:xfrm>
            <a:off x="777639" y="804067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>
            <a:off x="1147329" y="804067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사용비율  변수</a:t>
            </a: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777639" y="3071810"/>
            <a:ext cx="342527" cy="432047"/>
          </a:xfrm>
          <a:prstGeom prst="roundRect">
            <a:avLst>
              <a:gd name="adj" fmla="val 0"/>
            </a:avLst>
          </a:prstGeom>
          <a:solidFill>
            <a:srgbClr val="FFD5D5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kumimoji="1" lang="en-US" altLang="ko-KR" b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</a:t>
            </a:r>
          </a:p>
        </p:txBody>
      </p:sp>
      <p:sp>
        <p:nvSpPr>
          <p:cNvPr id="40" name="AutoShape 32"/>
          <p:cNvSpPr>
            <a:spLocks noChangeArrowheads="1"/>
          </p:cNvSpPr>
          <p:nvPr/>
        </p:nvSpPr>
        <p:spPr bwMode="auto">
          <a:xfrm>
            <a:off x="1147329" y="3071810"/>
            <a:ext cx="5656480" cy="43204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 algn="ctr">
            <a:solidFill>
              <a:srgbClr val="F78D8D"/>
            </a:solidFill>
            <a:round/>
            <a:headEnd/>
            <a:tailEnd/>
          </a:ln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구매 경우(</a:t>
            </a:r>
            <a:r>
              <a:rPr lang="en-US" altLang="ko-KR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Occasion) </a:t>
            </a:r>
            <a:r>
              <a:rPr lang="ko-KR" altLang="en-US" b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변수 </a:t>
            </a:r>
            <a:endParaRPr kumimoji="1"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1" name="Rectangle 1059"/>
          <p:cNvSpPr>
            <a:spLocks noChangeArrowheads="1"/>
          </p:cNvSpPr>
          <p:nvPr/>
        </p:nvSpPr>
        <p:spPr bwMode="auto">
          <a:xfrm>
            <a:off x="1084906" y="3575822"/>
            <a:ext cx="6142287" cy="13563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제품을 어떤 상황에서 구매하고 사용하느냐에 따라 구분이 가능함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항공사       </a:t>
            </a:r>
          </a:p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욕구 생성의 빈도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규칙적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비규칙적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),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일시적 유행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계절에 따라 영향 받을 수 있음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월마트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조사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플로리다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허리케인시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어떤 상품이 가장 많이 팔리는가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?</a:t>
            </a:r>
          </a:p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특정집단의 공통적인 구매경우를 알고 있는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마케터는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잠재력 있는 표적세분시장을 가진 셈임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 그 결과로 특별할인 시기결정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특정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제품군에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대한 효율적 촉진방법 접근이 용이함</a:t>
            </a:r>
            <a:endParaRPr lang="ko-KR" altLang="en-US" b="0" dirty="0" smtClean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42" name="Rectangle 1059"/>
          <p:cNvSpPr>
            <a:spLocks noChangeArrowheads="1"/>
          </p:cNvSpPr>
          <p:nvPr/>
        </p:nvSpPr>
        <p:spPr bwMode="auto">
          <a:xfrm>
            <a:off x="1086096" y="1272234"/>
            <a:ext cx="6142287" cy="16949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 numCol="1">
            <a:spAutoFit/>
          </a:bodyPr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85725" indent="-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사용자의 제품 사용 비율로 소비자를 구분하는 방법 </a:t>
            </a: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경사용자들보다 중사용자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(Heavy Users)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의 사용을 증가시키는 것이 더 쉬움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소비자의 사용률을 측정하여 소비자를 경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(Light),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중간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(Middle),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중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(Heavy)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사용자로 정의함 </a:t>
            </a: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대체로 인구의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20%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 제품의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80%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소비한다는 법칙이 통용됨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파레토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법칙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Pareto's Law)</a:t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    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마케터는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바로 그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20%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를 규정하고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그들을 광고의 </a:t>
            </a:r>
            <a:r>
              <a:rPr lang="ko-KR" altLang="en-US" b="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타겟으로</a:t>
            </a: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함</a:t>
            </a:r>
            <a:endParaRPr lang="en-US" altLang="ko-KR" b="0" dirty="0" smtClean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95250">
              <a:lnSpc>
                <a:spcPct val="120000"/>
              </a:lnSpc>
              <a:spcBef>
                <a:spcPct val="50000"/>
              </a:spcBef>
              <a:buFont typeface="돋움" pitchFamily="50" charset="-127"/>
              <a:buChar char="-"/>
            </a:pP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제품의 중사용자의 공통적 특성을 찾아냄으로써 광고 캠페인을 좀 더 효율적으로 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집중시킬 수 있음</a:t>
            </a:r>
            <a:r>
              <a:rPr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</a:p>
        </p:txBody>
      </p:sp>
      <p:sp>
        <p:nvSpPr>
          <p:cNvPr id="43" name="오른쪽 화살표 42"/>
          <p:cNvSpPr/>
          <p:nvPr/>
        </p:nvSpPr>
        <p:spPr bwMode="auto">
          <a:xfrm>
            <a:off x="1379059" y="2295517"/>
            <a:ext cx="173492" cy="1333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eaLnBrk="0" latinLnBrk="0" hangingPunct="0">
              <a:defRPr/>
            </a:pPr>
            <a:endParaRPr kumimoji="0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44" name="Picture 10" descr="D:\▣ HYCU\HYCU_2013_표준UI시안개발\◈ 완료_제출용\Daon_Set1_Modern\PPT_import\BL_ex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290612" y="3805240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D:\▣ HYCU\HYCU_2013_표준UI시안개발\◈ 완료_제출용\Daon_Set1_Modern\PPT_import\BL_ex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1290612" y="4239607"/>
            <a:ext cx="180000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오른쪽 화살표 45"/>
          <p:cNvSpPr/>
          <p:nvPr/>
        </p:nvSpPr>
        <p:spPr bwMode="auto">
          <a:xfrm>
            <a:off x="1309662" y="4700564"/>
            <a:ext cx="173492" cy="1333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eaLnBrk="0" latinLnBrk="0" hangingPunct="0">
              <a:defRPr/>
            </a:pPr>
            <a:endParaRPr kumimoji="0" lang="ko-KR" altLang="en-US" sz="900" b="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4448621" y="6534869"/>
            <a:ext cx="360363" cy="2366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sz="900" b="0" dirty="0" smtClean="0"/>
              <a:t>07</a:t>
            </a:r>
            <a:endParaRPr kumimoji="1" lang="en-US" altLang="ko-KR" sz="900" b="0" dirty="0"/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359525" y="412066"/>
            <a:ext cx="2682875" cy="2791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</a:rPr>
              <a:t>다</a:t>
            </a:r>
            <a:r>
              <a:rPr kumimoji="1" lang="en-US" altLang="ko-KR" b="0" dirty="0" smtClean="0">
                <a:solidFill>
                  <a:prstClr val="black"/>
                </a:solidFill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</a:rPr>
              <a:t>콘셉트</a:t>
            </a:r>
            <a:endParaRPr kumimoji="1" lang="ko-KR" altLang="en-US" b="0" dirty="0" smtClean="0">
              <a:solidFill>
                <a:prstClr val="black"/>
              </a:solidFill>
            </a:endParaRPr>
          </a:p>
        </p:txBody>
      </p:sp>
      <p:sp>
        <p:nvSpPr>
          <p:cNvPr id="14" name="AutoShape 52"/>
          <p:cNvSpPr>
            <a:spLocks noChangeArrowheads="1"/>
          </p:cNvSpPr>
          <p:nvPr/>
        </p:nvSpPr>
        <p:spPr bwMode="auto">
          <a:xfrm>
            <a:off x="4323978" y="404664"/>
            <a:ext cx="965200" cy="287337"/>
          </a:xfrm>
          <a:prstGeom prst="roundRect">
            <a:avLst>
              <a:gd name="adj" fmla="val 16667"/>
            </a:avLst>
          </a:prstGeom>
          <a:solidFill>
            <a:srgbClr val="E8F0F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algn="ctr" latinLnBrk="1"/>
            <a:r>
              <a:rPr kumimoji="1" lang="ko-KR" altLang="en-US" b="0" dirty="0" smtClean="0">
                <a:solidFill>
                  <a:srgbClr val="000000"/>
                </a:solidFill>
              </a:rPr>
              <a:t>살펴보기</a:t>
            </a:r>
            <a:endParaRPr kumimoji="1" lang="ko-KR" altLang="en-US" b="0" dirty="0">
              <a:solidFill>
                <a:srgbClr val="000000"/>
              </a:solidFill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3700892" y="1857364"/>
            <a:ext cx="5688904" cy="157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광고대행사의 광고기획 담당자가 소비자에게 전달하고자 하는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내용의 핵심임</a:t>
            </a: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광고상황분석에서 찾아낸 사실의 발견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제품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광고제작물로 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구체화한 것임</a:t>
            </a: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콘셉트는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개념이란 의미이지만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광고에서는 소비자에게 </a:t>
            </a:r>
            <a:r>
              <a:rPr kumimoji="1"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눈에 띄게 </a:t>
            </a:r>
            <a:r>
              <a:rPr kumimoji="1"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/>
            </a:r>
            <a:br>
              <a:rPr kumimoji="1" lang="en-US" altLang="ko-KR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kumimoji="1" lang="ko-KR" altLang="en-US" b="0" dirty="0" smtClean="0">
                <a:solidFill>
                  <a:srgbClr val="FF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강조되는 점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을 의미함</a:t>
            </a:r>
          </a:p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생산자가 소비자에게 전달하고자 하는 내용임</a:t>
            </a: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684281" y="5864927"/>
            <a:ext cx="5688904" cy="525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  <a:buFont typeface="Wingdings" pitchFamily="2" charset="2"/>
              <a:buChar char="v"/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콘셉트는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광고가 소비자에게 말하고자 하는 메시지의 핵심임</a:t>
            </a:r>
            <a:endParaRPr kumimoji="1" lang="en-US" altLang="ko-KR" b="0" dirty="0" smtClean="0">
              <a:solidFill>
                <a:prstClr val="black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       소비자에게 주는 </a:t>
            </a:r>
            <a:r>
              <a:rPr lang="ko-KR" altLang="en-US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약속</a:t>
            </a:r>
            <a:r>
              <a:rPr lang="en-US" altLang="ko-KR" b="0" u="sng" dirty="0" smtClean="0">
                <a:solidFill>
                  <a:srgbClr val="0000FF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(Promise)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이라고도 함</a:t>
            </a: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326569"/>
              </p:ext>
            </p:extLst>
          </p:nvPr>
        </p:nvGraphicFramePr>
        <p:xfrm>
          <a:off x="3952868" y="3435420"/>
          <a:ext cx="4240220" cy="2383668"/>
        </p:xfrm>
        <a:graphic>
          <a:graphicData uri="http://schemas.openxmlformats.org/drawingml/2006/table">
            <a:tbl>
              <a:tblPr/>
              <a:tblGrid>
                <a:gridCol w="714380"/>
                <a:gridCol w="833092"/>
                <a:gridCol w="897532"/>
                <a:gridCol w="897608"/>
                <a:gridCol w="897608"/>
              </a:tblGrid>
              <a:tr h="204280"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상품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제품 </a:t>
                      </a: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콘셉트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상품 </a:t>
                      </a: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콘셉트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광고 </a:t>
                      </a: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콘셉트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표현 </a:t>
                      </a: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콘셉트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CF7"/>
                    </a:solidFill>
                  </a:tcPr>
                </a:tc>
              </a:tr>
              <a:tr h="3720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관점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광고주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/>
                      </a:r>
                      <a:b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</a:b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엔지니어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) 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마케터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A.E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크리에이터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</a:tr>
              <a:tr h="45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분석 대상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제품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경쟁상품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소비자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메시지와 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/>
                      </a:r>
                      <a:b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</a:b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그림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EB"/>
                    </a:solidFill>
                  </a:tcPr>
                </a:tc>
              </a:tr>
              <a:tr h="3587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니콘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FB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초정밀 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/>
                      </a:r>
                      <a:b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</a:b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기술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자동초점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전문가의 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/>
                      </a:r>
                      <a:b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</a:b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선택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10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명의 </a:t>
                      </a: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/>
                      </a:r>
                      <a:b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</a:b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전문가 중 </a:t>
                      </a:r>
                      <a:endParaRPr lang="en-US" altLang="ko-KR" sz="1000" dirty="0" smtClean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  <a:p>
                      <a:pPr marL="6350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9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명이 선택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</a:tr>
              <a:tr h="3867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다시다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FB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화학 조미료가 아니다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천연 조미료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자연의 맛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고향의 맛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</a:tr>
              <a:tr h="3667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브렌닥스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FB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안티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 </a:t>
                      </a: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프라그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err="1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프라그</a:t>
                      </a: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 제거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개운한 치약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dirty="0" smtClean="0">
                          <a:solidFill>
                            <a:srgbClr val="000000"/>
                          </a:solidFill>
                          <a:latin typeface="나눔고딕코딩" panose="020D0009000000000000" pitchFamily="49" charset="-127"/>
                          <a:ea typeface="나눔고딕코딩" panose="020D0009000000000000" pitchFamily="49" charset="-127"/>
                        </a:rPr>
                        <a:t>개운해요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나눔고딕코딩" panose="020D0009000000000000" pitchFamily="49" charset="-127"/>
                        <a:ea typeface="나눔고딕코딩" panose="020D0009000000000000" pitchFamily="49" charset="-127"/>
                      </a:endParaRPr>
                    </a:p>
                  </a:txBody>
                  <a:tcPr marL="17907" marR="17907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FD9"/>
                    </a:solidFill>
                  </a:tcPr>
                </a:tc>
              </a:tr>
            </a:tbl>
          </a:graphicData>
        </a:graphic>
      </p:graphicFrame>
      <p:sp>
        <p:nvSpPr>
          <p:cNvPr id="12" name="오른쪽 화살표 11"/>
          <p:cNvSpPr/>
          <p:nvPr/>
        </p:nvSpPr>
        <p:spPr bwMode="auto">
          <a:xfrm>
            <a:off x="3993846" y="6163690"/>
            <a:ext cx="173492" cy="13338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bg2">
                <a:alpha val="50000"/>
              </a:schemeClr>
            </a:prstShdw>
          </a:effectLst>
        </p:spPr>
        <p:txBody>
          <a:bodyPr lIns="90000" tIns="46800" rIns="90000" bIns="46800" anchor="ctr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sz="1000" b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eaLnBrk="0" latinLnBrk="0" hangingPunct="0">
              <a:defRPr/>
            </a:pPr>
            <a:endParaRPr kumimoji="0" lang="ko-KR" altLang="en-US" sz="900" b="0" dirty="0">
              <a:ea typeface="굴림" charset="-127"/>
            </a:endParaRPr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3381364" y="1357299"/>
            <a:ext cx="52864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ct val="50000"/>
              </a:spcBef>
            </a:pPr>
            <a:r>
              <a:rPr kumimoji="1" lang="en-US" altLang="ko-KR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2) </a:t>
            </a:r>
            <a:r>
              <a:rPr kumimoji="1" lang="ko-KR" altLang="en-US" b="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광고기본전략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550376" y="1604731"/>
            <a:ext cx="56889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lnSpc>
                <a:spcPct val="120000"/>
              </a:lnSpc>
              <a:spcBef>
                <a:spcPts val="500"/>
              </a:spcBef>
            </a:pPr>
            <a:r>
              <a:rPr kumimoji="1" lang="en-US" altLang="ko-KR" b="0" dirty="0" smtClean="0">
                <a:solidFill>
                  <a:prstClr val="black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</a:t>
            </a:r>
            <a:r>
              <a:rPr kumimoji="1" lang="en-US" altLang="ko-KR" b="0" dirty="0" smtClean="0">
                <a:solidFill>
                  <a:prstClr val="black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r>
              <a:rPr kumimoji="1" lang="ko-KR" altLang="en-US" b="0" dirty="0" smtClean="0">
                <a:solidFill>
                  <a:prstClr val="black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광고 </a:t>
            </a:r>
            <a:r>
              <a:rPr kumimoji="1" lang="ko-KR" altLang="en-US" b="0" dirty="0" err="1" smtClean="0">
                <a:solidFill>
                  <a:prstClr val="black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콘셉트</a:t>
            </a:r>
            <a:endParaRPr kumimoji="1" lang="ko-KR" altLang="en-US" b="0" dirty="0" smtClean="0">
              <a:solidFill>
                <a:prstClr val="black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9" name="Text Box 127"/>
          <p:cNvSpPr txBox="1">
            <a:spLocks noChangeArrowheads="1"/>
          </p:cNvSpPr>
          <p:nvPr/>
        </p:nvSpPr>
        <p:spPr bwMode="auto">
          <a:xfrm>
            <a:off x="104775" y="768350"/>
            <a:ext cx="5064125" cy="25263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lnSpc>
                <a:spcPct val="120000"/>
              </a:lnSpc>
              <a:spcBef>
                <a:spcPct val="50000"/>
              </a:spcBef>
              <a:buFont typeface="+mj-lt"/>
              <a:buAutoNum type="arabicPeriod" startAt="5"/>
            </a:pPr>
            <a:r>
              <a:rPr kumimoji="1" lang="ko-KR" altLang="en-US" b="0" dirty="0" smtClean="0"/>
              <a:t>광고기본전략</a:t>
            </a:r>
            <a:endParaRPr lang="ko-KR" alt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FF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E2FFCA"/>
      </a:accent5>
      <a:accent6>
        <a:srgbClr val="2D2DB9"/>
      </a:accent6>
      <a:hlink>
        <a:srgbClr val="CCCCFF"/>
      </a:hlink>
      <a:folHlink>
        <a:srgbClr val="B2B2B2"/>
      </a:folHlink>
    </a:clrScheme>
    <a:fontScheme name="사용자 지정 1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0C0C0"/>
        </a:solidFill>
        <a:ln w="9525" algn="ctr">
          <a:noFill/>
          <a:miter lim="800000"/>
          <a:headEnd/>
          <a:tailEnd/>
        </a:ln>
      </a:spPr>
      <a:bodyPr wrap="none" lIns="18000" tIns="46800" rIns="18000" bIns="46800" anchor="ctr"/>
      <a:lstStyle>
        <a:defPPr>
          <a:defRPr b="0"/>
        </a:defPPr>
      </a:lstStyle>
    </a:spDef>
    <a:lnDef>
      <a:spPr bwMode="auto">
        <a:noFill/>
        <a:ln w="19050" cap="flat" cmpd="sng" algn="ctr">
          <a:solidFill>
            <a:srgbClr val="FF0066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60287</TotalTime>
  <Words>986</Words>
  <Application>Microsoft Office PowerPoint</Application>
  <PresentationFormat>A4 용지(210x297mm)</PresentationFormat>
  <Paragraphs>256</Paragraphs>
  <Slides>13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3" baseType="lpstr">
      <vt:lpstr>08서울남산체 M</vt:lpstr>
      <vt:lpstr>굴림</vt:lpstr>
      <vt:lpstr>나눔고딕</vt:lpstr>
      <vt:lpstr>나눔고딕 ExtraBold</vt:lpstr>
      <vt:lpstr>나눔고딕코딩</vt:lpstr>
      <vt:lpstr>돋움</vt:lpstr>
      <vt:lpstr>Arial</vt:lpstr>
      <vt:lpstr>Wingdings</vt:lpstr>
      <vt:lpstr>기본 디자인</vt:lpstr>
      <vt:lpstr>그림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LG-EDS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표용문</dc:creator>
  <cp:lastModifiedBy>Hyo Kim</cp:lastModifiedBy>
  <cp:revision>15107</cp:revision>
  <dcterms:created xsi:type="dcterms:W3CDTF">2001-06-12T08:24:29Z</dcterms:created>
  <dcterms:modified xsi:type="dcterms:W3CDTF">2015-03-31T05:18:24Z</dcterms:modified>
</cp:coreProperties>
</file>