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vide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81" r:id="rId4"/>
    <p:sldId id="258" r:id="rId5"/>
    <p:sldId id="270" r:id="rId6"/>
    <p:sldId id="282" r:id="rId7"/>
    <p:sldId id="260" r:id="rId8"/>
    <p:sldId id="280" r:id="rId9"/>
    <p:sldId id="279" r:id="rId10"/>
    <p:sldId id="272" r:id="rId11"/>
    <p:sldId id="261" r:id="rId12"/>
    <p:sldId id="278" r:id="rId13"/>
    <p:sldId id="283" r:id="rId14"/>
    <p:sldId id="266" r:id="rId15"/>
    <p:sldId id="262" r:id="rId16"/>
    <p:sldId id="275" r:id="rId17"/>
    <p:sldId id="284" r:id="rId18"/>
    <p:sldId id="268" r:id="rId19"/>
    <p:sldId id="276" r:id="rId20"/>
    <p:sldId id="277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6" autoAdjust="0"/>
  </p:normalViewPr>
  <p:slideViewPr>
    <p:cSldViewPr snapToGrid="0">
      <p:cViewPr varScale="1">
        <p:scale>
          <a:sx n="37" d="100"/>
          <a:sy n="37" d="100"/>
        </p:scale>
        <p:origin x="-96" y="-3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8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C5D2F-CC11-4C35-BF4A-E0001AE481C9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CEE1D-52D2-445E-89D4-BFD138531D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699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5175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다섯 가지 사람들의 유형을 재미있게</a:t>
            </a:r>
            <a:r>
              <a:rPr lang="ko-KR" altLang="en-US" baseline="0" dirty="0" smtClean="0"/>
              <a:t> 표현한 짧은 영상 한편을 보도록 하겠습니다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53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5175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5175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발표 순서는 먼저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저희 조가 많은 주제들 중에 </a:t>
            </a:r>
            <a:r>
              <a:rPr lang="en-US" altLang="ko-KR" dirty="0" smtClean="0"/>
              <a:t>Diffusion of Theory</a:t>
            </a:r>
            <a:r>
              <a:rPr lang="ko-KR" altLang="en-US" dirty="0" smtClean="0"/>
              <a:t>를 고르게 된 이유에 대한 설명을 시작으로</a:t>
            </a:r>
            <a:r>
              <a:rPr lang="en-US" altLang="ko-KR" dirty="0" smtClean="0"/>
              <a:t>, Diffusion</a:t>
            </a:r>
            <a:r>
              <a:rPr lang="en-US" altLang="ko-KR" baseline="0" dirty="0" smtClean="0"/>
              <a:t> Of Innovation</a:t>
            </a:r>
            <a:r>
              <a:rPr lang="ko-KR" altLang="en-US" baseline="0" dirty="0" smtClean="0"/>
              <a:t>에 대한 설명</a:t>
            </a:r>
            <a:r>
              <a:rPr lang="en-US" altLang="ko-KR" baseline="0" dirty="0" smtClean="0"/>
              <a:t>, Diffusion Of Innovation</a:t>
            </a:r>
            <a:r>
              <a:rPr lang="ko-KR" altLang="en-US" baseline="0" dirty="0" smtClean="0"/>
              <a:t>과 관련 깊은 이론 및 현상을 소개하고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마지막으로 관련 논문에 대한 개략적인 소개로 발표를 마치도록 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9894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5175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내용은 아주대학교 미디어학부의 학부 홈페이지에서 볼 수 있는 미디어학부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개의 세부학과와 각 학과</a:t>
            </a:r>
            <a:r>
              <a:rPr lang="ko-KR" altLang="en-US" dirty="0" smtClean="0"/>
              <a:t>의 졸업 후 진로에 대한 내용입니다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졸업</a:t>
            </a:r>
            <a:r>
              <a:rPr lang="ko-KR" altLang="en-US" baseline="0" dirty="0" smtClean="0"/>
              <a:t> 후 </a:t>
            </a:r>
            <a:r>
              <a:rPr lang="ko-KR" altLang="en-US" baseline="0" dirty="0" err="1" smtClean="0"/>
              <a:t>진출가능한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직군으로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소셜미디어에서는</a:t>
            </a:r>
            <a:r>
              <a:rPr lang="ko-KR" altLang="en-US" baseline="0" dirty="0" smtClean="0"/>
              <a:t> 기획자와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마케팅전문가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그리고 </a:t>
            </a:r>
            <a:r>
              <a:rPr lang="ko-KR" altLang="en-US" baseline="0" dirty="0" err="1" smtClean="0"/>
              <a:t>미디어콘텐츠학과에서는</a:t>
            </a:r>
            <a:r>
              <a:rPr lang="ko-KR" altLang="en-US" baseline="0" dirty="0" smtClean="0"/>
              <a:t> 게임 기획자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프로그래머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앱</a:t>
            </a:r>
            <a:r>
              <a:rPr lang="ko-KR" altLang="en-US" baseline="0" dirty="0" smtClean="0"/>
              <a:t> 개발자 등의 </a:t>
            </a:r>
            <a:r>
              <a:rPr lang="ko-KR" altLang="en-US" baseline="0" dirty="0" err="1" smtClean="0"/>
              <a:t>직군들이</a:t>
            </a:r>
            <a:r>
              <a:rPr lang="ko-KR" altLang="en-US" baseline="0" dirty="0" smtClean="0"/>
              <a:t> 나열되어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이와 더해서 학부의 커리큘럼을 생각해본다면 졸업 후 저희는 다양한 사용자들을 대상으로 다양한 </a:t>
            </a:r>
            <a:r>
              <a:rPr lang="ko-KR" altLang="en-US" baseline="0" dirty="0" err="1" smtClean="0"/>
              <a:t>컨텐츠를</a:t>
            </a:r>
            <a:r>
              <a:rPr lang="ko-KR" altLang="en-US" baseline="0" dirty="0" smtClean="0"/>
              <a:t> 제작하는 일을 하게 될 가능성이 크다는 것을 의미한다고 생각합니다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6044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기술적으로 더 완성도 있는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컨텐츠를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개발하는 것이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성공 하기 위한 방법일까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아이디어가 혁신적이고 참신하면 성공 할 수 있을까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대해서 생각을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해보았을때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뭔가 의문점이 드는 자료들을 접하게 되었습니다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우리나라 인기 게임 순위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위내에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1998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출시된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리니지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2005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출시된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던젼앤파이터와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서든어택이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자리잡고 있을까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개인적인 평가는 다를 순 있지만 비교적 근래에 나온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혁신적인 아이디어와 기술력으로 무장한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검은사막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테라가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게임 시장에서 왜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순위에 들만큼 인기를 끌지 못하고 있는가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Playstore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등록되는 게임 및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앱은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셀수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없이 많은데 사람들에 의해 많이 사용되는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앱은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몇 개 안될까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등등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근본적인 고민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 생각해보게 되었습니다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리가 개발하게 될 기술에 대해 고려 할 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기술이 어떤 메커니즘으로 사람들에게 확산되는지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기술의 어떤 특징이 사람들에게 인기를 끌 수 있는지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나아가 기술이 어떻게 사람들의 생활의 일부가 될 수 있는지에 대한 이해가 이루어 진다면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일차원적인 단순한 개발자를 넘어서 사회에 큰 영향을 줄 수 있는 고차원적인 개발자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혁신가로 발전하는 데 도움이 될 수 있을 것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생각하여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Diffusion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Innovation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주제로 선정해 탐구하게 되었습니다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291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517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한마디로 정리하자면</a:t>
            </a:r>
            <a:r>
              <a:rPr lang="en-US" altLang="ko-KR" dirty="0" smtClean="0"/>
              <a:t>, Diffusion</a:t>
            </a:r>
            <a:r>
              <a:rPr lang="en-US" altLang="ko-KR" baseline="0" dirty="0" smtClean="0"/>
              <a:t> of Innovation</a:t>
            </a:r>
            <a:r>
              <a:rPr lang="ko-KR" altLang="en-US" baseline="0" dirty="0" smtClean="0"/>
              <a:t>은 어떻게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어떤 비율로 새로운 아이디어나 기술이 문화에 퍼지는지를 설명하기 위한 학설이라고 할 수 있습니다</a:t>
            </a:r>
            <a:r>
              <a:rPr lang="en-US" altLang="ko-KR" baseline="0" dirty="0" smtClean="0"/>
              <a:t>. 1920</a:t>
            </a:r>
            <a:r>
              <a:rPr lang="ko-KR" altLang="en-US" baseline="0" dirty="0" smtClean="0"/>
              <a:t>년대 농업기술이 급속도로 발전하면서 농부들이 새로운 기술을 어떻게 수용하는지에 대해 확산이라는 개념을 바탕으로 연구를 시작하면서 나타났고 이후 </a:t>
            </a:r>
            <a:r>
              <a:rPr lang="en-US" altLang="ko-KR" baseline="0" dirty="0" smtClean="0"/>
              <a:t>1962</a:t>
            </a:r>
            <a:r>
              <a:rPr lang="ko-KR" altLang="en-US" baseline="0" dirty="0" smtClean="0"/>
              <a:t>년 </a:t>
            </a:r>
            <a:r>
              <a:rPr lang="en-US" altLang="ko-KR" baseline="0" dirty="0" err="1" smtClean="0"/>
              <a:t>Evereet</a:t>
            </a:r>
            <a:r>
              <a:rPr lang="en-US" altLang="ko-KR" baseline="0" dirty="0" smtClean="0"/>
              <a:t> Rogers</a:t>
            </a:r>
            <a:r>
              <a:rPr lang="ko-KR" altLang="en-US" baseline="0" dirty="0" smtClean="0"/>
              <a:t>의 책에 의해 농업의 분야 뿐만 아니라 의학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마케팅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퍼지게 되었습니다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842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한마디로 정리하자면</a:t>
            </a:r>
            <a:r>
              <a:rPr lang="en-US" altLang="ko-KR" dirty="0" smtClean="0"/>
              <a:t>, Diffusion</a:t>
            </a:r>
            <a:r>
              <a:rPr lang="en-US" altLang="ko-KR" baseline="0" dirty="0" smtClean="0"/>
              <a:t> of Innovation</a:t>
            </a:r>
            <a:r>
              <a:rPr lang="ko-KR" altLang="en-US" baseline="0" dirty="0" smtClean="0"/>
              <a:t>은 어떻게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어떤 비율로 새로운 아이디어나 기술이 문화에 퍼지는지를 설명하기 위한 학설이라고 할 수 있습니다</a:t>
            </a:r>
            <a:r>
              <a:rPr lang="en-US" altLang="ko-KR" baseline="0" dirty="0" smtClean="0"/>
              <a:t>. 1920</a:t>
            </a:r>
            <a:r>
              <a:rPr lang="ko-KR" altLang="en-US" baseline="0" dirty="0" smtClean="0"/>
              <a:t>년대 농업기술이 급속도로 발전하면서 농부들이 새로운 기술을 어떻게 수용하는지에 대해 확산이라는 개념을 바탕으로 연구를 시작하면서 나타났고 이후 </a:t>
            </a:r>
            <a:r>
              <a:rPr lang="en-US" altLang="ko-KR" baseline="0" dirty="0" smtClean="0"/>
              <a:t>1962</a:t>
            </a:r>
            <a:r>
              <a:rPr lang="ko-KR" altLang="en-US" baseline="0" dirty="0" smtClean="0"/>
              <a:t>년 </a:t>
            </a:r>
            <a:r>
              <a:rPr lang="en-US" altLang="ko-KR" baseline="0" dirty="0" err="1" smtClean="0"/>
              <a:t>Evereet</a:t>
            </a:r>
            <a:r>
              <a:rPr lang="en-US" altLang="ko-KR" baseline="0" dirty="0" smtClean="0"/>
              <a:t> Rogers</a:t>
            </a:r>
            <a:r>
              <a:rPr lang="ko-KR" altLang="en-US" baseline="0" dirty="0" smtClean="0"/>
              <a:t>의 책에 의해 농업의 분야 뿐만 아니라 의학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마케팅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퍼지게 되었습니다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842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한마디로 정리하자면</a:t>
            </a:r>
            <a:r>
              <a:rPr lang="en-US" altLang="ko-KR" dirty="0" smtClean="0"/>
              <a:t>, Diffusion</a:t>
            </a:r>
            <a:r>
              <a:rPr lang="en-US" altLang="ko-KR" baseline="0" dirty="0" smtClean="0"/>
              <a:t> of Innovation</a:t>
            </a:r>
            <a:r>
              <a:rPr lang="ko-KR" altLang="en-US" baseline="0" dirty="0" smtClean="0"/>
              <a:t>은 어떻게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어떤 비율로 새로운 아이디어나 기술이 문화에 퍼지는지를 설명하기 위한 학설이라고 할 수 있습니다</a:t>
            </a:r>
            <a:r>
              <a:rPr lang="en-US" altLang="ko-KR" baseline="0" dirty="0" smtClean="0"/>
              <a:t>. 1920</a:t>
            </a:r>
            <a:r>
              <a:rPr lang="ko-KR" altLang="en-US" baseline="0" dirty="0" smtClean="0"/>
              <a:t>년대 농업기술이 급속도로 발전하면서 농부들이 새로운 기술을 어떻게 수용하는지에 대해 확산이라는 개념을 바탕으로 연구를 시작하면서 나타났고 이후 </a:t>
            </a:r>
            <a:r>
              <a:rPr lang="en-US" altLang="ko-KR" baseline="0" dirty="0" smtClean="0"/>
              <a:t>1962</a:t>
            </a:r>
            <a:r>
              <a:rPr lang="ko-KR" altLang="en-US" baseline="0" dirty="0" smtClean="0"/>
              <a:t>년 </a:t>
            </a:r>
            <a:r>
              <a:rPr lang="en-US" altLang="ko-KR" baseline="0" dirty="0" err="1" smtClean="0"/>
              <a:t>Evereet</a:t>
            </a:r>
            <a:r>
              <a:rPr lang="en-US" altLang="ko-KR" baseline="0" dirty="0" smtClean="0"/>
              <a:t> Rogers</a:t>
            </a:r>
            <a:r>
              <a:rPr lang="ko-KR" altLang="en-US" baseline="0" dirty="0" smtClean="0"/>
              <a:t>의 책에 의해 농업의 분야 뿐만 아니라 의학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마케팅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퍼지게 되었습니다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EE1D-52D2-445E-89D4-BFD138531DA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842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734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734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6221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8403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891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230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764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867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5111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784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5313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D509F5-E2F6-4D7C-9D29-CEF455B0DDA3}" type="datetimeFigureOut">
              <a:rPr lang="ko-KR" altLang="en-US" smtClean="0"/>
              <a:pPr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ED5DA1-1E06-49D1-BAA4-4BA6DA53034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489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bin"/><Relationship Id="rId5" Type="http://schemas.openxmlformats.org/officeDocument/2006/relationships/image" Target="../media/image9.jpeg"/><Relationship Id="rId4" Type="http://schemas.microsoft.com/office/2007/relationships/media" Target="../media/media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25581"/>
            <a:ext cx="9144000" cy="1889832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/>
              <a:t>Diffusion Of Innovation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340359"/>
            <a:ext cx="9144000" cy="2846257"/>
          </a:xfrm>
        </p:spPr>
        <p:txBody>
          <a:bodyPr>
            <a:normAutofit fontScale="70000" lnSpcReduction="20000"/>
          </a:bodyPr>
          <a:lstStyle/>
          <a:p>
            <a:endParaRPr lang="en-US" altLang="ko-KR" dirty="0" smtClean="0"/>
          </a:p>
          <a:p>
            <a:pPr algn="ctr"/>
            <a:r>
              <a:rPr lang="en-US" altLang="ko-KR" sz="4200" dirty="0" smtClean="0"/>
              <a:t>6</a:t>
            </a:r>
            <a:r>
              <a:rPr lang="ko-KR" altLang="en-US" sz="4200" dirty="0" smtClean="0"/>
              <a:t>조</a:t>
            </a:r>
            <a:endParaRPr lang="en-US" altLang="ko-KR" sz="4200" dirty="0" smtClean="0"/>
          </a:p>
          <a:p>
            <a:pPr algn="ctr"/>
            <a:endParaRPr lang="en-US" altLang="ko-KR" sz="4200" dirty="0" smtClean="0"/>
          </a:p>
          <a:p>
            <a:pPr algn="ctr"/>
            <a:r>
              <a:rPr lang="en-US" altLang="ko-KR" b="1" dirty="0" smtClean="0"/>
              <a:t>200921260 </a:t>
            </a:r>
            <a:r>
              <a:rPr lang="ko-KR" altLang="ko-KR" b="1" dirty="0" smtClean="0"/>
              <a:t>김재영 </a:t>
            </a:r>
            <a:endParaRPr lang="en-US" altLang="ko-KR" dirty="0" smtClean="0"/>
          </a:p>
          <a:p>
            <a:pPr algn="ctr"/>
            <a:r>
              <a:rPr lang="en-US" altLang="ko-KR" b="1" dirty="0" smtClean="0"/>
              <a:t>201121081 </a:t>
            </a:r>
            <a:r>
              <a:rPr lang="ko-KR" altLang="ko-KR" b="1" dirty="0" smtClean="0"/>
              <a:t>이태</a:t>
            </a:r>
            <a:r>
              <a:rPr lang="ko-KR" altLang="en-US" b="1" dirty="0" smtClean="0"/>
              <a:t>형</a:t>
            </a:r>
            <a:endParaRPr lang="en-US" altLang="ko-KR" b="1" dirty="0"/>
          </a:p>
          <a:p>
            <a:pPr algn="ctr"/>
            <a:r>
              <a:rPr lang="en-US" altLang="ko-KR" b="1" dirty="0" smtClean="0"/>
              <a:t>201121073 </a:t>
            </a:r>
            <a:r>
              <a:rPr lang="ko-KR" altLang="ko-KR" b="1" dirty="0" smtClean="0"/>
              <a:t>김영균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201120991 </a:t>
            </a:r>
            <a:r>
              <a:rPr lang="ko-KR" altLang="ko-KR" b="1" dirty="0" smtClean="0"/>
              <a:t>노대영</a:t>
            </a:r>
            <a:r>
              <a:rPr lang="en-US" altLang="ko-KR" b="1" dirty="0" smtClean="0"/>
              <a:t>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4608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2. About Diffusion Of Innovation Theory.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255" y="1912487"/>
            <a:ext cx="5086739" cy="430753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008915" y="2022906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1) </a:t>
            </a:r>
            <a:r>
              <a:rPr lang="ko-KR" altLang="ko-KR" sz="2000" dirty="0" smtClean="0">
                <a:latin typeface="+mn-ea"/>
              </a:rPr>
              <a:t>상대적 이점</a:t>
            </a:r>
            <a:r>
              <a:rPr lang="en-US" altLang="ko-KR" sz="2000" dirty="0" smtClean="0">
                <a:latin typeface="+mn-ea"/>
              </a:rPr>
              <a:t> – </a:t>
            </a:r>
            <a:r>
              <a:rPr lang="ko-KR" altLang="en-US" sz="2000" dirty="0" smtClean="0">
                <a:latin typeface="+mn-ea"/>
              </a:rPr>
              <a:t>기존의 아이디어와의 비교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2) </a:t>
            </a:r>
            <a:r>
              <a:rPr lang="ko-KR" altLang="ko-KR" sz="2000" dirty="0" smtClean="0">
                <a:latin typeface="+mn-ea"/>
              </a:rPr>
              <a:t>적합성 </a:t>
            </a:r>
            <a:r>
              <a:rPr lang="en-US" altLang="ko-KR" sz="2000" dirty="0" smtClean="0">
                <a:latin typeface="+mn-ea"/>
              </a:rPr>
              <a:t>– </a:t>
            </a:r>
            <a:r>
              <a:rPr lang="ko-KR" altLang="en-US" sz="2000" dirty="0" smtClean="0">
                <a:latin typeface="+mn-ea"/>
              </a:rPr>
              <a:t>사회라는 </a:t>
            </a:r>
            <a:r>
              <a:rPr lang="en-US" altLang="ko-KR" sz="2000" dirty="0" smtClean="0">
                <a:latin typeface="+mn-ea"/>
              </a:rPr>
              <a:t>Frame</a:t>
            </a:r>
            <a:r>
              <a:rPr lang="ko-KR" altLang="en-US" sz="2000" dirty="0" smtClean="0">
                <a:latin typeface="+mn-ea"/>
              </a:rPr>
              <a:t>에 부합여부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3) </a:t>
            </a:r>
            <a:r>
              <a:rPr lang="ko-KR" altLang="ko-KR" sz="2000" dirty="0" smtClean="0">
                <a:latin typeface="+mn-ea"/>
              </a:rPr>
              <a:t>복잡성 </a:t>
            </a:r>
            <a:r>
              <a:rPr lang="en-US" altLang="ko-KR" sz="2000" dirty="0" smtClean="0">
                <a:latin typeface="+mn-ea"/>
              </a:rPr>
              <a:t>– </a:t>
            </a:r>
            <a:r>
              <a:rPr lang="ko-KR" altLang="en-US" sz="2000" dirty="0" smtClean="0">
                <a:latin typeface="+mn-ea"/>
              </a:rPr>
              <a:t>개혁의 이해 및 사용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4) </a:t>
            </a:r>
            <a:r>
              <a:rPr lang="ko-KR" altLang="ko-KR" sz="2000" dirty="0" smtClean="0">
                <a:latin typeface="+mn-ea"/>
              </a:rPr>
              <a:t>시험가능성 </a:t>
            </a:r>
            <a:r>
              <a:rPr lang="en-US" altLang="ko-KR" sz="2000" dirty="0" smtClean="0">
                <a:latin typeface="+mn-ea"/>
              </a:rPr>
              <a:t>– </a:t>
            </a:r>
            <a:r>
              <a:rPr lang="ko-KR" altLang="en-US" sz="2000" dirty="0" smtClean="0">
                <a:latin typeface="+mn-ea"/>
              </a:rPr>
              <a:t>개혁의 시험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5) </a:t>
            </a:r>
            <a:r>
              <a:rPr lang="ko-KR" altLang="ko-KR" sz="2000" dirty="0" smtClean="0">
                <a:latin typeface="+mn-ea"/>
              </a:rPr>
              <a:t>관찰가능성 </a:t>
            </a:r>
            <a:r>
              <a:rPr lang="en-US" altLang="ko-KR" sz="2000" dirty="0" smtClean="0">
                <a:latin typeface="+mn-ea"/>
              </a:rPr>
              <a:t>– </a:t>
            </a:r>
            <a:r>
              <a:rPr lang="ko-KR" altLang="ko-KR" sz="2000" dirty="0" smtClean="0">
                <a:latin typeface="+mn-ea"/>
              </a:rPr>
              <a:t>개혁의 </a:t>
            </a:r>
            <a:r>
              <a:rPr lang="ko-KR" altLang="ko-KR" sz="2000" dirty="0">
                <a:latin typeface="+mn-ea"/>
              </a:rPr>
              <a:t>결과가 타인에게 </a:t>
            </a:r>
            <a:r>
              <a:rPr lang="ko-KR" altLang="ko-KR" sz="2000" dirty="0" smtClean="0">
                <a:latin typeface="+mn-ea"/>
              </a:rPr>
              <a:t>보여</a:t>
            </a:r>
            <a:r>
              <a:rPr lang="ko-KR" altLang="en-US" sz="2000" dirty="0" smtClean="0">
                <a:latin typeface="+mn-ea"/>
              </a:rPr>
              <a:t>지는 정도</a:t>
            </a:r>
            <a:r>
              <a:rPr lang="en-US" altLang="ko-KR" sz="2000" dirty="0" smtClean="0">
                <a:latin typeface="+mn-ea"/>
              </a:rPr>
              <a:t>. </a:t>
            </a:r>
            <a:endParaRPr lang="ko-KR" altLang="ko-KR" sz="2000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578597" y="1160449"/>
            <a:ext cx="3034806" cy="5749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ko-KR" sz="2400" dirty="0" smtClean="0">
                <a:latin typeface="+mn-ea"/>
              </a:rPr>
              <a:t>개혁</a:t>
            </a:r>
            <a:r>
              <a:rPr lang="ko-KR" altLang="en-US" sz="2400" dirty="0" smtClean="0">
                <a:latin typeface="+mn-ea"/>
              </a:rPr>
              <a:t>의</a:t>
            </a:r>
            <a:r>
              <a:rPr lang="ko-KR" altLang="ko-KR" sz="2400" dirty="0" smtClean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5</a:t>
            </a:r>
            <a:r>
              <a:rPr lang="ko-KR" altLang="ko-KR" sz="2400" dirty="0" smtClean="0">
                <a:latin typeface="+mn-ea"/>
              </a:rPr>
              <a:t>가지의 속성</a:t>
            </a:r>
            <a:endParaRPr lang="en-US" altLang="ko-KR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8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2. About Diffusion Of Innovation Theory.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6040014" y="188984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소비자의 심리적 특성인 혁신 성향(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innovativeness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)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에 따라 혁신을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 채택하기까지 소요된 상대적 시간을 기준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으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로 사회 구성원들을 다섯 집단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으로 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범주</a:t>
            </a: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화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effectLst/>
              <a:latin typeface="+mj-ea"/>
              <a:ea typeface="+mj-ea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1600" dirty="0">
              <a:latin typeface="+mj-ea"/>
              <a:ea typeface="+mj-ea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-혁신가(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innovators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), 초기 </a:t>
            </a:r>
            <a:r>
              <a:rPr kumimoji="0" lang="ko-KR" altLang="ko-KR" sz="1600" b="0" i="0" u="none" strike="noStrike" cap="none" normalizeH="0" baseline="0" dirty="0" err="1" smtClean="0">
                <a:ln>
                  <a:noFill/>
                </a:ln>
                <a:effectLst/>
                <a:latin typeface="+mj-ea"/>
                <a:ea typeface="+mj-ea"/>
              </a:rPr>
              <a:t>채택자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(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early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 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adopters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), 초기 대다수(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early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 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majority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), 후기 대다수(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late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 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majority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), 혁신 지체자(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  <a:cs typeface="Tahoma" panose="020B0604030504040204" pitchFamily="34" charset="0"/>
              </a:rPr>
              <a:t>laggards</a:t>
            </a:r>
            <a:r>
              <a:rPr kumimoji="0" lang="ko-KR" altLang="ko-KR" sz="16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)-</a:t>
            </a:r>
            <a:r>
              <a:rPr lang="en-US" altLang="ko-KR" sz="1600" dirty="0">
                <a:latin typeface="+mj-ea"/>
                <a:ea typeface="+mj-ea"/>
              </a:rPr>
              <a:t/>
            </a:r>
            <a:br>
              <a:rPr lang="en-US" altLang="ko-KR" sz="1600" dirty="0">
                <a:latin typeface="+mj-ea"/>
                <a:ea typeface="+mj-ea"/>
              </a:rPr>
            </a:br>
            <a:r>
              <a:rPr lang="en-US" altLang="ko-KR" sz="1600" dirty="0" smtClean="0">
                <a:latin typeface="+mj-ea"/>
                <a:ea typeface="+mj-ea"/>
              </a:rPr>
              <a:t/>
            </a:r>
            <a:br>
              <a:rPr lang="en-US" altLang="ko-KR" sz="1600" dirty="0" smtClean="0">
                <a:latin typeface="+mj-ea"/>
                <a:ea typeface="+mj-ea"/>
              </a:rPr>
            </a:br>
            <a:r>
              <a:rPr lang="ko-KR" altLang="en-US" sz="1600" dirty="0" smtClean="0">
                <a:latin typeface="+mj-ea"/>
                <a:ea typeface="+mj-ea"/>
              </a:rPr>
              <a:t>급증하는 </a:t>
            </a:r>
            <a:r>
              <a:rPr lang="ko-KR" altLang="en-US" sz="1600" dirty="0" smtClean="0">
                <a:latin typeface="+mj-ea"/>
                <a:ea typeface="+mj-ea"/>
              </a:rPr>
              <a:t>부분 </a:t>
            </a:r>
            <a:r>
              <a:rPr lang="en-US" altLang="ko-KR" sz="1600" dirty="0" smtClean="0">
                <a:latin typeface="+mj-ea"/>
                <a:ea typeface="+mj-ea"/>
              </a:rPr>
              <a:t>-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+mj-ea"/>
                <a:ea typeface="+mj-ea"/>
              </a:rPr>
              <a:t>Critical </a:t>
            </a:r>
            <a:r>
              <a:rPr lang="en-US" altLang="ko-KR" sz="1600" dirty="0" smtClean="0">
                <a:solidFill>
                  <a:srgbClr val="FF0000"/>
                </a:solidFill>
                <a:latin typeface="+mj-ea"/>
                <a:ea typeface="+mj-ea"/>
              </a:rPr>
              <a:t>Mass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387292" y="1274850"/>
            <a:ext cx="741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ko-KR" sz="2400" b="0" i="0" u="none" strike="noStrike" cap="none" normalizeH="0" baseline="0" dirty="0" smtClean="0">
                <a:ln>
                  <a:noFill/>
                </a:ln>
                <a:effectLst/>
                <a:latin typeface="+mj-ea"/>
                <a:ea typeface="+mj-ea"/>
              </a:rPr>
              <a:t>"새로운 아이디어를 상대적으로 빨리 채택하는 정도"</a:t>
            </a:r>
            <a:endParaRPr lang="ko-KR" altLang="en-US" sz="2400" dirty="0">
              <a:latin typeface="+mj-ea"/>
              <a:ea typeface="+mj-ea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878" y="2098610"/>
            <a:ext cx="5280333" cy="39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4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46544" y="1273772"/>
            <a:ext cx="749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 smtClean="0"/>
              <a:t>Funny YOUTUBE Clip about Diffusion of Innovation Theory </a:t>
            </a:r>
            <a:endParaRPr lang="en-US" altLang="ko-KR" sz="2400" dirty="0"/>
          </a:p>
        </p:txBody>
      </p:sp>
      <p:pic>
        <p:nvPicPr>
          <p:cNvPr id="5" name="tcwHDmSXSY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99596" y="1999657"/>
            <a:ext cx="7545860" cy="4244546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990600" y="10499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2. About Diffusion Of Innovation Theory.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1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988905"/>
            <a:ext cx="9144000" cy="1889832"/>
          </a:xfrm>
        </p:spPr>
        <p:txBody>
          <a:bodyPr>
            <a:noAutofit/>
          </a:bodyPr>
          <a:lstStyle/>
          <a:p>
            <a:pPr algn="ctr"/>
            <a:r>
              <a:rPr lang="ko-KR" altLang="en-US" sz="6600" dirty="0" smtClean="0"/>
              <a:t>관련 이론 및 현상</a:t>
            </a:r>
            <a:endParaRPr lang="ko-KR" altLang="en-US" sz="66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08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1017" y="3921443"/>
            <a:ext cx="1998690" cy="251740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880038" y="2057414"/>
            <a:ext cx="54737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- </a:t>
            </a:r>
            <a:r>
              <a:rPr lang="ko-KR" altLang="ko-KR" sz="2000" kern="100" dirty="0" err="1" smtClean="0">
                <a:latin typeface="+mn-ea"/>
                <a:cs typeface="Times New Roman" panose="02020603050405020304" pitchFamily="18" charset="0"/>
              </a:rPr>
              <a:t>스마트폰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 :</a:t>
            </a:r>
            <a:r>
              <a:rPr lang="ko-KR" altLang="ko-KR" sz="2000" kern="100" dirty="0" smtClean="0">
                <a:latin typeface="+mn-ea"/>
                <a:cs typeface="Times New Roman" panose="02020603050405020304" pitchFamily="18" charset="0"/>
              </a:rPr>
              <a:t> 기존 </a:t>
            </a:r>
            <a:r>
              <a:rPr lang="ko-KR" altLang="ko-KR" sz="2000" kern="100" dirty="0" err="1">
                <a:latin typeface="+mn-ea"/>
                <a:cs typeface="Times New Roman" panose="02020603050405020304" pitchFamily="18" charset="0"/>
              </a:rPr>
              <a:t>피처폰에</a:t>
            </a:r>
            <a:r>
              <a:rPr lang="ko-KR" altLang="ko-KR" sz="2000" kern="100" dirty="0">
                <a:latin typeface="+mn-ea"/>
                <a:cs typeface="Times New Roman" panose="02020603050405020304" pitchFamily="18" charset="0"/>
              </a:rPr>
              <a:t> 비해 유용한 </a:t>
            </a:r>
            <a:r>
              <a:rPr lang="ko-KR" altLang="ko-KR" sz="2000" kern="100" dirty="0" smtClean="0">
                <a:latin typeface="+mn-ea"/>
                <a:cs typeface="Times New Roman" panose="02020603050405020304" pitchFamily="18" charset="0"/>
              </a:rPr>
              <a:t>점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多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, </a:t>
            </a:r>
            <a:b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</a:br>
            <a:r>
              <a:rPr lang="en-US" altLang="ko-KR" sz="2000" kern="100" dirty="0">
                <a:latin typeface="+mn-ea"/>
                <a:cs typeface="Times New Roman" panose="02020603050405020304" pitchFamily="18" charset="0"/>
              </a:rPr>
              <a:t>	 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   </a:t>
            </a:r>
            <a:r>
              <a:rPr lang="ko-KR" altLang="ko-KR" sz="2000" kern="100" dirty="0" smtClean="0">
                <a:latin typeface="+mn-ea"/>
                <a:cs typeface="Times New Roman" panose="02020603050405020304" pitchFamily="18" charset="0"/>
              </a:rPr>
              <a:t>핸드폰 </a:t>
            </a:r>
            <a:r>
              <a:rPr lang="ko-KR" altLang="ko-KR" sz="2000" kern="100" dirty="0">
                <a:latin typeface="+mn-ea"/>
                <a:cs typeface="Times New Roman" panose="02020603050405020304" pitchFamily="18" charset="0"/>
              </a:rPr>
              <a:t>하나로 많은 </a:t>
            </a:r>
            <a:r>
              <a:rPr lang="ko-KR" altLang="ko-KR" sz="2000" kern="100" dirty="0" smtClean="0">
                <a:latin typeface="+mn-ea"/>
                <a:cs typeface="Times New Roman" panose="02020603050405020304" pitchFamily="18" charset="0"/>
              </a:rPr>
              <a:t>것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이 가능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.</a:t>
            </a:r>
            <a:b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</a:br>
            <a:r>
              <a:rPr lang="en-US" altLang="ko-KR" sz="2000" kern="100" dirty="0">
                <a:latin typeface="+mn-ea"/>
                <a:cs typeface="Times New Roman" panose="02020603050405020304" pitchFamily="18" charset="0"/>
              </a:rPr>
              <a:t>	 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   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직관적 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UI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의 탑재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. </a:t>
            </a:r>
            <a:b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</a:br>
            <a:r>
              <a:rPr lang="en-US" altLang="ko-KR" sz="2000" b="1" kern="100" dirty="0" smtClean="0">
                <a:latin typeface="+mn-ea"/>
                <a:cs typeface="Times New Roman" panose="02020603050405020304" pitchFamily="18" charset="0"/>
              </a:rPr>
              <a:t>         </a:t>
            </a:r>
            <a:r>
              <a:rPr lang="en-US" altLang="ko-KR" sz="2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-&gt; </a:t>
            </a:r>
            <a:r>
              <a:rPr lang="ko-KR" altLang="en-US" sz="2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삶에 녹아 든 기술이 됨</a:t>
            </a:r>
            <a:r>
              <a:rPr lang="en-US" altLang="ko-KR" sz="2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.</a:t>
            </a:r>
            <a:r>
              <a:rPr lang="en-US" altLang="ko-KR" sz="2000" b="1" kern="100" dirty="0" smtClean="0">
                <a:latin typeface="+mn-ea"/>
                <a:cs typeface="Times New Roman" panose="02020603050405020304" pitchFamily="18" charset="0"/>
              </a:rPr>
              <a:t/>
            </a:r>
            <a:br>
              <a:rPr lang="en-US" altLang="ko-KR" sz="2000" b="1" kern="100" dirty="0" smtClean="0">
                <a:latin typeface="+mn-ea"/>
                <a:cs typeface="Times New Roman" panose="02020603050405020304" pitchFamily="18" charset="0"/>
              </a:rPr>
            </a:br>
            <a:r>
              <a:rPr lang="en-US" altLang="ko-KR" sz="2000" b="1" kern="100" dirty="0" smtClean="0">
                <a:latin typeface="+mn-ea"/>
                <a:cs typeface="Times New Roman" panose="02020603050405020304" pitchFamily="18" charset="0"/>
              </a:rPr>
              <a:t/>
            </a:r>
            <a:br>
              <a:rPr lang="en-US" altLang="ko-KR" sz="2000" b="1" kern="100" dirty="0" smtClean="0">
                <a:latin typeface="+mn-ea"/>
                <a:cs typeface="Times New Roman" panose="02020603050405020304" pitchFamily="18" charset="0"/>
              </a:rPr>
            </a:b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- </a:t>
            </a:r>
            <a:r>
              <a:rPr lang="ko-KR" altLang="en-US" sz="2000" kern="100" dirty="0" err="1" smtClean="0">
                <a:latin typeface="+mn-ea"/>
                <a:cs typeface="Times New Roman" panose="02020603050405020304" pitchFamily="18" charset="0"/>
              </a:rPr>
              <a:t>스마트워치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ko-KR" sz="2000" kern="100" dirty="0" smtClean="0">
                <a:latin typeface="+mn-ea"/>
                <a:cs typeface="Times New Roman" panose="02020603050405020304" pitchFamily="18" charset="0"/>
              </a:rPr>
              <a:t>차별화된 기능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無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, </a:t>
            </a:r>
            <a:b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</a:b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>	       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기타 </a:t>
            </a:r>
            <a:r>
              <a:rPr lang="ko-KR" altLang="ko-KR" sz="2000" kern="100" dirty="0" smtClean="0">
                <a:latin typeface="+mn-ea"/>
                <a:cs typeface="Times New Roman" panose="02020603050405020304" pitchFamily="18" charset="0"/>
              </a:rPr>
              <a:t>디자인적 요소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의 매력 </a:t>
            </a:r>
            <a:r>
              <a:rPr lang="ko-KR" altLang="en-US" sz="2000" kern="100" dirty="0" smtClean="0">
                <a:latin typeface="+mn-ea"/>
                <a:cs typeface="Times New Roman" panose="02020603050405020304" pitchFamily="18" charset="0"/>
              </a:rPr>
              <a:t>부족</a:t>
            </a:r>
            <a: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  <a:t/>
            </a:r>
            <a:br>
              <a:rPr lang="en-US" altLang="ko-KR" sz="2000" kern="100" dirty="0" smtClean="0">
                <a:latin typeface="+mn-ea"/>
                <a:cs typeface="Times New Roman" panose="02020603050405020304" pitchFamily="18" charset="0"/>
              </a:rPr>
            </a:br>
            <a:r>
              <a:rPr lang="en-US" altLang="ko-KR" sz="2000" b="1" kern="100" dirty="0" smtClean="0">
                <a:latin typeface="+mn-ea"/>
                <a:cs typeface="Times New Roman" panose="02020603050405020304" pitchFamily="18" charset="0"/>
              </a:rPr>
              <a:t>         </a:t>
            </a:r>
            <a:r>
              <a:rPr lang="en-US" altLang="ko-KR" sz="2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-&gt; </a:t>
            </a:r>
            <a:r>
              <a:rPr lang="ko-KR" altLang="en-US" sz="2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대중에게 외면</a:t>
            </a:r>
            <a:r>
              <a:rPr lang="en-US" altLang="ko-KR" sz="2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.</a:t>
            </a:r>
            <a:endParaRPr lang="ko-KR" altLang="ko-KR" sz="1400" b="1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관련이론 및 </a:t>
            </a:r>
            <a:r>
              <a:rPr lang="ko-KR" altLang="en-US" dirty="0" smtClean="0"/>
              <a:t>현상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189707" y="1279190"/>
            <a:ext cx="385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err="1" smtClean="0"/>
              <a:t>SmartPhone</a:t>
            </a:r>
            <a:r>
              <a:rPr lang="en-US" altLang="ko-KR" sz="2400" dirty="0" smtClean="0"/>
              <a:t>  VS  </a:t>
            </a:r>
            <a:r>
              <a:rPr lang="en-US" altLang="ko-KR" sz="2400" dirty="0" err="1" smtClean="0"/>
              <a:t>SmartWatch</a:t>
            </a:r>
            <a:endParaRPr lang="en-US" altLang="ko-KR" sz="2400" dirty="0" smtClean="0"/>
          </a:p>
        </p:txBody>
      </p:sp>
      <p:pic>
        <p:nvPicPr>
          <p:cNvPr id="1026" name="Picture 2" descr="http://www.businesskorea.co.kr/sites/default/files/field/image/smartpho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10058"/>
            <a:ext cx="4495311" cy="18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 rot="20798573">
            <a:off x="1575174" y="2418065"/>
            <a:ext cx="323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kern="1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맑은 고딕" panose="020B0503020000020004" pitchFamily="50" charset="-127"/>
                <a:ea typeface="바탕" panose="02030600000101010101" pitchFamily="18" charset="-127"/>
                <a:cs typeface="Times New Roman" panose="02020603050405020304" pitchFamily="18" charset="0"/>
              </a:rPr>
              <a:t>Success !!</a:t>
            </a:r>
            <a:endParaRPr lang="ko-KR" alt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 rot="20798573">
            <a:off x="1184955" y="4595209"/>
            <a:ext cx="4278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kern="1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맑은 고딕" panose="020B0503020000020004" pitchFamily="50" charset="-127"/>
                <a:ea typeface="바탕" panose="02030600000101010101" pitchFamily="18" charset="-127"/>
                <a:cs typeface="Times New Roman" panose="02020603050405020304" pitchFamily="18" charset="0"/>
              </a:rPr>
              <a:t>Almost Fail !!</a:t>
            </a:r>
            <a:endParaRPr lang="ko-KR" alt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3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66798" y="4092387"/>
            <a:ext cx="10058400" cy="21480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목적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새로운 기술에 </a:t>
            </a:r>
            <a:r>
              <a:rPr lang="ko-KR" altLang="en-US" sz="1800" dirty="0"/>
              <a:t>대한 조직 구성원들의 수용에 영향을 미치는 </a:t>
            </a:r>
            <a:r>
              <a:rPr lang="ko-KR" altLang="en-US" sz="1800" dirty="0" smtClean="0"/>
              <a:t>요인들을 </a:t>
            </a:r>
            <a:r>
              <a:rPr lang="ko-KR" altLang="en-US" sz="1800" dirty="0"/>
              <a:t>밝히기 위한 </a:t>
            </a:r>
            <a:r>
              <a:rPr lang="ko-KR" altLang="en-US" sz="1800" dirty="0" smtClean="0"/>
              <a:t>이론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sz="1800" dirty="0" smtClean="0"/>
              <a:t>- </a:t>
            </a:r>
            <a:r>
              <a:rPr lang="ko-KR" altLang="ko-KR" sz="1800" dirty="0" smtClean="0"/>
              <a:t>인지된 </a:t>
            </a:r>
            <a:r>
              <a:rPr lang="ko-KR" altLang="ko-KR" sz="1800" dirty="0"/>
              <a:t>용이성</a:t>
            </a:r>
            <a:r>
              <a:rPr lang="en-US" altLang="ko-KR" sz="1800" dirty="0"/>
              <a:t>(Perceived Ease of use)</a:t>
            </a:r>
            <a:r>
              <a:rPr lang="ko-KR" altLang="ko-KR" sz="1800" dirty="0"/>
              <a:t>과 인지된 유용성</a:t>
            </a:r>
            <a:r>
              <a:rPr lang="en-US" altLang="ko-KR" sz="1800" dirty="0"/>
              <a:t>(Perceived Usefulness)</a:t>
            </a:r>
            <a:r>
              <a:rPr lang="ko-KR" altLang="ko-KR" sz="1800" dirty="0"/>
              <a:t>은 기술을 받아들이는 것이 쉽고 이 기술을 사용 하는 것이 자신에게 유용하다고 인지하는 </a:t>
            </a:r>
            <a:r>
              <a:rPr lang="ko-KR" altLang="ko-KR" sz="1800" dirty="0" smtClean="0"/>
              <a:t>것</a:t>
            </a:r>
            <a:endParaRPr lang="en-US" altLang="ko-KR" sz="1800" dirty="0" smtClean="0"/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-  </a:t>
            </a:r>
            <a:r>
              <a:rPr lang="ko-KR" altLang="en-US" b="1" dirty="0" smtClean="0">
                <a:solidFill>
                  <a:srgbClr val="FF0000"/>
                </a:solidFill>
              </a:rPr>
              <a:t>혁신확산이론과의 </a:t>
            </a:r>
            <a:r>
              <a:rPr lang="ko-KR" altLang="en-US" b="1" dirty="0" smtClean="0">
                <a:solidFill>
                  <a:srgbClr val="FF0000"/>
                </a:solidFill>
              </a:rPr>
              <a:t>관계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관련이론 및 </a:t>
            </a:r>
            <a:r>
              <a:rPr lang="ko-KR" altLang="en-US" dirty="0" smtClean="0"/>
              <a:t>현상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914103" y="1279190"/>
            <a:ext cx="6363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/>
              <a:t>기술 수용 모델 </a:t>
            </a:r>
            <a:r>
              <a:rPr lang="en-US" altLang="ko-KR" sz="2400" dirty="0"/>
              <a:t>( Technology Acceptance Model </a:t>
            </a:r>
            <a:r>
              <a:rPr lang="en-US" altLang="ko-KR" sz="2400" dirty="0" smtClean="0"/>
              <a:t>)</a:t>
            </a:r>
            <a:endParaRPr lang="en-US" altLang="ko-KR" sz="2400" dirty="0"/>
          </a:p>
        </p:txBody>
      </p:sp>
      <p:pic>
        <p:nvPicPr>
          <p:cNvPr id="7" name="그림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328" y="1883034"/>
            <a:ext cx="5445341" cy="20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9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0412" y="2147937"/>
            <a:ext cx="6833285" cy="35582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800" dirty="0" smtClean="0"/>
              <a:t>- </a:t>
            </a:r>
            <a:r>
              <a:rPr lang="ko-KR" altLang="ko-KR" dirty="0"/>
              <a:t>어떤 정보가 </a:t>
            </a:r>
            <a:r>
              <a:rPr lang="ko-KR" altLang="ko-KR" dirty="0" smtClean="0"/>
              <a:t>개인에게 </a:t>
            </a:r>
            <a:r>
              <a:rPr lang="ko-KR" altLang="ko-KR" dirty="0"/>
              <a:t>직접 영향을 미치는 것이 아니라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Opinion leader</a:t>
            </a:r>
            <a:r>
              <a:rPr lang="ko-KR" altLang="ko-KR" dirty="0" smtClean="0"/>
              <a:t>에 </a:t>
            </a:r>
            <a:r>
              <a:rPr lang="ko-KR" altLang="ko-KR" dirty="0"/>
              <a:t>의해서 정보가 받아들여지고 </a:t>
            </a:r>
            <a:r>
              <a:rPr lang="ko-KR" altLang="en-US" dirty="0" smtClean="0"/>
              <a:t>그의 </a:t>
            </a:r>
            <a:r>
              <a:rPr lang="ko-KR" altLang="ko-KR" dirty="0" smtClean="0"/>
              <a:t>견해가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추</a:t>
            </a:r>
            <a:r>
              <a:rPr lang="ko-KR" altLang="ko-KR" dirty="0" smtClean="0"/>
              <a:t>가 </a:t>
            </a:r>
            <a:r>
              <a:rPr lang="ko-KR" altLang="ko-KR" dirty="0"/>
              <a:t>된 정보가 개인에게 </a:t>
            </a:r>
            <a:r>
              <a:rPr lang="en-US" altLang="ko-KR" dirty="0"/>
              <a:t>2</a:t>
            </a:r>
            <a:r>
              <a:rPr lang="ko-KR" altLang="ko-KR" dirty="0"/>
              <a:t>단계에 걸쳐 영향을 미친다는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ko-KR" dirty="0" smtClean="0"/>
              <a:t>이론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en-US" altLang="ko-KR" dirty="0" smtClean="0"/>
              <a:t> Opinion Leader : </a:t>
            </a:r>
            <a:r>
              <a:rPr lang="ko-KR" altLang="en-US" dirty="0" smtClean="0"/>
              <a:t>일반적으로 </a:t>
            </a:r>
            <a:r>
              <a:rPr lang="en-US" altLang="ko-KR" dirty="0" smtClean="0"/>
              <a:t>Mass media</a:t>
            </a:r>
            <a:r>
              <a:rPr lang="ko-KR" altLang="en-US" dirty="0" smtClean="0"/>
              <a:t>와의 </a:t>
            </a:r>
            <a:r>
              <a:rPr lang="ko-KR" altLang="en-US" dirty="0"/>
              <a:t>접촉도가 </a:t>
            </a:r>
            <a:r>
              <a:rPr lang="ko-KR" altLang="en-US" dirty="0" smtClean="0"/>
              <a:t>높고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다른 </a:t>
            </a:r>
            <a:r>
              <a:rPr lang="ko-KR" altLang="en-US" dirty="0"/>
              <a:t>사람보다 </a:t>
            </a:r>
            <a:r>
              <a:rPr lang="ko-KR" altLang="en-US" dirty="0" smtClean="0"/>
              <a:t>정보를 </a:t>
            </a:r>
            <a:r>
              <a:rPr lang="ko-KR" altLang="en-US" dirty="0"/>
              <a:t>많이 </a:t>
            </a:r>
            <a:r>
              <a:rPr lang="ko-KR" altLang="en-US" dirty="0" smtClean="0"/>
              <a:t>가진 중개자 역할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FF0000"/>
                </a:solidFill>
              </a:rPr>
              <a:t>- </a:t>
            </a:r>
            <a:r>
              <a:rPr lang="ko-KR" altLang="en-US" b="1" dirty="0" smtClean="0">
                <a:solidFill>
                  <a:srgbClr val="FF0000"/>
                </a:solidFill>
              </a:rPr>
              <a:t>혁신확산이론과의 </a:t>
            </a:r>
            <a:r>
              <a:rPr lang="ko-KR" altLang="en-US" b="1" dirty="0" smtClean="0">
                <a:solidFill>
                  <a:srgbClr val="FF0000"/>
                </a:solidFill>
              </a:rPr>
              <a:t>관계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관련이론 및 </a:t>
            </a:r>
            <a:r>
              <a:rPr lang="ko-KR" altLang="en-US" dirty="0" smtClean="0"/>
              <a:t>현상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189707" y="1279190"/>
            <a:ext cx="381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/>
              <a:t>Two Step Flow Model Theory</a:t>
            </a:r>
            <a:endParaRPr lang="en-US" altLang="ko-KR" sz="2400" dirty="0"/>
          </a:p>
        </p:txBody>
      </p:sp>
      <p:pic>
        <p:nvPicPr>
          <p:cNvPr id="8" name="그림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84" y="2114985"/>
            <a:ext cx="4465807" cy="34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2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988905"/>
            <a:ext cx="9144000" cy="1889832"/>
          </a:xfrm>
        </p:spPr>
        <p:txBody>
          <a:bodyPr>
            <a:noAutofit/>
          </a:bodyPr>
          <a:lstStyle/>
          <a:p>
            <a:pPr algn="ctr"/>
            <a:r>
              <a:rPr lang="ko-KR" altLang="en-US" sz="6600" dirty="0" smtClean="0"/>
              <a:t>관련 </a:t>
            </a:r>
            <a:r>
              <a:rPr lang="ko-KR" altLang="en-US" sz="6600" dirty="0" smtClean="0"/>
              <a:t>논문 소개</a:t>
            </a:r>
            <a:endParaRPr lang="ko-KR" altLang="en-US" sz="66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08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6611" y="1080621"/>
            <a:ext cx="10058400" cy="738846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Adding Innovation Diffusion Theory to the Technology Acceptance Model :</a:t>
            </a:r>
            <a:br>
              <a:rPr lang="en-US" altLang="ko-KR" dirty="0" smtClean="0"/>
            </a:br>
            <a:r>
              <a:rPr lang="en-US" altLang="ko-KR" dirty="0" smtClean="0"/>
              <a:t>Supporting Employees’ Intentions to use E-Learning System.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4. </a:t>
            </a:r>
            <a:r>
              <a:rPr lang="ko-KR" altLang="en-US" dirty="0" smtClean="0"/>
              <a:t>관련논문 소개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68681" y="1989081"/>
            <a:ext cx="105342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-   </a:t>
            </a:r>
            <a:r>
              <a:rPr lang="ko-KR" altLang="en-US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연관성 </a:t>
            </a:r>
            <a:r>
              <a:rPr lang="en-US" altLang="ko-KR" dirty="0">
                <a:latin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dirty="0">
                <a:cs typeface="Times New Roman" panose="02020603050405020304" pitchFamily="18" charset="0"/>
              </a:rPr>
              <a:t>Technology Acceptance Model</a:t>
            </a:r>
            <a:r>
              <a:rPr lang="ko-KR" altLang="en-US" dirty="0">
                <a:cs typeface="Times New Roman" panose="02020603050405020304" pitchFamily="18" charset="0"/>
              </a:rPr>
              <a:t>과 </a:t>
            </a:r>
            <a:r>
              <a:rPr lang="en-US" altLang="ko-KR" dirty="0">
                <a:cs typeface="Times New Roman" panose="02020603050405020304" pitchFamily="18" charset="0"/>
              </a:rPr>
              <a:t>Diffusion of Innovation</a:t>
            </a:r>
            <a:r>
              <a:rPr lang="ko-KR" altLang="ko-KR" dirty="0">
                <a:cs typeface="Times New Roman" panose="02020603050405020304" pitchFamily="18" charset="0"/>
              </a:rPr>
              <a:t>의 이론을 더해서 </a:t>
            </a:r>
            <a:r>
              <a:rPr lang="ko-KR" altLang="en-US" dirty="0">
                <a:cs typeface="Times New Roman" panose="02020603050405020304" pitchFamily="18" charset="0"/>
              </a:rPr>
              <a:t>사용자들의 기술에 </a:t>
            </a:r>
            <a:r>
              <a:rPr lang="ko-KR" altLang="en-US" dirty="0" smtClean="0">
                <a:cs typeface="Times New Roman" panose="02020603050405020304" pitchFamily="18" charset="0"/>
              </a:rPr>
              <a:t>대</a:t>
            </a:r>
            <a:r>
              <a:rPr lang="en-US" altLang="ko-KR" dirty="0" smtClean="0"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cs typeface="Times New Roman" panose="02020603050405020304" pitchFamily="18" charset="0"/>
              </a:rPr>
            </a:br>
            <a:r>
              <a:rPr lang="en-US" altLang="ko-KR" dirty="0" smtClean="0">
                <a:cs typeface="Times New Roman" panose="02020603050405020304" pitchFamily="18" charset="0"/>
              </a:rPr>
              <a:t>     </a:t>
            </a:r>
            <a:r>
              <a:rPr lang="ko-KR" altLang="en-US" dirty="0" smtClean="0">
                <a:cs typeface="Times New Roman" panose="02020603050405020304" pitchFamily="18" charset="0"/>
              </a:rPr>
              <a:t>한 </a:t>
            </a:r>
            <a:r>
              <a:rPr lang="ko-KR" altLang="en-US" dirty="0">
                <a:cs typeface="Times New Roman" panose="02020603050405020304" pitchFamily="18" charset="0"/>
              </a:rPr>
              <a:t>행동의도에 영향을 줄 것 같은 요인들을 </a:t>
            </a:r>
            <a:r>
              <a:rPr lang="ko-KR" altLang="ko-KR" dirty="0">
                <a:cs typeface="Times New Roman" panose="02020603050405020304" pitchFamily="18" charset="0"/>
              </a:rPr>
              <a:t>설정하고 그 요인들이 어떤 영향을 주는지</a:t>
            </a:r>
            <a:r>
              <a:rPr lang="en-US" altLang="ko-KR" dirty="0">
                <a:cs typeface="Times New Roman" panose="02020603050405020304" pitchFamily="18" charset="0"/>
              </a:rPr>
              <a:t> </a:t>
            </a:r>
            <a:r>
              <a:rPr lang="ko-KR" altLang="en-US" dirty="0">
                <a:cs typeface="Times New Roman" panose="02020603050405020304" pitchFamily="18" charset="0"/>
              </a:rPr>
              <a:t>조사</a:t>
            </a:r>
            <a:r>
              <a:rPr lang="en-US" altLang="ko-KR" dirty="0">
                <a:cs typeface="Times New Roman" panose="02020603050405020304" pitchFamily="18" charset="0"/>
              </a:rPr>
              <a:t>.</a:t>
            </a:r>
            <a:r>
              <a:rPr lang="ko-KR" altLang="en-US" dirty="0">
                <a:cs typeface="Times New Roman" panose="02020603050405020304" pitchFamily="18" charset="0"/>
              </a:rPr>
              <a:t> </a:t>
            </a:r>
            <a:endParaRPr lang="en-US" altLang="ko-KR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cs typeface="Times New Roman" panose="02020603050405020304" pitchFamily="18" charset="0"/>
              </a:rPr>
              <a:t>내용 </a:t>
            </a:r>
            <a:r>
              <a:rPr lang="en-US" altLang="ko-KR" dirty="0">
                <a:cs typeface="Times New Roman" panose="02020603050405020304" pitchFamily="18" charset="0"/>
              </a:rPr>
              <a:t>: Innovation Diffusion Theory(</a:t>
            </a:r>
            <a:r>
              <a:rPr lang="ko-KR" altLang="ko-KR" dirty="0">
                <a:cs typeface="Times New Roman" panose="02020603050405020304" pitchFamily="18" charset="0"/>
              </a:rPr>
              <a:t>이하 </a:t>
            </a:r>
            <a:r>
              <a:rPr lang="en-US" altLang="ko-KR" dirty="0">
                <a:cs typeface="Times New Roman" panose="02020603050405020304" pitchFamily="18" charset="0"/>
              </a:rPr>
              <a:t>IDT) </a:t>
            </a:r>
            <a:r>
              <a:rPr lang="ko-KR" altLang="ko-KR" dirty="0">
                <a:cs typeface="Times New Roman" panose="02020603050405020304" pitchFamily="18" charset="0"/>
              </a:rPr>
              <a:t>와</a:t>
            </a:r>
            <a:r>
              <a:rPr lang="en-US" altLang="ko-KR" dirty="0">
                <a:cs typeface="Times New Roman" panose="02020603050405020304" pitchFamily="18" charset="0"/>
              </a:rPr>
              <a:t> Technology Acceptance Model (</a:t>
            </a:r>
            <a:r>
              <a:rPr lang="ko-KR" altLang="ko-KR" dirty="0">
                <a:cs typeface="Times New Roman" panose="02020603050405020304" pitchFamily="18" charset="0"/>
              </a:rPr>
              <a:t>이하 </a:t>
            </a:r>
            <a:r>
              <a:rPr lang="en-US" altLang="ko-KR" dirty="0">
                <a:cs typeface="Times New Roman" panose="02020603050405020304" pitchFamily="18" charset="0"/>
              </a:rPr>
              <a:t>TAM)</a:t>
            </a:r>
            <a:r>
              <a:rPr lang="ko-KR" altLang="ko-KR" dirty="0">
                <a:cs typeface="Times New Roman" panose="02020603050405020304" pitchFamily="18" charset="0"/>
              </a:rPr>
              <a:t>을 결합하여 새로운 형태로 확장된 </a:t>
            </a:r>
            <a:r>
              <a:rPr lang="en-US" altLang="ko-KR" dirty="0">
                <a:cs typeface="Times New Roman" panose="02020603050405020304" pitchFamily="18" charset="0"/>
              </a:rPr>
              <a:t>TAM</a:t>
            </a:r>
            <a:r>
              <a:rPr lang="ko-KR" altLang="ko-KR" dirty="0">
                <a:cs typeface="Times New Roman" panose="02020603050405020304" pitchFamily="18" charset="0"/>
              </a:rPr>
              <a:t>을 바탕으로 </a:t>
            </a:r>
            <a:r>
              <a:rPr lang="en-US" altLang="ko-KR" dirty="0">
                <a:cs typeface="Times New Roman" panose="02020603050405020304" pitchFamily="18" charset="0"/>
              </a:rPr>
              <a:t>E-learning system</a:t>
            </a:r>
            <a:r>
              <a:rPr lang="ko-KR" altLang="ko-KR" dirty="0">
                <a:cs typeface="Times New Roman" panose="02020603050405020304" pitchFamily="18" charset="0"/>
              </a:rPr>
              <a:t>을 사용 하는</a:t>
            </a:r>
            <a:r>
              <a:rPr lang="en-US" altLang="ko-KR" dirty="0">
                <a:cs typeface="Times New Roman" panose="02020603050405020304" pitchFamily="18" charset="0"/>
              </a:rPr>
              <a:t> 552</a:t>
            </a:r>
            <a:r>
              <a:rPr lang="ko-KR" altLang="ko-KR" dirty="0">
                <a:cs typeface="Times New Roman" panose="02020603050405020304" pitchFamily="18" charset="0"/>
              </a:rPr>
              <a:t>명의 대만 회사원을 상대로</a:t>
            </a:r>
            <a:r>
              <a:rPr lang="en-US" altLang="ko-KR" dirty="0">
                <a:cs typeface="Times New Roman" panose="02020603050405020304" pitchFamily="18" charset="0"/>
              </a:rPr>
              <a:t> E- learning system </a:t>
            </a:r>
            <a:r>
              <a:rPr lang="ko-KR" altLang="ko-KR" dirty="0">
                <a:cs typeface="Times New Roman" panose="02020603050405020304" pitchFamily="18" charset="0"/>
              </a:rPr>
              <a:t>사용에 대한 행동의도</a:t>
            </a:r>
            <a:r>
              <a:rPr lang="en-US" altLang="ko-KR" dirty="0">
                <a:cs typeface="Times New Roman" panose="02020603050405020304" pitchFamily="18" charset="0"/>
              </a:rPr>
              <a:t>(behavioral intention to use-BI) </a:t>
            </a:r>
            <a:r>
              <a:rPr lang="ko-KR" altLang="ko-KR" dirty="0">
                <a:cs typeface="Times New Roman" panose="02020603050405020304" pitchFamily="18" charset="0"/>
              </a:rPr>
              <a:t>에 </a:t>
            </a:r>
            <a:r>
              <a:rPr lang="ko-KR" altLang="en-US" dirty="0">
                <a:cs typeface="Times New Roman" panose="02020603050405020304" pitchFamily="18" charset="0"/>
              </a:rPr>
              <a:t>영향을 미치는 요인들을 설정하였고</a:t>
            </a:r>
            <a:r>
              <a:rPr lang="en-US" altLang="ko-KR" dirty="0"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cs typeface="Times New Roman" panose="02020603050405020304" pitchFamily="18" charset="0"/>
              </a:rPr>
              <a:t>이 과정에서 </a:t>
            </a:r>
            <a:r>
              <a:rPr lang="en-US" altLang="ko-KR" dirty="0">
                <a:cs typeface="Times New Roman" panose="02020603050405020304" pitchFamily="18" charset="0"/>
              </a:rPr>
              <a:t> </a:t>
            </a:r>
            <a:r>
              <a:rPr lang="ko-KR" altLang="en-US" dirty="0">
                <a:cs typeface="Times New Roman" panose="02020603050405020304" pitchFamily="18" charset="0"/>
              </a:rPr>
              <a:t>그에 </a:t>
            </a:r>
            <a:r>
              <a:rPr lang="ko-KR" altLang="en-US" dirty="0" smtClean="0">
                <a:cs typeface="Times New Roman" panose="02020603050405020304" pitchFamily="18" charset="0"/>
              </a:rPr>
              <a:t>따라 </a:t>
            </a:r>
            <a:r>
              <a:rPr lang="ko-KR" altLang="ko-KR" dirty="0" smtClean="0">
                <a:cs typeface="Times New Roman" panose="02020603050405020304" pitchFamily="18" charset="0"/>
              </a:rPr>
              <a:t>어떠한 </a:t>
            </a:r>
            <a:r>
              <a:rPr lang="ko-KR" altLang="ko-KR" dirty="0">
                <a:cs typeface="Times New Roman" panose="02020603050405020304" pitchFamily="18" charset="0"/>
              </a:rPr>
              <a:t>영향을 미치게 되는지 </a:t>
            </a:r>
            <a:r>
              <a:rPr lang="ko-KR" altLang="ko-KR" dirty="0" smtClean="0">
                <a:cs typeface="Times New Roman" panose="02020603050405020304" pitchFamily="18" charset="0"/>
              </a:rPr>
              <a:t>서술</a:t>
            </a:r>
            <a:r>
              <a:rPr lang="en-US" altLang="ko-KR" dirty="0" smtClean="0"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/>
              <a:t>E-learning system</a:t>
            </a:r>
            <a:r>
              <a:rPr lang="ko-KR" altLang="ko-KR" dirty="0"/>
              <a:t>의 수용과 관련된 </a:t>
            </a:r>
            <a:r>
              <a:rPr lang="ko-KR" altLang="ko-KR" dirty="0" err="1"/>
              <a:t>여러가지</a:t>
            </a:r>
            <a:r>
              <a:rPr lang="ko-KR" altLang="ko-KR" dirty="0"/>
              <a:t> 이론들을 발전시키고 테스트하는 데 </a:t>
            </a:r>
            <a:r>
              <a:rPr lang="ko-KR" altLang="ko-KR" dirty="0" smtClean="0"/>
              <a:t>유용</a:t>
            </a:r>
            <a:r>
              <a:rPr lang="ko-KR" altLang="en-US" dirty="0" smtClean="0"/>
              <a:t>하며</a:t>
            </a:r>
            <a:r>
              <a:rPr lang="en-US" altLang="ko-KR" dirty="0" smtClean="0"/>
              <a:t> </a:t>
            </a:r>
            <a:r>
              <a:rPr lang="en-US" altLang="ko-KR" dirty="0"/>
              <a:t>E-learning system</a:t>
            </a:r>
            <a:r>
              <a:rPr lang="ko-KR" altLang="ko-KR" dirty="0"/>
              <a:t>을 디자인하고 발전시키는 분야에서도 </a:t>
            </a:r>
            <a:r>
              <a:rPr lang="ko-KR" altLang="ko-KR" dirty="0" smtClean="0"/>
              <a:t>유용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87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6611" y="1080621"/>
            <a:ext cx="10058400" cy="738846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Users as innovators in developing </a:t>
            </a:r>
            <a:r>
              <a:rPr lang="en-US" altLang="ko-KR" dirty="0" smtClean="0"/>
              <a:t>countries </a:t>
            </a:r>
            <a:br>
              <a:rPr lang="en-US" altLang="ko-KR" dirty="0" smtClean="0"/>
            </a:br>
            <a:r>
              <a:rPr lang="en-US" altLang="ko-KR" dirty="0" smtClean="0"/>
              <a:t>:  The </a:t>
            </a:r>
            <a:r>
              <a:rPr lang="en-US" altLang="ko-KR" dirty="0"/>
              <a:t>global sources of innovation and diffusion in mobile banking services</a:t>
            </a:r>
            <a:endParaRPr lang="ko-KR" altLang="ko-KR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4. </a:t>
            </a:r>
            <a:r>
              <a:rPr lang="ko-KR" altLang="en-US" dirty="0" smtClean="0"/>
              <a:t>관련논문 소개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68681" y="1989081"/>
            <a:ext cx="10534260" cy="373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ko-KR" altLang="en-US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연관성 </a:t>
            </a:r>
            <a:r>
              <a:rPr lang="en-US" altLang="ko-KR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특정 기술의 </a:t>
            </a:r>
            <a:r>
              <a:rPr lang="en-US" altLang="ko-KR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user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를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innovator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라고 보았을 때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어떤</a:t>
            </a:r>
            <a:r>
              <a:rPr lang="en-US" altLang="ko-KR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factor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 의해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기술이 </a:t>
            </a:r>
            <a:r>
              <a:rPr lang="en-US" altLang="ko-KR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global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stage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로 확산되는지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empirical investigation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과정을 통해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diffusion of innovation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을 </a:t>
            </a:r>
            <a:r>
              <a:rPr lang="ko-KR" altLang="ko-KR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설명</a:t>
            </a:r>
            <a:r>
              <a:rPr lang="en-US" altLang="ko-KR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endParaRPr lang="en-US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ko-KR" altLang="en-US" dirty="0" smtClean="0">
                <a:cs typeface="Times New Roman" panose="02020603050405020304" pitchFamily="18" charset="0"/>
              </a:rPr>
              <a:t>내용 </a:t>
            </a:r>
            <a:r>
              <a:rPr lang="en-US" altLang="ko-KR" dirty="0" smtClean="0">
                <a:cs typeface="Times New Roman" panose="02020603050405020304" pitchFamily="18" charset="0"/>
              </a:rPr>
              <a:t>: Developing country</a:t>
            </a:r>
            <a:r>
              <a:rPr lang="ko-KR" altLang="en-US" dirty="0" smtClean="0">
                <a:cs typeface="Times New Roman" panose="02020603050405020304" pitchFamily="18" charset="0"/>
              </a:rPr>
              <a:t>에서 </a:t>
            </a:r>
            <a:r>
              <a:rPr lang="en-US" altLang="ko-KR" dirty="0" smtClean="0"/>
              <a:t>mobile </a:t>
            </a:r>
            <a:r>
              <a:rPr lang="en-US" altLang="ko-KR" dirty="0"/>
              <a:t>banking </a:t>
            </a:r>
            <a:r>
              <a:rPr lang="en-US" altLang="ko-KR" dirty="0" smtClean="0"/>
              <a:t>services user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innovator</a:t>
            </a:r>
            <a:r>
              <a:rPr lang="ko-KR" altLang="en-US" dirty="0" smtClean="0"/>
              <a:t>라고 가정하고 </a:t>
            </a:r>
            <a:r>
              <a:rPr lang="ko-KR" altLang="ko-KR" dirty="0" smtClean="0"/>
              <a:t>어떤</a:t>
            </a:r>
            <a:r>
              <a:rPr lang="en-US" altLang="ko-KR" dirty="0" smtClean="0"/>
              <a:t> </a:t>
            </a:r>
            <a:r>
              <a:rPr lang="en-US" altLang="ko-KR" dirty="0"/>
              <a:t>factor</a:t>
            </a:r>
            <a:r>
              <a:rPr lang="ko-KR" altLang="ko-KR" dirty="0"/>
              <a:t>에 의해</a:t>
            </a:r>
            <a:r>
              <a:rPr lang="en-US" altLang="ko-KR" dirty="0"/>
              <a:t> global stage</a:t>
            </a:r>
            <a:r>
              <a:rPr lang="ko-KR" altLang="ko-KR" dirty="0"/>
              <a:t>로 확산되는지 조사 및 </a:t>
            </a:r>
            <a:r>
              <a:rPr lang="ko-KR" altLang="ko-KR" dirty="0" smtClean="0"/>
              <a:t>분석</a:t>
            </a:r>
            <a:r>
              <a:rPr lang="ko-KR" altLang="en-US" dirty="0" smtClean="0"/>
              <a:t>한 내용으로서</a:t>
            </a:r>
            <a:r>
              <a:rPr lang="en-US" altLang="ko-KR" dirty="0" smtClean="0"/>
              <a:t>, </a:t>
            </a:r>
            <a:r>
              <a:rPr lang="en-US" altLang="ko-KR" dirty="0"/>
              <a:t>service</a:t>
            </a:r>
            <a:r>
              <a:rPr lang="ko-KR" altLang="ko-KR" dirty="0"/>
              <a:t>들이 확산되는</a:t>
            </a:r>
            <a:r>
              <a:rPr lang="en-US" altLang="ko-KR" dirty="0"/>
              <a:t> main factor</a:t>
            </a:r>
            <a:r>
              <a:rPr lang="ko-KR" altLang="ko-KR" dirty="0"/>
              <a:t>는</a:t>
            </a:r>
            <a:r>
              <a:rPr lang="en-US" altLang="ko-KR" dirty="0"/>
              <a:t> high level need, existence of flexible platform, combination with increased access to information and communication technology</a:t>
            </a:r>
            <a:r>
              <a:rPr lang="ko-KR" altLang="ko-KR" dirty="0"/>
              <a:t>로 나타났다</a:t>
            </a:r>
            <a:r>
              <a:rPr lang="en-US" altLang="ko-KR" dirty="0"/>
              <a:t>. </a:t>
            </a:r>
            <a:r>
              <a:rPr lang="ko-KR" altLang="ko-KR" dirty="0"/>
              <a:t>또한</a:t>
            </a:r>
            <a:r>
              <a:rPr lang="en-US" altLang="ko-KR" dirty="0"/>
              <a:t>, producer</a:t>
            </a:r>
            <a:r>
              <a:rPr lang="ko-KR" altLang="ko-KR" dirty="0"/>
              <a:t>보다는</a:t>
            </a:r>
            <a:r>
              <a:rPr lang="en-US" altLang="ko-KR" dirty="0"/>
              <a:t> user</a:t>
            </a:r>
            <a:r>
              <a:rPr lang="ko-KR" altLang="ko-KR" dirty="0"/>
              <a:t>에 의한 확산이 </a:t>
            </a:r>
            <a:r>
              <a:rPr lang="ko-KR" altLang="ko-KR" dirty="0" err="1"/>
              <a:t>두배</a:t>
            </a:r>
            <a:r>
              <a:rPr lang="ko-KR" altLang="ko-KR" dirty="0"/>
              <a:t> 이상인 것으로 나타났다</a:t>
            </a:r>
            <a:r>
              <a:rPr lang="en-US" altLang="ko-KR" dirty="0" smtClean="0"/>
              <a:t>.</a:t>
            </a:r>
          </a:p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endParaRPr lang="en-US" altLang="ko-KR" dirty="0"/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ko-KR" altLang="ko-KR" dirty="0"/>
              <a:t>결론적으로</a:t>
            </a:r>
            <a:r>
              <a:rPr lang="en-US" altLang="ko-KR" dirty="0"/>
              <a:t> non-OECD </a:t>
            </a:r>
            <a:r>
              <a:rPr lang="ko-KR" altLang="ko-KR" dirty="0"/>
              <a:t>국가에서</a:t>
            </a:r>
            <a:r>
              <a:rPr lang="en-US" altLang="ko-KR" dirty="0"/>
              <a:t> OECD </a:t>
            </a:r>
            <a:r>
              <a:rPr lang="ko-KR" altLang="ko-KR" dirty="0"/>
              <a:t>국가로 전파된 </a:t>
            </a:r>
            <a:r>
              <a:rPr lang="en-US" altLang="ko-KR" dirty="0"/>
              <a:t>innovation</a:t>
            </a:r>
            <a:r>
              <a:rPr lang="ko-KR" altLang="ko-KR" dirty="0"/>
              <a:t>이 전체</a:t>
            </a:r>
            <a:r>
              <a:rPr lang="en-US" altLang="ko-KR" dirty="0"/>
              <a:t> innovation</a:t>
            </a:r>
            <a:r>
              <a:rPr lang="ko-KR" altLang="ko-KR" dirty="0"/>
              <a:t>의</a:t>
            </a:r>
            <a:r>
              <a:rPr lang="en-US" altLang="ko-KR" dirty="0"/>
              <a:t> 3/4</a:t>
            </a:r>
            <a:r>
              <a:rPr lang="ko-KR" altLang="ko-KR" dirty="0"/>
              <a:t>을 차지한다는 결과를 관측했다</a:t>
            </a:r>
            <a:r>
              <a:rPr lang="en-US" altLang="ko-KR" dirty="0"/>
              <a:t>. </a:t>
            </a:r>
            <a:r>
              <a:rPr lang="ko-KR" altLang="ko-KR" dirty="0"/>
              <a:t>이 연구는 전통적으로 알려진</a:t>
            </a:r>
            <a:r>
              <a:rPr lang="en-US" altLang="ko-KR" dirty="0"/>
              <a:t> north-to-south innovation</a:t>
            </a:r>
            <a:r>
              <a:rPr lang="ko-KR" altLang="ko-KR" dirty="0"/>
              <a:t>이 본 연구에서 다룬</a:t>
            </a:r>
            <a:r>
              <a:rPr lang="en-US" altLang="ko-KR" dirty="0"/>
              <a:t> case</a:t>
            </a:r>
            <a:r>
              <a:rPr lang="ko-KR" altLang="ko-KR" dirty="0"/>
              <a:t>에 대한 설명에는 적합하지 않다는 결과를 </a:t>
            </a:r>
            <a:r>
              <a:rPr lang="ko-KR" altLang="ko-KR" dirty="0" smtClean="0"/>
              <a:t>제시</a:t>
            </a:r>
            <a:r>
              <a:rPr lang="en-US" altLang="ko-KR" dirty="0" smtClean="0"/>
              <a:t>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xmlns="" val="28634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78" y="2386913"/>
            <a:ext cx="4937760" cy="4023360"/>
          </a:xfrm>
        </p:spPr>
        <p:txBody>
          <a:bodyPr/>
          <a:lstStyle/>
          <a:p>
            <a:r>
              <a:rPr lang="en-US" altLang="ko-KR" dirty="0" smtClean="0"/>
              <a:t>1. Introduction.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2. About Diffusion Of Innovation.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관련 이론 및 현상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관련 논문</a:t>
            </a:r>
            <a:r>
              <a:rPr lang="en-US" altLang="ko-KR" dirty="0"/>
              <a:t> </a:t>
            </a:r>
            <a:r>
              <a:rPr lang="ko-KR" altLang="en-US" dirty="0" smtClean="0"/>
              <a:t>소개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210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10883" y="3003197"/>
            <a:ext cx="7308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200" dirty="0" smtClean="0"/>
              <a:t>-  </a:t>
            </a:r>
            <a:r>
              <a:rPr lang="ko-KR" altLang="en-US" sz="7200" dirty="0" smtClean="0"/>
              <a:t>감사합니다</a:t>
            </a:r>
            <a:r>
              <a:rPr lang="en-US" altLang="ko-KR" sz="7200" dirty="0" smtClean="0"/>
              <a:t> - </a:t>
            </a:r>
            <a:endParaRPr lang="en-US" altLang="ko-KR" sz="7200" dirty="0"/>
          </a:p>
        </p:txBody>
      </p:sp>
    </p:spTree>
    <p:extLst>
      <p:ext uri="{BB962C8B-B14F-4D97-AF65-F5344CB8AC3E}">
        <p14:creationId xmlns:p14="http://schemas.microsoft.com/office/powerpoint/2010/main" xmlns="" val="2371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919893"/>
            <a:ext cx="9144000" cy="1889832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/>
              <a:t>Introduction</a:t>
            </a:r>
            <a:endParaRPr lang="ko-KR" altLang="en-US" sz="66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08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-7"/>
            <a:ext cx="10515600" cy="1009559"/>
          </a:xfrm>
        </p:spPr>
        <p:txBody>
          <a:bodyPr/>
          <a:lstStyle/>
          <a:p>
            <a:r>
              <a:rPr lang="en-US" altLang="ko-KR" dirty="0" smtClean="0"/>
              <a:t>1. Introduction.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838200" y="1256452"/>
            <a:ext cx="10515600" cy="477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400" dirty="0" smtClean="0"/>
              <a:t>아주대학교 미디어학부의 졸업 후 진로</a:t>
            </a:r>
            <a:endParaRPr lang="en-US" altLang="ko-KR" sz="2400" dirty="0"/>
          </a:p>
          <a:p>
            <a:pPr marL="0" indent="0" algn="ctr">
              <a:buNone/>
            </a:pPr>
            <a:endParaRPr lang="ko-KR" altLang="en-US" sz="2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31" y="2152792"/>
            <a:ext cx="5748578" cy="2631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4"/>
          <a:stretch/>
        </p:blipFill>
        <p:spPr>
          <a:xfrm>
            <a:off x="5921793" y="2153537"/>
            <a:ext cx="6142689" cy="2631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원형 화살표 23"/>
          <p:cNvSpPr/>
          <p:nvPr/>
        </p:nvSpPr>
        <p:spPr>
          <a:xfrm>
            <a:off x="5373041" y="1147820"/>
            <a:ext cx="5028878" cy="5028878"/>
          </a:xfrm>
          <a:prstGeom prst="circularArrow">
            <a:avLst>
              <a:gd name="adj1" fmla="val 5202"/>
              <a:gd name="adj2" fmla="val 336015"/>
              <a:gd name="adj3" fmla="val 4014266"/>
              <a:gd name="adj4" fmla="val 225382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원형 화살표 24"/>
          <p:cNvSpPr/>
          <p:nvPr/>
        </p:nvSpPr>
        <p:spPr>
          <a:xfrm rot="3998140" flipH="1">
            <a:off x="985938" y="1157150"/>
            <a:ext cx="5032297" cy="5028878"/>
          </a:xfrm>
          <a:prstGeom prst="circularArrow">
            <a:avLst>
              <a:gd name="adj1" fmla="val 5202"/>
              <a:gd name="adj2" fmla="val 336015"/>
              <a:gd name="adj3" fmla="val 8210155"/>
              <a:gd name="adj4" fmla="val 644971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직사각형 22"/>
          <p:cNvSpPr/>
          <p:nvPr/>
        </p:nvSpPr>
        <p:spPr>
          <a:xfrm>
            <a:off x="3389324" y="5649006"/>
            <a:ext cx="4772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개발자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기획자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프로그래머 </a:t>
            </a:r>
            <a:r>
              <a:rPr lang="en-US" altLang="ko-KR" b="1" dirty="0" smtClean="0"/>
              <a:t> ⇒  </a:t>
            </a:r>
            <a:r>
              <a:rPr lang="ko-KR" altLang="en-US" b="1" dirty="0" err="1" smtClean="0"/>
              <a:t>컨텐츠</a:t>
            </a:r>
            <a:r>
              <a:rPr lang="ko-KR" altLang="en-US" b="1" dirty="0" smtClean="0"/>
              <a:t> 제작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4693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838200" y="-7"/>
            <a:ext cx="10515600" cy="1009559"/>
          </a:xfrm>
        </p:spPr>
        <p:txBody>
          <a:bodyPr/>
          <a:lstStyle/>
          <a:p>
            <a:r>
              <a:rPr lang="en-US" altLang="ko-KR" dirty="0" smtClean="0"/>
              <a:t>1. Introduction.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58080" y="2048870"/>
            <a:ext cx="10175977" cy="4496864"/>
            <a:chOff x="1058080" y="1212484"/>
            <a:chExt cx="10349945" cy="505719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00668" y="4396330"/>
              <a:ext cx="4390664" cy="187335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4" cstate="print"/>
            <a:srcRect r="19041"/>
            <a:stretch/>
          </p:blipFill>
          <p:spPr>
            <a:xfrm>
              <a:off x="1058080" y="1212484"/>
              <a:ext cx="3764494" cy="2761667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91" r="11110"/>
            <a:stretch/>
          </p:blipFill>
          <p:spPr>
            <a:xfrm>
              <a:off x="7369425" y="1212484"/>
              <a:ext cx="4038600" cy="2400300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4822574" y="1717030"/>
              <a:ext cx="2546851" cy="3154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99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en-US" altLang="ko-K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7" name="내용 개체 틀 2"/>
          <p:cNvSpPr>
            <a:spLocks noGrp="1"/>
          </p:cNvSpPr>
          <p:nvPr>
            <p:ph idx="1"/>
          </p:nvPr>
        </p:nvSpPr>
        <p:spPr>
          <a:xfrm>
            <a:off x="838200" y="1256452"/>
            <a:ext cx="10515600" cy="4774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2400" dirty="0" smtClean="0"/>
              <a:t>혁신적인 아이디어와 높은 완성도 </a:t>
            </a:r>
            <a:r>
              <a:rPr lang="en-US" altLang="ko-KR" sz="2400" dirty="0" smtClean="0"/>
              <a:t>= </a:t>
            </a:r>
            <a:r>
              <a:rPr lang="ko-KR" altLang="en-US" sz="2400" dirty="0" smtClean="0"/>
              <a:t>성공 </a:t>
            </a:r>
            <a:r>
              <a:rPr lang="en-US" altLang="ko-KR" sz="2400" dirty="0" smtClean="0"/>
              <a:t>???</a:t>
            </a:r>
            <a:endParaRPr lang="en-US" altLang="ko-KR" sz="2400" dirty="0"/>
          </a:p>
          <a:p>
            <a:pPr marL="0" indent="0" algn="ctr">
              <a:buNone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0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988905"/>
            <a:ext cx="9144000" cy="1889832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dirty="0" smtClean="0"/>
              <a:t>About Diffusion Of Innovation Theory</a:t>
            </a:r>
            <a:endParaRPr lang="ko-KR" altLang="en-US" sz="66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08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11" y="1840157"/>
            <a:ext cx="2778641" cy="3923442"/>
          </a:xfrm>
        </p:spPr>
      </p:pic>
      <p:sp>
        <p:nvSpPr>
          <p:cNvPr id="8" name="직사각형 7"/>
          <p:cNvSpPr/>
          <p:nvPr/>
        </p:nvSpPr>
        <p:spPr>
          <a:xfrm>
            <a:off x="770410" y="5763599"/>
            <a:ext cx="27786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effectLst/>
              </a:rPr>
              <a:t>Everett M. Rogers</a:t>
            </a:r>
            <a:r>
              <a:rPr lang="en-US" altLang="ko-KR" dirty="0" smtClean="0">
                <a:effectLst/>
              </a:rPr>
              <a:t> </a:t>
            </a:r>
          </a:p>
          <a:p>
            <a:pPr algn="ctr"/>
            <a:r>
              <a:rPr lang="en-US" altLang="ko-KR" sz="1200" dirty="0" smtClean="0">
                <a:effectLst/>
              </a:rPr>
              <a:t>(March 6, 1931 – October 21, 2004)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4049484" y="2645141"/>
            <a:ext cx="77630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/>
              <a:t>Diffusion of innovations is a theory that seeks to </a:t>
            </a:r>
            <a:r>
              <a:rPr lang="en-US" altLang="ko-KR" sz="2800" dirty="0" smtClean="0">
                <a:solidFill>
                  <a:srgbClr val="FF0000"/>
                </a:solidFill>
              </a:rPr>
              <a:t>explain how, why, and at what rate new ideas and technology spread through cultures. </a:t>
            </a:r>
            <a:r>
              <a:rPr lang="en-US" altLang="ko-KR" sz="2800" dirty="0" smtClean="0"/>
              <a:t>Everett Rogers, a professor of communication studies, popularized the theory in his book Diffusion of Innovations.</a:t>
            </a:r>
          </a:p>
          <a:p>
            <a:endParaRPr lang="en-US" altLang="ko-KR" sz="2800" dirty="0" smtClean="0"/>
          </a:p>
          <a:p>
            <a:pPr algn="r"/>
            <a:r>
              <a:rPr lang="en-US" altLang="ko-KR" sz="2800" dirty="0" smtClean="0"/>
              <a:t>- Wikipedia.</a:t>
            </a:r>
            <a:endParaRPr lang="en-US" altLang="ko-KR" sz="28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2. About Diffusion Of Innovation Theory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899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2. About Diffusion Of Innovation Theory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1000" dirty="0" smtClean="0"/>
          </a:p>
          <a:p>
            <a:r>
              <a:rPr lang="en-US" altLang="ko-KR" sz="4000" dirty="0" smtClean="0"/>
              <a:t>Diffusion?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/>
              <a:t>	    - </a:t>
            </a:r>
            <a:r>
              <a:rPr lang="ko-KR" altLang="en-US" dirty="0" smtClean="0"/>
              <a:t>커뮤니케이션 </a:t>
            </a:r>
            <a:r>
              <a:rPr lang="ko-KR" altLang="en-US" dirty="0" smtClean="0"/>
              <a:t>을 통해 새로운 아이디어가  받아들여지는 과정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4000" dirty="0" smtClean="0"/>
              <a:t> Innovation?</a:t>
            </a:r>
          </a:p>
          <a:p>
            <a:pPr lvl="0">
              <a:buClr>
                <a:srgbClr val="9DBFBE"/>
              </a:buClr>
              <a:buNone/>
            </a:pP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	    -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새롭다고 인식 되는 아이디어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또는 물건</a:t>
            </a:r>
            <a:endParaRPr lang="en-US" altLang="ko-K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None/>
            </a:pPr>
            <a:endParaRPr lang="en-US" altLang="ko-KR" sz="40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4957989" y="1274850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개혁 결정 과정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9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838200" y="-7"/>
            <a:ext cx="10515600" cy="100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2. About Diffusion Of Innovation Theory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3000" dirty="0" smtClean="0"/>
          </a:p>
          <a:p>
            <a:pPr>
              <a:buNone/>
            </a:pPr>
            <a:r>
              <a:rPr lang="en-US" altLang="ko-KR" sz="3000" dirty="0" smtClean="0"/>
              <a:t>Knowledge		      </a:t>
            </a:r>
            <a:r>
              <a:rPr lang="en-US" altLang="ko-KR" sz="3000" dirty="0" err="1" smtClean="0"/>
              <a:t>Persuation</a:t>
            </a:r>
            <a:r>
              <a:rPr lang="en-US" altLang="ko-KR" sz="3000" dirty="0" smtClean="0"/>
              <a:t>		Decision</a:t>
            </a:r>
          </a:p>
          <a:p>
            <a:pPr>
              <a:buNone/>
            </a:pPr>
            <a:endParaRPr lang="en-US" altLang="ko-KR" sz="3000" dirty="0" smtClean="0"/>
          </a:p>
          <a:p>
            <a:pPr>
              <a:buNone/>
            </a:pPr>
            <a:r>
              <a:rPr lang="en-US" altLang="ko-KR" sz="3000" dirty="0" smtClean="0"/>
              <a:t>                                 Implementation		      Confirmation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957989" y="1274850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smtClean="0">
                <a:latin typeface="+mj-ea"/>
                <a:ea typeface="+mj-ea"/>
              </a:rPr>
              <a:t>개혁 결정 과정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295294" y="2553419"/>
            <a:ext cx="448573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6622214" y="2550544"/>
            <a:ext cx="448573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2892697" y="3703622"/>
            <a:ext cx="448573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7013282" y="3700746"/>
            <a:ext cx="448573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899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추억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548</TotalTime>
  <Words>1074</Words>
  <Application>Microsoft Office PowerPoint</Application>
  <PresentationFormat>사용자 지정</PresentationFormat>
  <Paragraphs>109</Paragraphs>
  <Slides>20</Slides>
  <Notes>12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추억</vt:lpstr>
      <vt:lpstr>Diffusion Of Innovation</vt:lpstr>
      <vt:lpstr>목차</vt:lpstr>
      <vt:lpstr>Introduction</vt:lpstr>
      <vt:lpstr>1. Introduction.</vt:lpstr>
      <vt:lpstr>1. Introduction.</vt:lpstr>
      <vt:lpstr>About Diffusion Of Innovation Theory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관련 이론 및 현상</vt:lpstr>
      <vt:lpstr>슬라이드 14</vt:lpstr>
      <vt:lpstr>슬라이드 15</vt:lpstr>
      <vt:lpstr>슬라이드 16</vt:lpstr>
      <vt:lpstr>관련 논문 소개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Of Innovation</dc:title>
  <dc:creator>김재영</dc:creator>
  <cp:lastModifiedBy>youngkyun</cp:lastModifiedBy>
  <cp:revision>58</cp:revision>
  <dcterms:created xsi:type="dcterms:W3CDTF">2015-05-01T05:46:53Z</dcterms:created>
  <dcterms:modified xsi:type="dcterms:W3CDTF">2015-05-06T16:27:58Z</dcterms:modified>
</cp:coreProperties>
</file>