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28"/>
  </p:notesMasterIdLst>
  <p:sldIdLst>
    <p:sldId id="256" r:id="rId2"/>
    <p:sldId id="258" r:id="rId3"/>
    <p:sldId id="277" r:id="rId4"/>
    <p:sldId id="265" r:id="rId5"/>
    <p:sldId id="267" r:id="rId6"/>
    <p:sldId id="278" r:id="rId7"/>
    <p:sldId id="257" r:id="rId8"/>
    <p:sldId id="261" r:id="rId9"/>
    <p:sldId id="264" r:id="rId10"/>
    <p:sldId id="263" r:id="rId11"/>
    <p:sldId id="269" r:id="rId12"/>
    <p:sldId id="270" r:id="rId13"/>
    <p:sldId id="271" r:id="rId14"/>
    <p:sldId id="272" r:id="rId15"/>
    <p:sldId id="274" r:id="rId16"/>
    <p:sldId id="273" r:id="rId17"/>
    <p:sldId id="283" r:id="rId18"/>
    <p:sldId id="284" r:id="rId19"/>
    <p:sldId id="285" r:id="rId20"/>
    <p:sldId id="276" r:id="rId21"/>
    <p:sldId id="279" r:id="rId22"/>
    <p:sldId id="282" r:id="rId23"/>
    <p:sldId id="286" r:id="rId24"/>
    <p:sldId id="287" r:id="rId25"/>
    <p:sldId id="288" r:id="rId26"/>
    <p:sldId id="275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86410"/>
  </p:normalViewPr>
  <p:slideViewPr>
    <p:cSldViewPr snapToGrid="0">
      <p:cViewPr varScale="1">
        <p:scale>
          <a:sx n="97" d="100"/>
          <a:sy n="97" d="100"/>
        </p:scale>
        <p:origin x="159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55DAD-CEA9-48C5-B32D-E7D536B3DA78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B05F7-69DD-4B98-A232-899011AB33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20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B05F7-69DD-4B98-A232-899011AB33DC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66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B05F7-69DD-4B98-A232-899011AB33DC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939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277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605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0799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316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8483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8840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6627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503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294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505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937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634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518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34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12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028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682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A5A4ED8-7A82-4CCD-B1BC-2FEC9974594B}" type="datetimeFigureOut">
              <a:rPr lang="ko-KR" altLang="en-US" smtClean="0"/>
              <a:t>2015-05-27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0E232-8DAC-4D55-BD98-5327D89031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9421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7" rtl="0" eaLnBrk="1" latinLnBrk="1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GQo0z3XikI" TargetMode="External"/><Relationship Id="rId2" Type="http://schemas.openxmlformats.org/officeDocument/2006/relationships/hyperlink" Target="http://www.teachwithportals.com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ps.prenhall.com/hss_aronson_socpsych_6/64/16429/4205930.cw/-/4205978/" TargetMode="External"/><Relationship Id="rId2" Type="http://schemas.openxmlformats.org/officeDocument/2006/relationships/hyperlink" Target="http://commres.net/wiki/class:mt:2015:group_1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BBtt72aJL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lmQAh1fryqs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youtu.be/-lgm9NCOUzc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70975" y="1622322"/>
            <a:ext cx="6837357" cy="1180894"/>
          </a:xfrm>
        </p:spPr>
        <p:txBody>
          <a:bodyPr/>
          <a:lstStyle/>
          <a:p>
            <a:r>
              <a:rPr lang="ko-KR" altLang="en-US" dirty="0" smtClean="0"/>
              <a:t>게임에서의 폭력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320842" y="3439853"/>
            <a:ext cx="2843983" cy="2272689"/>
          </a:xfrm>
        </p:spPr>
        <p:txBody>
          <a:bodyPr>
            <a:noAutofit/>
          </a:bodyPr>
          <a:lstStyle/>
          <a:p>
            <a:pPr algn="ctr" defTabSz="685800">
              <a:lnSpc>
                <a:spcPct val="90000"/>
              </a:lnSpc>
              <a:buClrTx/>
              <a:buSzTx/>
              <a:defRPr/>
            </a:pPr>
            <a:r>
              <a:rPr lang="en-US" altLang="ko-KR" dirty="0">
                <a:solidFill>
                  <a:schemeClr val="tx1"/>
                </a:solidFill>
                <a:latin typeface="+mn-ea"/>
                <a:ea typeface="+mn-ea"/>
              </a:rPr>
              <a:t>201021171 </a:t>
            </a:r>
            <a:r>
              <a:rPr lang="ko-KR" altLang="en-US" dirty="0">
                <a:solidFill>
                  <a:schemeClr val="tx1"/>
                </a:solidFill>
                <a:latin typeface="+mn-ea"/>
                <a:ea typeface="+mn-ea"/>
              </a:rPr>
              <a:t>김지훈</a:t>
            </a:r>
          </a:p>
          <a:p>
            <a:pPr algn="ctr" defTabSz="685800">
              <a:lnSpc>
                <a:spcPct val="90000"/>
              </a:lnSpc>
              <a:buClrTx/>
              <a:buSzTx/>
              <a:defRPr/>
            </a:pPr>
            <a:r>
              <a:rPr lang="en-US" altLang="ko-KR" dirty="0">
                <a:solidFill>
                  <a:schemeClr val="tx1"/>
                </a:solidFill>
                <a:latin typeface="+mn-ea"/>
                <a:ea typeface="+mn-ea"/>
              </a:rPr>
              <a:t>201021214 </a:t>
            </a:r>
            <a:r>
              <a:rPr lang="ko-KR" altLang="en-US" dirty="0">
                <a:solidFill>
                  <a:schemeClr val="tx1"/>
                </a:solidFill>
                <a:latin typeface="+mn-ea"/>
                <a:ea typeface="+mn-ea"/>
              </a:rPr>
              <a:t>이승규</a:t>
            </a:r>
          </a:p>
          <a:p>
            <a:pPr algn="ctr" defTabSz="685800">
              <a:lnSpc>
                <a:spcPct val="90000"/>
              </a:lnSpc>
              <a:buClrTx/>
              <a:buSzTx/>
              <a:defRPr/>
            </a:pPr>
            <a:r>
              <a:rPr lang="en-US" altLang="ko-KR" dirty="0">
                <a:solidFill>
                  <a:schemeClr val="tx1"/>
                </a:solidFill>
                <a:latin typeface="+mn-ea"/>
                <a:ea typeface="+mn-ea"/>
              </a:rPr>
              <a:t>201122037 </a:t>
            </a:r>
            <a:r>
              <a:rPr lang="ko-KR" altLang="en-US" dirty="0">
                <a:solidFill>
                  <a:schemeClr val="tx1"/>
                </a:solidFill>
                <a:latin typeface="+mn-ea"/>
                <a:ea typeface="+mn-ea"/>
              </a:rPr>
              <a:t>김태환</a:t>
            </a:r>
          </a:p>
          <a:p>
            <a:pPr algn="ctr" defTabSz="685800">
              <a:lnSpc>
                <a:spcPct val="90000"/>
              </a:lnSpc>
              <a:buClrTx/>
              <a:buSzTx/>
              <a:defRPr/>
            </a:pPr>
            <a:r>
              <a:rPr lang="en-US" altLang="ko-KR" dirty="0">
                <a:solidFill>
                  <a:schemeClr val="tx1"/>
                </a:solidFill>
                <a:latin typeface="+mn-ea"/>
                <a:ea typeface="+mn-ea"/>
              </a:rPr>
              <a:t>201321068 </a:t>
            </a:r>
            <a:r>
              <a:rPr lang="ko-KR" altLang="en-US" dirty="0">
                <a:solidFill>
                  <a:schemeClr val="tx1"/>
                </a:solidFill>
                <a:latin typeface="+mn-ea"/>
                <a:ea typeface="+mn-ea"/>
              </a:rPr>
              <a:t>최준희</a:t>
            </a:r>
          </a:p>
          <a:p>
            <a:pPr algn="ctr" defTabSz="685800">
              <a:lnSpc>
                <a:spcPct val="90000"/>
              </a:lnSpc>
              <a:buClrTx/>
              <a:buSzTx/>
              <a:defRPr/>
            </a:pPr>
            <a:r>
              <a:rPr lang="en-US" altLang="ko-KR" dirty="0">
                <a:solidFill>
                  <a:schemeClr val="tx1"/>
                </a:solidFill>
                <a:latin typeface="+mn-ea"/>
                <a:ea typeface="+mn-ea"/>
              </a:rPr>
              <a:t>201321129 </a:t>
            </a:r>
            <a:r>
              <a:rPr lang="ko-KR" altLang="en-US" dirty="0">
                <a:solidFill>
                  <a:schemeClr val="tx1"/>
                </a:solidFill>
                <a:latin typeface="+mn-ea"/>
                <a:ea typeface="+mn-ea"/>
              </a:rPr>
              <a:t>홍경택</a:t>
            </a:r>
          </a:p>
          <a:p>
            <a:pPr algn="ctr" defTabSz="685800">
              <a:lnSpc>
                <a:spcPct val="90000"/>
              </a:lnSpc>
              <a:buClrTx/>
              <a:buSzTx/>
              <a:defRPr/>
            </a:pPr>
            <a:endParaRPr lang="en-US" altLang="ko-KR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916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66482"/>
          </a:xfrm>
        </p:spPr>
        <p:txBody>
          <a:bodyPr/>
          <a:lstStyle/>
          <a:p>
            <a:r>
              <a:rPr lang="ko-KR" altLang="en-US" sz="3200" dirty="0" smtClean="0"/>
              <a:t>게임이 폭력성에 영향을 미친다는 이론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2061" y="1433493"/>
            <a:ext cx="6711654" cy="4195481"/>
          </a:xfrm>
        </p:spPr>
        <p:txBody>
          <a:bodyPr/>
          <a:lstStyle/>
          <a:p>
            <a:r>
              <a:rPr lang="ko-KR" altLang="en-US" dirty="0" smtClean="0"/>
              <a:t>사회학습이론</a:t>
            </a:r>
            <a:endParaRPr lang="en-US" altLang="ko-KR" dirty="0" smtClean="0"/>
          </a:p>
          <a:p>
            <a:r>
              <a:rPr lang="ko-KR" altLang="en-US" dirty="0" smtClean="0"/>
              <a:t>인지 네오 연상</a:t>
            </a:r>
            <a:r>
              <a:rPr lang="ko-KR" altLang="en-US" baseline="0" dirty="0" smtClean="0"/>
              <a:t> 이론</a:t>
            </a:r>
            <a:endParaRPr lang="en-US" altLang="ko-KR" baseline="0" dirty="0" smtClean="0"/>
          </a:p>
          <a:p>
            <a:r>
              <a:rPr lang="ko-KR" altLang="en-US" baseline="0" dirty="0" smtClean="0"/>
              <a:t>둔감화 작용</a:t>
            </a:r>
            <a:endParaRPr lang="en-US" altLang="ko-KR" baseline="0" dirty="0" smtClean="0"/>
          </a:p>
          <a:p>
            <a:r>
              <a:rPr lang="ko-KR" altLang="en-US" baseline="0" dirty="0" smtClean="0"/>
              <a:t>문화개발 이론</a:t>
            </a:r>
            <a:endParaRPr lang="en-US" altLang="ko-KR" baseline="0" dirty="0" smtClean="0"/>
          </a:p>
          <a:p>
            <a:r>
              <a:rPr lang="ko-KR" altLang="en-US" baseline="0" dirty="0" smtClean="0"/>
              <a:t>정서적 성향 이론</a:t>
            </a:r>
            <a:endParaRPr lang="en-US" altLang="ko-KR" baseline="0" dirty="0" smtClean="0"/>
          </a:p>
          <a:p>
            <a:r>
              <a:rPr lang="ko-KR" altLang="en-US" dirty="0" smtClean="0"/>
              <a:t>도덕적 이탈 이론</a:t>
            </a:r>
            <a:endParaRPr lang="en-US" altLang="ko-KR" dirty="0" smtClean="0"/>
          </a:p>
          <a:p>
            <a:r>
              <a:rPr lang="en-US" altLang="ko-KR" dirty="0"/>
              <a:t>Anderson &amp; </a:t>
            </a:r>
            <a:r>
              <a:rPr lang="en-US" altLang="ko-KR" dirty="0" smtClean="0"/>
              <a:t>Dill</a:t>
            </a:r>
            <a:r>
              <a:rPr lang="ko-KR" altLang="en-US" dirty="0" smtClean="0"/>
              <a:t>의 연구</a:t>
            </a:r>
            <a:endParaRPr lang="en-US" altLang="ko-KR" dirty="0" smtClean="0"/>
          </a:p>
          <a:p>
            <a:r>
              <a:rPr lang="en-US" altLang="ko-KR" dirty="0"/>
              <a:t>Anderson &amp; </a:t>
            </a:r>
            <a:r>
              <a:rPr lang="en-US" altLang="ko-KR" dirty="0" smtClean="0"/>
              <a:t>Bushman</a:t>
            </a:r>
            <a:r>
              <a:rPr lang="ko-KR" altLang="en-US" dirty="0" smtClean="0"/>
              <a:t>의 연구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1664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사회학습이론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9163" y="2226469"/>
            <a:ext cx="3886200" cy="3263504"/>
          </a:xfrm>
        </p:spPr>
        <p:txBody>
          <a:bodyPr/>
          <a:lstStyle/>
          <a:p>
            <a:r>
              <a:rPr lang="ko-KR" altLang="en-US" dirty="0" smtClean="0"/>
              <a:t>사람은 주어진 상황이나 다른 사람의 행동을 학습하고 모방된 행동을 한다는 이론</a:t>
            </a:r>
            <a:r>
              <a:rPr lang="en-US" altLang="ko-KR" dirty="0" smtClean="0"/>
              <a:t>.</a:t>
            </a:r>
          </a:p>
          <a:p>
            <a:r>
              <a:rPr lang="ko-KR" altLang="en-US" dirty="0"/>
              <a:t>그러므로 플레이어는 게임에서 본 상황이나 행동을 따라서 할 수 있다</a:t>
            </a:r>
            <a:r>
              <a:rPr lang="en-US" altLang="ko-KR" dirty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26469"/>
            <a:ext cx="4334034" cy="2699742"/>
          </a:xfrm>
        </p:spPr>
      </p:pic>
    </p:spTree>
    <p:extLst>
      <p:ext uri="{BB962C8B-B14F-4D97-AF65-F5344CB8AC3E}">
        <p14:creationId xmlns:p14="http://schemas.microsoft.com/office/powerpoint/2010/main" val="213242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인지네오연상이론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4710" y="1679299"/>
            <a:ext cx="6711654" cy="4195481"/>
          </a:xfrm>
        </p:spPr>
        <p:txBody>
          <a:bodyPr/>
          <a:lstStyle/>
          <a:p>
            <a:r>
              <a:rPr lang="ko-KR" altLang="en-US" dirty="0" smtClean="0"/>
              <a:t>게임에 나오는 폭력적인 장면이 분노나 좌절 같은 감정을 완화하기 보다는 증폭시킨다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그런 감정의 완화는 물리적인 행동을 통해 가능하다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83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둔감화 작용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4710" y="1649803"/>
            <a:ext cx="6711654" cy="4195481"/>
          </a:xfrm>
        </p:spPr>
        <p:txBody>
          <a:bodyPr/>
          <a:lstStyle/>
          <a:p>
            <a:r>
              <a:rPr lang="ko-KR" altLang="en-US" dirty="0" smtClean="0"/>
              <a:t>대중매체의 폭력을 계속 접해오면 그에 대한 감각이 무뎌져서 어느 정도의 폭력이 항상 필요하다 생각하게 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그렇게 다른 사람에게 가해지는 폭력에 둔감해지고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피해자를 돕지 않으며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자기가 문제를 해결할 때도 폭력에 의지하게 된다</a:t>
            </a:r>
            <a:r>
              <a:rPr lang="en-US" altLang="ko-KR" baseline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118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문화개발 효과이론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4710" y="1679299"/>
            <a:ext cx="6711654" cy="4195481"/>
          </a:xfrm>
        </p:spPr>
        <p:txBody>
          <a:bodyPr/>
          <a:lstStyle/>
          <a:p>
            <a:r>
              <a:rPr lang="ko-KR" altLang="en-US" dirty="0" smtClean="0"/>
              <a:t>게임을 많이 할 수록 플레이어들의 사회에 대한 인식은 게임에서 제시하는 것과 일치할 것이라는 이론이다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게임이 플레이어들을 조종하는 것은 아니지만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상호작용을 통해 갈 수록 게임과 닮아가게 된다</a:t>
            </a:r>
            <a:r>
              <a:rPr lang="en-US" altLang="ko-KR" baseline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602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정서적 성향 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2062" y="1610474"/>
            <a:ext cx="6711654" cy="4195481"/>
          </a:xfrm>
        </p:spPr>
        <p:txBody>
          <a:bodyPr/>
          <a:lstStyle/>
          <a:p>
            <a:r>
              <a:rPr lang="ko-KR" altLang="en-US" dirty="0" smtClean="0"/>
              <a:t>감정적 선호가 도덕적 평가를 선행한다는 이론이다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플레이어들은 게임에서 도덕적 행동을 하는 등장인물을 좋아하기 때문에 게임에서 좋아하는 등장인물이 저지르는 폭력은 괜찮다고 생각할 수 있다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6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도덕적 이탈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4710" y="1561313"/>
            <a:ext cx="7204116" cy="4195481"/>
          </a:xfrm>
        </p:spPr>
        <p:txBody>
          <a:bodyPr/>
          <a:lstStyle/>
          <a:p>
            <a:r>
              <a:rPr lang="ko-KR" altLang="en-US" dirty="0" smtClean="0"/>
              <a:t>비도덕적 행동을 했을 때 명예나 대의라는 명분으로 정당성을 부여하거나 더 비도덕적인 행위와 비교하며 자신의 행위가 사회의 압력에 의해 일어났다고 해석하는 행동이다</a:t>
            </a:r>
            <a:r>
              <a:rPr lang="en-US" altLang="ko-KR" dirty="0" smtClean="0"/>
              <a:t>.</a:t>
            </a:r>
          </a:p>
          <a:p>
            <a:endParaRPr lang="en-US" altLang="ko-KR" baseline="0" dirty="0"/>
          </a:p>
          <a:p>
            <a:r>
              <a:rPr lang="ko-KR" altLang="en-US" dirty="0" smtClean="0"/>
              <a:t>게임에서도 플레이어 스스로 자신이 저지르는 폭력을 </a:t>
            </a:r>
            <a:r>
              <a:rPr lang="en-US" altLang="ko-KR" dirty="0" smtClean="0"/>
              <a:t>Left 4 Dead 2 </a:t>
            </a:r>
            <a:r>
              <a:rPr lang="ko-KR" altLang="en-US" dirty="0" smtClean="0"/>
              <a:t>같은 경우는 </a:t>
            </a:r>
            <a:r>
              <a:rPr lang="ko-KR" altLang="en-US" dirty="0" err="1" smtClean="0"/>
              <a:t>좀비를</a:t>
            </a:r>
            <a:r>
              <a:rPr lang="ko-KR" altLang="en-US" dirty="0" smtClean="0"/>
              <a:t> 죽여야만 살아남는다고 정당화하거나 하는 식으로 정당화시킬 수 있기 때문에 위험하다</a:t>
            </a:r>
            <a:r>
              <a:rPr lang="en-US" altLang="ko-KR" dirty="0" smtClean="0"/>
              <a:t>.</a:t>
            </a:r>
            <a:endParaRPr lang="en-US" altLang="ko-KR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39406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Anderson &amp; Dill(2000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연구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4710" y="1649803"/>
            <a:ext cx="6899316" cy="4195481"/>
          </a:xfrm>
        </p:spPr>
        <p:txBody>
          <a:bodyPr/>
          <a:lstStyle/>
          <a:p>
            <a:r>
              <a:rPr lang="ko-KR" altLang="en-US" dirty="0" smtClean="0"/>
              <a:t>폭력성을 측정하기 위해 사용한 방법은 실험 참가자들을 </a:t>
            </a:r>
            <a:r>
              <a:rPr lang="ko-KR" altLang="en-US" dirty="0" err="1" smtClean="0"/>
              <a:t>집단별로</a:t>
            </a:r>
            <a:r>
              <a:rPr lang="ko-KR" altLang="en-US" dirty="0" smtClean="0"/>
              <a:t> 나누어 폭력적 게임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울펜슈타인</a:t>
            </a:r>
            <a:r>
              <a:rPr lang="en-US" altLang="ko-KR" dirty="0" smtClean="0"/>
              <a:t>3D)</a:t>
            </a:r>
            <a:r>
              <a:rPr lang="ko-KR" altLang="en-US" dirty="0" smtClean="0"/>
              <a:t>와 </a:t>
            </a:r>
            <a:r>
              <a:rPr lang="ko-KR" altLang="en-US" dirty="0" err="1" smtClean="0"/>
              <a:t>테트리스를</a:t>
            </a:r>
            <a:r>
              <a:rPr lang="ko-KR" altLang="en-US" dirty="0" smtClean="0"/>
              <a:t> 시켰다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다음 가상의 상대와 게임을 시켜 이긴 사람이 진 사람에게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백식</a:t>
            </a:r>
            <a:r>
              <a:rPr lang="ko-KR" altLang="en-US" dirty="0" smtClean="0"/>
              <a:t> 소음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을 줘서 괴롭힐 수 있었고 정도는 피실험자가 조절할 수 있었다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594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66724" y="452718"/>
            <a:ext cx="7302438" cy="1435076"/>
          </a:xfrm>
        </p:spPr>
        <p:txBody>
          <a:bodyPr/>
          <a:lstStyle/>
          <a:p>
            <a:r>
              <a:rPr lang="en-US" altLang="ko-KR" dirty="0"/>
              <a:t>Anderson &amp; </a:t>
            </a:r>
            <a:r>
              <a:rPr lang="en-US" altLang="ko-KR" dirty="0" smtClean="0"/>
              <a:t>Dill(2000)</a:t>
            </a:r>
            <a:r>
              <a:rPr lang="ko-KR" altLang="en-US" dirty="0" smtClean="0"/>
              <a:t>의 연구 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그러므로 피실험자가 상대방에게 고통을 주고 싶으면 더 세게 백색소음을 일으키면 된다</a:t>
            </a:r>
            <a:r>
              <a:rPr lang="en-US" altLang="ko-KR" dirty="0" smtClean="0"/>
              <a:t>. </a:t>
            </a:r>
            <a:r>
              <a:rPr lang="en-US" altLang="ko-KR" dirty="0"/>
              <a:t>(</a:t>
            </a:r>
            <a:r>
              <a:rPr lang="ko-KR" altLang="en-US" dirty="0"/>
              <a:t>하지만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가상의 상대</a:t>
            </a:r>
            <a:r>
              <a:rPr lang="en-US" altLang="ko-KR" dirty="0" smtClean="0"/>
              <a:t>＇</a:t>
            </a:r>
            <a:r>
              <a:rPr lang="ko-KR" altLang="en-US" dirty="0" smtClean="0"/>
              <a:t>는 실제로 없었고 승부는 </a:t>
            </a:r>
            <a:r>
              <a:rPr lang="ko-KR" altLang="en-US" dirty="0"/>
              <a:t>미리 조작되어 있었음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r>
              <a:rPr lang="ko-KR" altLang="en-US" dirty="0" smtClean="0"/>
              <a:t>결과적으로 폭력적 게임을 했던 사람들이 상대방에게 더 많은 고통을 주기 위한 행동을 했고 통계상으로도 의미가 있었다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780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1353" y="371610"/>
            <a:ext cx="7674792" cy="994172"/>
          </a:xfrm>
        </p:spPr>
        <p:txBody>
          <a:bodyPr/>
          <a:lstStyle/>
          <a:p>
            <a:r>
              <a:rPr lang="en-US" altLang="ko-KR" sz="4000" dirty="0"/>
              <a:t>Anderson &amp; Bushman(2001</a:t>
            </a:r>
            <a:r>
              <a:rPr lang="en-US" altLang="ko-KR" sz="4000" dirty="0" smtClean="0"/>
              <a:t>)</a:t>
            </a:r>
            <a:r>
              <a:rPr lang="ko-KR" altLang="en-US" sz="4000" dirty="0" smtClean="0"/>
              <a:t>의 연구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22900" y="1738292"/>
            <a:ext cx="7323245" cy="4195481"/>
          </a:xfrm>
        </p:spPr>
        <p:txBody>
          <a:bodyPr/>
          <a:lstStyle/>
          <a:p>
            <a:r>
              <a:rPr lang="ko-KR" altLang="en-US" dirty="0" smtClean="0"/>
              <a:t>메타 분석</a:t>
            </a:r>
            <a:r>
              <a:rPr lang="en-US" altLang="ko-KR" dirty="0" smtClean="0"/>
              <a:t>(meat-analysis)</a:t>
            </a:r>
            <a:r>
              <a:rPr lang="ko-KR" altLang="en-US" dirty="0" smtClean="0"/>
              <a:t>란 한 주제에 대해 서로 다른 연구를 종합하고 싶을 때 쓰는 방법이다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ko-KR" altLang="en-US" dirty="0" smtClean="0"/>
              <a:t>위 연구자들은 이 기법을 사용해 게임과 폭력성에 관련된 많은 연구를 종합하여 게임과 폭력성의 연관을 밝혀냈다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11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폭력적인 게임의 예</a:t>
            </a:r>
            <a:r>
              <a:rPr lang="ko-KR" altLang="en-US" baseline="0" dirty="0" smtClean="0"/>
              <a:t>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99956" y="2131970"/>
            <a:ext cx="6373416" cy="2972564"/>
          </a:xfrm>
        </p:spPr>
        <p:txBody>
          <a:bodyPr>
            <a:noAutofit/>
          </a:bodyPr>
          <a:lstStyle/>
          <a:p>
            <a:pPr lvl="0"/>
            <a:r>
              <a:rPr lang="en-US" altLang="ko-KR" sz="2800" dirty="0"/>
              <a:t>Death Race (1976)</a:t>
            </a:r>
          </a:p>
          <a:p>
            <a:pPr lvl="0"/>
            <a:endParaRPr lang="en-US" altLang="ko-KR" sz="2800" dirty="0"/>
          </a:p>
          <a:p>
            <a:pPr lvl="0"/>
            <a:r>
              <a:rPr lang="en-US" altLang="ko-KR" sz="2800" dirty="0"/>
              <a:t>Doom (1993, id Software)</a:t>
            </a:r>
          </a:p>
          <a:p>
            <a:pPr lvl="0"/>
            <a:endParaRPr lang="en-US" altLang="ko-KR" sz="2800" dirty="0"/>
          </a:p>
          <a:p>
            <a:pPr lvl="0"/>
            <a:r>
              <a:rPr lang="en-US" altLang="ko-KR" sz="2800" dirty="0"/>
              <a:t>Left 4 Dead 2 (2009, Valve)</a:t>
            </a:r>
          </a:p>
        </p:txBody>
      </p:sp>
    </p:spTree>
    <p:extLst>
      <p:ext uri="{BB962C8B-B14F-4D97-AF65-F5344CB8AC3E}">
        <p14:creationId xmlns:p14="http://schemas.microsoft.com/office/powerpoint/2010/main" val="30040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4709" y="452718"/>
            <a:ext cx="7322103" cy="1400530"/>
          </a:xfrm>
        </p:spPr>
        <p:txBody>
          <a:bodyPr/>
          <a:lstStyle/>
          <a:p>
            <a:r>
              <a:rPr lang="ko-KR" altLang="en-US" dirty="0" smtClean="0"/>
              <a:t>게임의 긍정적인 현상 및 이론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카타르시스 이론</a:t>
            </a:r>
            <a:endParaRPr lang="en-US" altLang="ko-KR" dirty="0" smtClean="0"/>
          </a:p>
          <a:p>
            <a:r>
              <a:rPr lang="ko-KR" altLang="en-US" dirty="0" smtClean="0"/>
              <a:t>기존의 연구에 대한 반박</a:t>
            </a:r>
            <a:endParaRPr lang="en-US" altLang="ko-KR" dirty="0" smtClean="0"/>
          </a:p>
          <a:p>
            <a:r>
              <a:rPr lang="ko-KR" altLang="en-US" dirty="0" smtClean="0"/>
              <a:t>주의력에 도움을 주는 게임</a:t>
            </a:r>
            <a:endParaRPr lang="en-US" altLang="ko-KR" dirty="0" smtClean="0"/>
          </a:p>
          <a:p>
            <a:r>
              <a:rPr lang="ko-KR" altLang="en-US" dirty="0" smtClean="0"/>
              <a:t>학습에 도움을 주는 </a:t>
            </a:r>
            <a:r>
              <a:rPr lang="en-US" altLang="ko-KR" dirty="0" smtClean="0"/>
              <a:t>Portal 2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카타르시스 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4710" y="1651439"/>
            <a:ext cx="7886700" cy="3263504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아리스토텔레스는 관객이 비극을 봄으로써 배우들의 정서를 느낄 수 있기 때문에 카타르시스를 일으킨다고 말함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카타르시스를 통해 관객의 마음에 공포나 연민을 일으켜 부정적인 감정을 추방한다고 말함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프로이드에</a:t>
            </a:r>
            <a:r>
              <a:rPr lang="ko-KR" altLang="en-US" dirty="0" smtClean="0"/>
              <a:t> 의하면 타나토스를 평소에 풀어줄 수단이 없다면 그것이 언젠가 예측할 수 없는 형태로 나타난다고 주장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따라서 게임이 타나토스를 억제하는 데 도움이 될 수 있다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905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3291" y="181082"/>
            <a:ext cx="5230761" cy="1372414"/>
          </a:xfrm>
        </p:spPr>
        <p:txBody>
          <a:bodyPr/>
          <a:lstStyle/>
          <a:p>
            <a:r>
              <a:rPr lang="en-US" altLang="ko-KR" dirty="0" smtClean="0"/>
              <a:t>Anderson &amp; Bushman</a:t>
            </a:r>
            <a:br>
              <a:rPr lang="en-US" altLang="ko-KR" dirty="0" smtClean="0"/>
            </a:br>
            <a:r>
              <a:rPr lang="ko-KR" altLang="en-US" dirty="0" smtClean="0"/>
              <a:t>의 연구에 대한 반박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3290" y="1738292"/>
            <a:ext cx="7393857" cy="4195481"/>
          </a:xfrm>
        </p:spPr>
        <p:txBody>
          <a:bodyPr/>
          <a:lstStyle/>
          <a:p>
            <a:r>
              <a:rPr lang="en-US" altLang="ko-KR" dirty="0"/>
              <a:t>Christopher J. </a:t>
            </a:r>
            <a:r>
              <a:rPr lang="en-US" altLang="ko-KR" dirty="0" smtClean="0"/>
              <a:t>Ferguson(2007)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2007</a:t>
            </a:r>
            <a:r>
              <a:rPr lang="ko-KR" altLang="en-US" dirty="0" smtClean="0"/>
              <a:t>년 메타 분석을 비판하는 논문을 통해 출간 편향의 문제를 지적했다</a:t>
            </a:r>
            <a:r>
              <a:rPr lang="en-US" altLang="ko-KR" dirty="0" smtClean="0"/>
              <a:t>. </a:t>
            </a:r>
          </a:p>
          <a:p>
            <a:endParaRPr lang="en-US" altLang="ko-KR" dirty="0"/>
          </a:p>
          <a:p>
            <a:r>
              <a:rPr lang="ko-KR" altLang="en-US" dirty="0" smtClean="0"/>
              <a:t>출간 편향</a:t>
            </a:r>
            <a:r>
              <a:rPr lang="en-US" altLang="ko-KR" dirty="0" smtClean="0"/>
              <a:t>(publication bias)</a:t>
            </a:r>
            <a:r>
              <a:rPr lang="ko-KR" altLang="en-US" dirty="0" smtClean="0"/>
              <a:t>는 학술지에 어떤 효과가 있다고 하는 논문이 많이 실리지 효과가 없다고 하는 논문은 별로 없는 현상을 말한다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이러한 </a:t>
            </a:r>
            <a:r>
              <a:rPr lang="ko-KR" altLang="en-US" dirty="0" smtClean="0"/>
              <a:t>편항성을</a:t>
            </a:r>
            <a:r>
              <a:rPr lang="ko-KR" altLang="en-US" dirty="0" smtClean="0"/>
              <a:t> 고려해서 다시 메타분석을 했더니</a:t>
            </a:r>
            <a:r>
              <a:rPr lang="en-US" altLang="ko-KR" dirty="0" smtClean="0"/>
              <a:t>, Anderson</a:t>
            </a:r>
            <a:r>
              <a:rPr lang="ko-KR" altLang="en-US" dirty="0" smtClean="0"/>
              <a:t>과 결과가 달랐다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503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Anderson </a:t>
            </a:r>
            <a:r>
              <a:rPr lang="en-US" altLang="ko-KR" dirty="0"/>
              <a:t>&amp; </a:t>
            </a:r>
            <a:r>
              <a:rPr lang="en-US" altLang="ko-KR" dirty="0" smtClean="0"/>
              <a:t>Dill</a:t>
            </a:r>
            <a:r>
              <a:rPr lang="ko-KR" altLang="en-US" dirty="0" smtClean="0"/>
              <a:t>에 </a:t>
            </a:r>
            <a:r>
              <a:rPr lang="ko-KR" altLang="en-US" dirty="0"/>
              <a:t>대한 </a:t>
            </a:r>
            <a:r>
              <a:rPr lang="ko-KR" altLang="en-US" dirty="0" smtClean="0"/>
              <a:t>반박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4709" y="1610474"/>
            <a:ext cx="7184451" cy="4195481"/>
          </a:xfrm>
        </p:spPr>
        <p:txBody>
          <a:bodyPr/>
          <a:lstStyle/>
          <a:p>
            <a:r>
              <a:rPr lang="ko-KR" altLang="en-US" dirty="0" smtClean="0"/>
              <a:t>외적 타당도</a:t>
            </a:r>
            <a:r>
              <a:rPr lang="en-US" altLang="ko-KR" dirty="0" smtClean="0"/>
              <a:t>(eternal validity)</a:t>
            </a:r>
            <a:r>
              <a:rPr lang="ko-KR" altLang="en-US" dirty="0" smtClean="0"/>
              <a:t>란 통제된 실험실에서 얻어진 결론이 일반화될 수 있는지 묻는 개념이다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ko-KR" altLang="en-US" dirty="0" smtClean="0"/>
              <a:t>보통 우리가 폭력을 행사할 때 백색소음을 쓰지는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실험에 참가한 사람들이 밖에 나가서도 그런 짓을 하지는 않기 때문에 외적 타당도가 무척 떨어진다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024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주의력에 도움을 주는 게임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84710" y="1755776"/>
            <a:ext cx="3841484" cy="4195763"/>
          </a:xfrm>
        </p:spPr>
        <p:txBody>
          <a:bodyPr/>
          <a:lstStyle/>
          <a:p>
            <a:r>
              <a:rPr lang="en-US" altLang="ko-KR" dirty="0" smtClean="0"/>
              <a:t>FPS </a:t>
            </a:r>
            <a:r>
              <a:rPr lang="ko-KR" altLang="en-US" dirty="0" smtClean="0"/>
              <a:t>게임을 하기 전보다 하고 난 후에 주의력이 높아져서 원 밖에 도형을 더 신경 쓰게 됨</a:t>
            </a:r>
            <a:r>
              <a:rPr lang="en-US" altLang="ko-KR" dirty="0" smtClean="0"/>
              <a:t>.</a:t>
            </a:r>
          </a:p>
          <a:p>
            <a:pPr marL="0" indent="0" algn="r">
              <a:buNone/>
            </a:pPr>
            <a:r>
              <a:rPr lang="en-US" altLang="ko-KR" sz="1200" dirty="0"/>
              <a:t>	</a:t>
            </a:r>
            <a:r>
              <a:rPr lang="en-US" altLang="ko-KR" sz="1600" dirty="0"/>
              <a:t>C. Shawn Green &amp; Daphne </a:t>
            </a:r>
            <a:r>
              <a:rPr lang="en-US" altLang="ko-KR" sz="1600" dirty="0" err="1" smtClean="0"/>
              <a:t>Bavelier</a:t>
            </a:r>
            <a:r>
              <a:rPr lang="en-US" altLang="ko-KR" sz="1600" dirty="0" smtClean="0"/>
              <a:t>(2003</a:t>
            </a:r>
            <a:r>
              <a:rPr lang="en-US" altLang="ko-KR" sz="1600" dirty="0"/>
              <a:t>)</a:t>
            </a:r>
          </a:p>
          <a:p>
            <a:pPr marL="0" indent="0">
              <a:buNone/>
            </a:pPr>
            <a:endParaRPr lang="en-US" altLang="ko-KR" sz="1200" dirty="0"/>
          </a:p>
          <a:p>
            <a:r>
              <a:rPr lang="ko-KR" altLang="en-US" dirty="0" smtClean="0"/>
              <a:t>메타분석을 통해 게임이 인지능력에 도움을 준다는 결론을 내릴 수 있음</a:t>
            </a:r>
            <a:r>
              <a:rPr lang="en-US" altLang="ko-KR" dirty="0" smtClean="0"/>
              <a:t>.</a:t>
            </a:r>
          </a:p>
          <a:p>
            <a:pPr marL="342900" lvl="1" indent="0" algn="r">
              <a:buNone/>
            </a:pPr>
            <a:r>
              <a:rPr lang="en-US" altLang="ko-KR" dirty="0"/>
              <a:t>	Christopher J. Ferguson(2007)</a:t>
            </a:r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890" y="1940181"/>
            <a:ext cx="3950850" cy="2897290"/>
          </a:xfrm>
        </p:spPr>
      </p:pic>
    </p:spTree>
    <p:extLst>
      <p:ext uri="{BB962C8B-B14F-4D97-AF65-F5344CB8AC3E}">
        <p14:creationId xmlns:p14="http://schemas.microsoft.com/office/powerpoint/2010/main" val="426776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204116" cy="1400530"/>
          </a:xfrm>
        </p:spPr>
        <p:txBody>
          <a:bodyPr/>
          <a:lstStyle/>
          <a:p>
            <a:r>
              <a:rPr lang="ko-KR" altLang="en-US" dirty="0" smtClean="0"/>
              <a:t>물리 학습에 도움을 주는 게임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18976" y="2226469"/>
            <a:ext cx="4195874" cy="3263504"/>
          </a:xfrm>
        </p:spPr>
        <p:txBody>
          <a:bodyPr/>
          <a:lstStyle/>
          <a:p>
            <a:r>
              <a:rPr lang="en-US" altLang="ko-KR" dirty="0" smtClean="0">
                <a:hlinkClick r:id="rId2"/>
              </a:rPr>
              <a:t>Valve</a:t>
            </a:r>
            <a:r>
              <a:rPr lang="ko-KR" altLang="en-US" dirty="0" smtClean="0">
                <a:hlinkClick r:id="rId2"/>
              </a:rPr>
              <a:t>의 게임 </a:t>
            </a:r>
            <a:r>
              <a:rPr lang="en-US" altLang="ko-KR" dirty="0" smtClean="0">
                <a:hlinkClick r:id="rId2"/>
              </a:rPr>
              <a:t>Portal </a:t>
            </a:r>
            <a:r>
              <a:rPr lang="ko-KR" altLang="en-US" dirty="0" smtClean="0">
                <a:hlinkClick r:id="rId2"/>
              </a:rPr>
              <a:t>을 통해 학생들이 물리 공부를 하는 모습</a:t>
            </a:r>
            <a:r>
              <a:rPr lang="en-US" altLang="ko-KR" dirty="0" smtClean="0">
                <a:hlinkClick r:id="rId2"/>
              </a:rPr>
              <a:t>.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학생들은 </a:t>
            </a:r>
            <a:r>
              <a:rPr lang="en-US" altLang="ko-KR" dirty="0" smtClean="0"/>
              <a:t>Valve</a:t>
            </a:r>
            <a:r>
              <a:rPr lang="ko-KR" altLang="en-US" dirty="0" smtClean="0"/>
              <a:t>로 현장학습을 가서 게임을 플레이하며 물리 법칙을 익히게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5" name="내용 개체 틀 4">
            <a:hlinkClick r:id="rId3"/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457" y="2226469"/>
            <a:ext cx="3824653" cy="2220057"/>
          </a:xfrm>
        </p:spPr>
      </p:pic>
    </p:spTree>
    <p:extLst>
      <p:ext uri="{BB962C8B-B14F-4D97-AF65-F5344CB8AC3E}">
        <p14:creationId xmlns:p14="http://schemas.microsoft.com/office/powerpoint/2010/main" val="91806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593689" y="1474840"/>
            <a:ext cx="7822724" cy="4562166"/>
          </a:xfrm>
        </p:spPr>
        <p:txBody>
          <a:bodyPr>
            <a:normAutofit/>
          </a:bodyPr>
          <a:lstStyle/>
          <a:p>
            <a:r>
              <a:rPr lang="en-US" altLang="ko-KR" sz="1050" dirty="0">
                <a:hlinkClick r:id="rId2"/>
              </a:rPr>
              <a:t>http://commres.net/wiki/class:mt:2015:group_10</a:t>
            </a:r>
            <a:endParaRPr lang="en-US" altLang="ko-KR" sz="1050" dirty="0"/>
          </a:p>
          <a:p>
            <a:r>
              <a:rPr lang="en-US" altLang="ko-KR" sz="1050" dirty="0">
                <a:hlinkClick r:id="rId3"/>
              </a:rPr>
              <a:t>http://wps.prenhall.com/hss_aronson_socpsych_6/64/16429/4205930.cw/-/4205978/</a:t>
            </a:r>
            <a:endParaRPr lang="en-US" altLang="ko-KR" sz="1050" dirty="0"/>
          </a:p>
          <a:p>
            <a:pPr lvl="0"/>
            <a:r>
              <a:rPr lang="en-US" altLang="ko-KR" sz="900" dirty="0"/>
              <a:t>http://content.time.com/time/magazine/article/0,9171,1985999,00.html</a:t>
            </a:r>
            <a:endParaRPr lang="en-US" altLang="ko-KR" sz="1050" dirty="0"/>
          </a:p>
          <a:p>
            <a:r>
              <a:rPr lang="en-US" altLang="ko-KR" sz="1050" dirty="0"/>
              <a:t>Craig A. Anderson &amp; Karen E. Dill(2000), Video Games and Aggressive Thoughts, Feelings, and Behavior in the Laboratory and in Life, Journal of Personality and Social Psychology, 78(4), pp.772-790.</a:t>
            </a:r>
          </a:p>
          <a:p>
            <a:r>
              <a:rPr lang="en-US" altLang="ko-KR" sz="1050" dirty="0"/>
              <a:t>Craig A. Anderson and Brad J. Bushman(2001), EFFECTS OF VIOLENT VIDEO GAMES ON AGGRESSIVE BEHAVIOR, AGGRESSIVE COGNITION, AGGRESSIVE AFFECT, PHYSIOLOGICAL AROUSAL, AND PROSOCIAL BEHAVIOR: A Meta-Analytic Review of the Scientific Literature, PSYCHOLOGICAL SCIENCE, 12(5), pp. 353-359.</a:t>
            </a:r>
          </a:p>
          <a:p>
            <a:r>
              <a:rPr lang="en-US" altLang="ko-KR" sz="1050" dirty="0"/>
              <a:t>Christopher J. Ferguson(2007), The Good, The Bad and the Ugly: A Meta-analytic Review of Positive and Negative Effects of Violent Video Games, Psychiatric Quarterly, 78(4), pp. 309-316.</a:t>
            </a:r>
          </a:p>
          <a:p>
            <a:r>
              <a:rPr lang="en-US" altLang="ko-KR" sz="1050" dirty="0"/>
              <a:t>C. Shawn Green &amp; Daphne </a:t>
            </a:r>
            <a:r>
              <a:rPr lang="en-US" altLang="ko-KR" sz="1050" dirty="0" err="1"/>
              <a:t>Bavelier</a:t>
            </a:r>
            <a:r>
              <a:rPr lang="en-US" altLang="ko-KR" sz="1050" dirty="0"/>
              <a:t>(2003), Action video game modifies visual selective attention, Nature, 423, pp. 534-537.</a:t>
            </a:r>
          </a:p>
          <a:p>
            <a:r>
              <a:rPr lang="en-US" altLang="ko-KR" sz="1050" dirty="0"/>
              <a:t>Christopher J. Ferguson(2007), The Good, The Bad and the Ugly: A Meta-analytic Review of Positive and Negative Effects of Violent Video Games, Psychiatric Quarterly, 78(4), pp. 309-316</a:t>
            </a:r>
            <a:r>
              <a:rPr lang="en-US" altLang="ko-KR" sz="1050" dirty="0" smtClean="0"/>
              <a:t>.</a:t>
            </a:r>
          </a:p>
          <a:p>
            <a:r>
              <a:rPr lang="en-US" altLang="ko-KR" sz="1050" dirty="0" smtClean="0"/>
              <a:t>Anderson</a:t>
            </a:r>
            <a:r>
              <a:rPr lang="ko-KR" altLang="en-US" sz="1050" dirty="0" smtClean="0"/>
              <a:t>의 연구와  그에 대한 반박은 아래 글들을 참고함</a:t>
            </a:r>
            <a:r>
              <a:rPr lang="en-US" altLang="ko-KR" sz="1050" dirty="0" smtClean="0"/>
              <a:t>.</a:t>
            </a:r>
            <a:endParaRPr lang="en-US" altLang="ko-KR" sz="1050" dirty="0"/>
          </a:p>
          <a:p>
            <a:r>
              <a:rPr lang="en-US" altLang="ko-KR" sz="1050" dirty="0"/>
              <a:t>[</a:t>
            </a:r>
            <a:r>
              <a:rPr lang="ko-KR" altLang="en-US" sz="1050" dirty="0"/>
              <a:t>게임과 심리학</a:t>
            </a:r>
            <a:r>
              <a:rPr lang="en-US" altLang="ko-KR" sz="1050" dirty="0"/>
              <a:t>] 1. DOOM</a:t>
            </a:r>
            <a:r>
              <a:rPr lang="ko-KR" altLang="en-US" sz="1050" dirty="0"/>
              <a:t>이라는 이름의 ‘재앙’</a:t>
            </a:r>
            <a:r>
              <a:rPr lang="en-US" altLang="ko-KR" sz="1050" dirty="0"/>
              <a:t>, </a:t>
            </a:r>
            <a:r>
              <a:rPr lang="ko-KR" altLang="en-US" sz="1050" dirty="0"/>
              <a:t>그리고 그 뒷이야기</a:t>
            </a:r>
            <a:r>
              <a:rPr lang="en-US" altLang="ko-KR" sz="1050" dirty="0"/>
              <a:t>(2013),Bayesian, http://ppss.kr/archives/5621</a:t>
            </a:r>
          </a:p>
          <a:p>
            <a:r>
              <a:rPr lang="en-US" altLang="ko-KR" sz="1050" dirty="0"/>
              <a:t>[</a:t>
            </a:r>
            <a:r>
              <a:rPr lang="ko-KR" altLang="en-US" sz="1050" dirty="0"/>
              <a:t>게임과 심리학</a:t>
            </a:r>
            <a:r>
              <a:rPr lang="en-US" altLang="ko-KR" sz="1050" dirty="0"/>
              <a:t>] 3. </a:t>
            </a:r>
            <a:r>
              <a:rPr lang="ko-KR" altLang="en-US" sz="1050" dirty="0"/>
              <a:t>인과성의 무거움 </a:t>
            </a:r>
            <a:r>
              <a:rPr lang="en-US" altLang="ko-KR" sz="1050" dirty="0"/>
              <a:t>– </a:t>
            </a:r>
            <a:r>
              <a:rPr lang="ko-KR" altLang="en-US" sz="1050" dirty="0"/>
              <a:t>게임과 폭력 연구의 역사</a:t>
            </a:r>
            <a:r>
              <a:rPr lang="en-US" altLang="ko-KR" sz="1050" dirty="0"/>
              <a:t>(2013),Bayesian, http://ppss.kr/archives/5827</a:t>
            </a:r>
          </a:p>
          <a:p>
            <a:r>
              <a:rPr lang="ko-KR" altLang="en-US" sz="1050" dirty="0"/>
              <a:t>게임과 심리학</a:t>
            </a:r>
            <a:r>
              <a:rPr lang="en-US" altLang="ko-KR" sz="1050" dirty="0"/>
              <a:t>(4) </a:t>
            </a:r>
            <a:r>
              <a:rPr lang="ko-KR" altLang="en-US" sz="1050" dirty="0"/>
              <a:t>게임이 우리에게 미치는 이로운 영향들</a:t>
            </a:r>
            <a:r>
              <a:rPr lang="en-US" altLang="ko-KR" sz="1050" dirty="0"/>
              <a:t>,Bayesian, http://ppss.kr/archives/5860</a:t>
            </a:r>
            <a:endParaRPr lang="ko-KR" altLang="en-US" sz="1050" dirty="0"/>
          </a:p>
          <a:p>
            <a:endParaRPr lang="ko-KR" altLang="en-US" sz="1050" dirty="0"/>
          </a:p>
          <a:p>
            <a:endParaRPr lang="en-US" altLang="ko-KR" sz="1050" dirty="0"/>
          </a:p>
          <a:p>
            <a:endParaRPr lang="en-US" altLang="ko-KR" sz="1050" dirty="0"/>
          </a:p>
          <a:p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7387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Death Race (1976)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67768" y="2125266"/>
            <a:ext cx="3886200" cy="3263504"/>
          </a:xfrm>
        </p:spPr>
        <p:txBody>
          <a:bodyPr/>
          <a:lstStyle/>
          <a:p>
            <a:r>
              <a:rPr lang="ko-KR" altLang="en-US" dirty="0" smtClean="0"/>
              <a:t>최초의 폭력적인 비디오 게임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사람을 차로 밟으면 점수가 오르고 밟을 때마다 무척 자극적인 효과음을 통해 폭력성이 배가된다</a:t>
            </a:r>
            <a:r>
              <a:rPr lang="en-US" altLang="ko-KR" dirty="0" smtClean="0"/>
              <a:t>.</a:t>
            </a:r>
          </a:p>
        </p:txBody>
      </p:sp>
      <p:pic>
        <p:nvPicPr>
          <p:cNvPr id="5" name="내용 개체 틀 4">
            <a:hlinkClick r:id="rId3"/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25267"/>
            <a:ext cx="3764772" cy="2819945"/>
          </a:xfrm>
        </p:spPr>
      </p:pic>
    </p:spTree>
    <p:extLst>
      <p:ext uri="{BB962C8B-B14F-4D97-AF65-F5344CB8AC3E}">
        <p14:creationId xmlns:p14="http://schemas.microsoft.com/office/powerpoint/2010/main" val="41468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Doom (1993)</a:t>
            </a:r>
            <a:endParaRPr lang="ko-KR" altLang="en-US" dirty="0"/>
          </a:p>
        </p:txBody>
      </p:sp>
      <p:pic>
        <p:nvPicPr>
          <p:cNvPr id="6" name="내용 개체 틀 5">
            <a:hlinkClick r:id="rId2"/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76" y="2226469"/>
            <a:ext cx="3763389" cy="2508926"/>
          </a:xfrm>
        </p:spPr>
      </p:pic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>
          <a:xfrm>
            <a:off x="4629150" y="2226469"/>
            <a:ext cx="4264363" cy="3263504"/>
          </a:xfrm>
        </p:spPr>
        <p:txBody>
          <a:bodyPr/>
          <a:lstStyle/>
          <a:p>
            <a:r>
              <a:rPr lang="ko-KR" altLang="en-US" dirty="0" smtClean="0"/>
              <a:t>게임 역사에 엄청난 영향을 끼친 </a:t>
            </a:r>
            <a:r>
              <a:rPr lang="en-US" altLang="ko-KR" dirty="0" smtClean="0"/>
              <a:t>FPS </a:t>
            </a:r>
            <a:r>
              <a:rPr lang="ko-KR" altLang="en-US" dirty="0" smtClean="0"/>
              <a:t>게임으로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만장의 판매고를 올림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당시의 미약한 그래픽 수준에도 불구하고 </a:t>
            </a:r>
            <a:r>
              <a:rPr lang="ko-KR" altLang="en-US" dirty="0" smtClean="0"/>
              <a:t>극도로 </a:t>
            </a:r>
            <a:r>
              <a:rPr lang="ko-KR" altLang="en-US" dirty="0" smtClean="0"/>
              <a:t>잔인한 묘사로 인해 </a:t>
            </a:r>
            <a:r>
              <a:rPr lang="ko-KR" altLang="en-US" dirty="0" smtClean="0"/>
              <a:t>폭력성 </a:t>
            </a:r>
            <a:r>
              <a:rPr lang="ko-KR" altLang="en-US" dirty="0" smtClean="0"/>
              <a:t>논쟁에 </a:t>
            </a:r>
            <a:r>
              <a:rPr lang="ko-KR" altLang="en-US" dirty="0" smtClean="0"/>
              <a:t>중심에 선 게임.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602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Left</a:t>
            </a:r>
            <a:r>
              <a:rPr lang="en-US" altLang="ko-KR" baseline="0" dirty="0" smtClean="0"/>
              <a:t> 4 Dead 2</a:t>
            </a:r>
            <a:endParaRPr lang="ko-KR" altLang="en-US" dirty="0"/>
          </a:p>
        </p:txBody>
      </p:sp>
      <p:pic>
        <p:nvPicPr>
          <p:cNvPr id="5" name="내용 개체 틀 4">
            <a:hlinkClick r:id="rId2"/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14" y="2093407"/>
            <a:ext cx="3886200" cy="2072640"/>
          </a:xfrm>
        </p:spPr>
      </p:pic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92582" y="2065925"/>
            <a:ext cx="3643495" cy="4200245"/>
          </a:xfrm>
        </p:spPr>
        <p:txBody>
          <a:bodyPr/>
          <a:lstStyle/>
          <a:p>
            <a:r>
              <a:rPr lang="ko-KR" altLang="en-US" dirty="0" err="1" smtClean="0"/>
              <a:t>좀비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아포칼립스에서</a:t>
            </a:r>
            <a:r>
              <a:rPr lang="ko-KR" altLang="en-US" dirty="0" smtClean="0"/>
              <a:t> 살아남기 위해 주인공 </a:t>
            </a:r>
            <a:r>
              <a:rPr lang="en-US" altLang="ko-KR" dirty="0" smtClean="0"/>
              <a:t>4</a:t>
            </a:r>
            <a:r>
              <a:rPr lang="ko-KR" altLang="en-US" dirty="0" smtClean="0"/>
              <a:t>명이 고군분투한다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 err="1"/>
              <a:t>좀비를</a:t>
            </a:r>
            <a:r>
              <a:rPr lang="ko-KR" altLang="en-US" dirty="0"/>
              <a:t> 사냥할 때마다 선혈이 낭자하고 신체훼손이 구체적으로 묘사되기 때문에 무척 잔인하다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429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게임의 폭력성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27699" y="2052925"/>
            <a:ext cx="7598545" cy="2283101"/>
          </a:xfrm>
        </p:spPr>
        <p:txBody>
          <a:bodyPr/>
          <a:lstStyle/>
          <a:p>
            <a:pPr marL="385763" indent="-385763">
              <a:buAutoNum type="arabicPeriod"/>
            </a:pPr>
            <a:r>
              <a:rPr lang="ko-KR" altLang="en-US" dirty="0" smtClean="0"/>
              <a:t>그래픽 기술의 발전으로 인해 점점 보여지는 폭력성이 증가함</a:t>
            </a:r>
            <a:r>
              <a:rPr lang="en-US" altLang="ko-KR" dirty="0" smtClean="0"/>
              <a:t>.</a:t>
            </a:r>
          </a:p>
          <a:p>
            <a:pPr marL="385763" indent="-385763">
              <a:buAutoNum type="arabicPeriod"/>
            </a:pPr>
            <a:endParaRPr lang="en-US" altLang="ko-KR" dirty="0"/>
          </a:p>
          <a:p>
            <a:pPr marL="385763" indent="-385763">
              <a:buAutoNum type="arabicPeriod"/>
            </a:pPr>
            <a:r>
              <a:rPr lang="ko-KR" altLang="en-US" dirty="0" smtClean="0"/>
              <a:t>하지만 옛날 게임들은 전반적으로 폭력에 명분이 존재하지 않았지만 요즘 게임들은 스토리로 정당성을 주고 있음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130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폭력이란 무엇인가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4710" y="1620306"/>
            <a:ext cx="7902206" cy="3423643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폭력이란 다른 사람에게 해를 가하거나 고통을 유발하는 의도적인 행동이다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수단적 폭력은 어떤 목표를 위해 의도적으로 다른 사람에게 해를 끼치는 것을 말한다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적대적 폭력은 분노나 고통이나 부상을 입히겠다는 목표에서 비롯된 행동이다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9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4710" y="490031"/>
            <a:ext cx="7055380" cy="854972"/>
          </a:xfrm>
        </p:spPr>
        <p:txBody>
          <a:bodyPr/>
          <a:lstStyle/>
          <a:p>
            <a:r>
              <a:rPr lang="ko-KR" altLang="en-US" sz="3600" dirty="0" smtClean="0"/>
              <a:t>폭력은 선천적인가 배우는 것인가</a:t>
            </a:r>
            <a:r>
              <a:rPr lang="en-US" altLang="ko-KR" sz="3600" dirty="0" smtClean="0"/>
              <a:t>?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4710" y="1561313"/>
            <a:ext cx="7882542" cy="4195481"/>
          </a:xfrm>
        </p:spPr>
        <p:txBody>
          <a:bodyPr/>
          <a:lstStyle/>
          <a:p>
            <a:r>
              <a:rPr lang="ko-KR" altLang="en-US" dirty="0" err="1" smtClean="0"/>
              <a:t>홉스</a:t>
            </a:r>
            <a:r>
              <a:rPr lang="en-US" altLang="ko-KR" dirty="0" smtClean="0"/>
              <a:t>(Thomas Hobbes)</a:t>
            </a:r>
            <a:r>
              <a:rPr lang="ko-KR" altLang="en-US" dirty="0" smtClean="0"/>
              <a:t>는 인간은 자연 상태에서 짐승과 같으며 오직 사회적 규칙에 의해서만 길들여진다고 주장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성악설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루소는 인간은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고귀한 야만인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이며 사유재산이 생기기 전에는 서로 도우려는 마음을 가지고 태어났다고 주장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성선설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프로이드는</a:t>
            </a:r>
            <a:r>
              <a:rPr lang="ko-KR" altLang="en-US" dirty="0" smtClean="0"/>
              <a:t> 인간은 삶의 본능인 에로스와 죽음과 폭력의 본능인 타나토스를 가진다고 주장하였다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5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폭력에 대한 진화론적 주장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91724" y="1708796"/>
            <a:ext cx="7795192" cy="4195481"/>
          </a:xfrm>
        </p:spPr>
        <p:txBody>
          <a:bodyPr/>
          <a:lstStyle/>
          <a:p>
            <a:r>
              <a:rPr lang="ko-KR" altLang="en-US" dirty="0" smtClean="0"/>
              <a:t>진화론적으로 폭력은 남성들이 자신의 유전자를 보존하기 위한 수단이다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남성들은 자신의 구역을 지키면서 배우자가 </a:t>
            </a:r>
            <a:r>
              <a:rPr lang="ko-KR" altLang="en-US" baseline="0" dirty="0" smtClean="0"/>
              <a:t>다른 남자를 못 만나게 지켜야 했기 때문이다</a:t>
            </a:r>
            <a:r>
              <a:rPr lang="en-US" altLang="ko-KR" baseline="0" dirty="0" smtClean="0"/>
              <a:t>.</a:t>
            </a:r>
          </a:p>
          <a:p>
            <a:r>
              <a:rPr lang="ko-KR" altLang="en-US" baseline="0" dirty="0" smtClean="0"/>
              <a:t>어릴 때 </a:t>
            </a:r>
            <a:r>
              <a:rPr lang="ko-KR" altLang="en-US" baseline="0" dirty="0" err="1" smtClean="0"/>
              <a:t>부터</a:t>
            </a:r>
            <a:r>
              <a:rPr lang="ko-KR" altLang="en-US" baseline="0" dirty="0" smtClean="0"/>
              <a:t> 쥐와 </a:t>
            </a:r>
            <a:r>
              <a:rPr lang="ko-KR" altLang="en-US" baseline="0" dirty="0" smtClean="0"/>
              <a:t>같이 길러진 고양이는 쥐를 공격하지 </a:t>
            </a:r>
            <a:r>
              <a:rPr lang="ko-KR" altLang="en-US" baseline="0" dirty="0" smtClean="0"/>
              <a:t>않았다</a:t>
            </a:r>
            <a:r>
              <a:rPr lang="en-US" altLang="ko-KR" baseline="0" dirty="0" smtClean="0"/>
              <a:t>.</a:t>
            </a:r>
            <a:r>
              <a:rPr lang="ko-KR" altLang="en-US" baseline="0" dirty="0" smtClean="0"/>
              <a:t> </a:t>
            </a:r>
            <a:r>
              <a:rPr lang="en-US" altLang="ko-KR" baseline="0" dirty="0" smtClean="0"/>
              <a:t>(</a:t>
            </a:r>
            <a:r>
              <a:rPr lang="en-US" altLang="ko-KR" baseline="0" dirty="0" err="1" smtClean="0"/>
              <a:t>Kuo</a:t>
            </a:r>
            <a:r>
              <a:rPr lang="en-US" altLang="ko-KR" baseline="0" dirty="0" smtClean="0"/>
              <a:t>, 1961</a:t>
            </a:r>
            <a:r>
              <a:rPr lang="en-US" altLang="ko-KR" baseline="0" dirty="0" smtClean="0"/>
              <a:t>)</a:t>
            </a:r>
            <a:r>
              <a:rPr lang="en-US" altLang="ko-KR" dirty="0" smtClean="0"/>
              <a:t> </a:t>
            </a:r>
          </a:p>
          <a:p>
            <a:r>
              <a:rPr lang="ko-KR" altLang="en-US" dirty="0" smtClean="0"/>
              <a:t>혼자 격리 된 곳에서 자란 쥐라도 </a:t>
            </a:r>
            <a:r>
              <a:rPr lang="ko-KR" altLang="en-US" baseline="0" dirty="0" smtClean="0"/>
              <a:t>다른 쥐를 처음 만났</a:t>
            </a:r>
            <a:r>
              <a:rPr lang="ko-KR" altLang="en-US" dirty="0" smtClean="0"/>
              <a:t>더라도 </a:t>
            </a:r>
            <a:r>
              <a:rPr lang="ko-KR" altLang="en-US" baseline="0" dirty="0" smtClean="0"/>
              <a:t>공격하는 게 관찰 </a:t>
            </a:r>
            <a:r>
              <a:rPr lang="ko-KR" altLang="en-US" baseline="0" dirty="0" err="1" smtClean="0"/>
              <a:t>됬다</a:t>
            </a:r>
            <a:r>
              <a:rPr lang="en-US" altLang="ko-KR" baseline="0" smtClean="0"/>
              <a:t>.(</a:t>
            </a:r>
            <a:r>
              <a:rPr lang="en-US" altLang="ko-KR" baseline="0" dirty="0" err="1" smtClean="0"/>
              <a:t>Eibl-Eibersfeldt</a:t>
            </a:r>
            <a:r>
              <a:rPr lang="en-US" altLang="ko-KR" baseline="0" dirty="0" smtClean="0"/>
              <a:t>, 1963)</a:t>
            </a:r>
          </a:p>
          <a:p>
            <a:r>
              <a:rPr lang="ko-KR" altLang="en-US" baseline="0" dirty="0" smtClean="0"/>
              <a:t>따라서 심리학자들은 폭력성은 동물마다 살아가는 데 필요한 선택적인 전략이라는 것에 공통적으로 동의했다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89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이온">
  <a:themeElements>
    <a:clrScheme name="이온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이온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507</TotalTime>
  <Words>1027</Words>
  <Application>Microsoft Office PowerPoint</Application>
  <PresentationFormat>화면 슬라이드 쇼(4:3)</PresentationFormat>
  <Paragraphs>142</Paragraphs>
  <Slides>26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2" baseType="lpstr">
      <vt:lpstr>맑은 고딕</vt:lpstr>
      <vt:lpstr>Arial</vt:lpstr>
      <vt:lpstr>Calibri</vt:lpstr>
      <vt:lpstr>Cambria</vt:lpstr>
      <vt:lpstr>Wingdings 3</vt:lpstr>
      <vt:lpstr>이온</vt:lpstr>
      <vt:lpstr>게임에서의 폭력</vt:lpstr>
      <vt:lpstr>폭력적인 게임의 예  </vt:lpstr>
      <vt:lpstr>Death Race (1976)</vt:lpstr>
      <vt:lpstr>Doom (1993)</vt:lpstr>
      <vt:lpstr>Left 4 Dead 2</vt:lpstr>
      <vt:lpstr>게임의 폭력성</vt:lpstr>
      <vt:lpstr>폭력이란 무엇인가?</vt:lpstr>
      <vt:lpstr>폭력은 선천적인가 배우는 것인가?</vt:lpstr>
      <vt:lpstr>폭력에 대한 진화론적 주장</vt:lpstr>
      <vt:lpstr>게임이 폭력성에 영향을 미친다는 이론</vt:lpstr>
      <vt:lpstr>사회학습이론</vt:lpstr>
      <vt:lpstr>인지네오연상이론</vt:lpstr>
      <vt:lpstr>둔감화 작용</vt:lpstr>
      <vt:lpstr>문화개발 효과이론</vt:lpstr>
      <vt:lpstr>정서적 성향 이론</vt:lpstr>
      <vt:lpstr>도덕적 이탈</vt:lpstr>
      <vt:lpstr>Anderson &amp; Dill(2000)의 연구</vt:lpstr>
      <vt:lpstr>Anderson &amp; Dill(2000)의 연구 (2)</vt:lpstr>
      <vt:lpstr>Anderson &amp; Bushman(2001)의 연구</vt:lpstr>
      <vt:lpstr>게임의 긍정적인 현상 및 이론 </vt:lpstr>
      <vt:lpstr>카타르시스 이론</vt:lpstr>
      <vt:lpstr>Anderson &amp; Bushman 의 연구에 대한 반박 </vt:lpstr>
      <vt:lpstr>Anderson &amp; Dill에 대한 반박</vt:lpstr>
      <vt:lpstr>주의력에 도움을 주는 게임</vt:lpstr>
      <vt:lpstr>물리 학습에 도움을 주는 게임</vt:lpstr>
      <vt:lpstr>참고문헌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게임에서의 폭력</dc:title>
  <dc:creator>Kim TaeHwan</dc:creator>
  <cp:lastModifiedBy>김태환</cp:lastModifiedBy>
  <cp:revision>46</cp:revision>
  <dcterms:created xsi:type="dcterms:W3CDTF">2015-05-21T12:56:38Z</dcterms:created>
  <dcterms:modified xsi:type="dcterms:W3CDTF">2015-05-28T00:39:51Z</dcterms:modified>
</cp:coreProperties>
</file>