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Override7.xml" ContentType="application/vnd.openxmlformats-officedocument.themeOverride+xml"/>
  <Override PartName="/ppt/theme/themeOverride12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theme/themeOverride10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Override8.xml" ContentType="application/vnd.openxmlformats-officedocument.themeOverride+xml"/>
  <Override PartName="/ppt/theme/themeOverride11.xml" ContentType="application/vnd.openxmlformats-officedocument.themeOverr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0"/>
  </p:notesMasterIdLst>
  <p:sldIdLst>
    <p:sldId id="256" r:id="rId3"/>
    <p:sldId id="257" r:id="rId4"/>
    <p:sldId id="265" r:id="rId5"/>
    <p:sldId id="275" r:id="rId6"/>
    <p:sldId id="276" r:id="rId7"/>
    <p:sldId id="283" r:id="rId8"/>
    <p:sldId id="277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64" r:id="rId19"/>
  </p:sldIdLst>
  <p:sldSz cx="1188085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D6AF"/>
    <a:srgbClr val="F6EDDC"/>
    <a:srgbClr val="FFFFB9"/>
    <a:srgbClr val="EEDE4A"/>
    <a:srgbClr val="EDE0DC"/>
    <a:srgbClr val="000382"/>
    <a:srgbClr val="538ED5"/>
    <a:srgbClr val="336699"/>
    <a:srgbClr val="177096"/>
    <a:srgbClr val="186F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5" autoAdjust="0"/>
    <p:restoredTop sz="94700" autoAdjust="0"/>
  </p:normalViewPr>
  <p:slideViewPr>
    <p:cSldViewPr>
      <p:cViewPr varScale="1">
        <p:scale>
          <a:sx n="45" d="100"/>
          <a:sy n="45" d="100"/>
        </p:scale>
        <p:origin x="-96" y="-1452"/>
      </p:cViewPr>
      <p:guideLst>
        <p:guide orient="horz" pos="2160"/>
        <p:guide pos="374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DA060-05D1-4AF1-A726-37345F7B051A}" type="datetimeFigureOut">
              <a:rPr lang="ko-KR" altLang="en-US" smtClean="0"/>
              <a:pPr/>
              <a:t>2015-04-30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58788" y="685800"/>
            <a:ext cx="59404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90D4A6-4922-4DB9-96F1-CC278D11CE8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473595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891064" y="2130426"/>
            <a:ext cx="10098723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782128" y="3886200"/>
            <a:ext cx="8316595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BF562-A9A8-4D2A-B25D-B3F9F4606155}" type="datetimeFigureOut">
              <a:rPr lang="ko-KR" altLang="en-US" smtClean="0"/>
              <a:pPr/>
              <a:t>2015-04-30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6E91-841D-4EA3-A1FB-DC3BBF0651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689534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BF562-A9A8-4D2A-B25D-B3F9F4606155}" type="datetimeFigureOut">
              <a:rPr lang="ko-KR" altLang="en-US" smtClean="0"/>
              <a:pPr/>
              <a:t>2015-04-30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6E91-841D-4EA3-A1FB-DC3BBF0651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458883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11191925" y="274639"/>
            <a:ext cx="3473499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771430" y="274639"/>
            <a:ext cx="10222481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BF562-A9A8-4D2A-B25D-B3F9F4606155}" type="datetimeFigureOut">
              <a:rPr lang="ko-KR" altLang="en-US" smtClean="0"/>
              <a:pPr/>
              <a:t>2015-04-30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6E91-841D-4EA3-A1FB-DC3BBF0651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284113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548346" y="1371600"/>
            <a:ext cx="10692765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BF562-A9A8-4D2A-B25D-B3F9F4606155}" type="datetimeFigureOut">
              <a:rPr lang="ko-KR" altLang="en-US" smtClean="0"/>
              <a:pPr/>
              <a:t>2015-04-30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6E91-841D-4EA3-A1FB-DC3BBF0651B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1782128" y="3331698"/>
            <a:ext cx="8316595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BF562-A9A8-4D2A-B25D-B3F9F4606155}" type="datetimeFigureOut">
              <a:rPr lang="ko-KR" altLang="en-US" smtClean="0"/>
              <a:pPr/>
              <a:t>2015-04-30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6E91-841D-4EA3-A1FB-DC3BBF0651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079149" y="609600"/>
            <a:ext cx="9207659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079149" y="2507786"/>
            <a:ext cx="9207659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BF562-A9A8-4D2A-B25D-B3F9F4606155}" type="datetimeFigureOut">
              <a:rPr lang="ko-KR" altLang="en-US" smtClean="0"/>
              <a:pPr/>
              <a:t>2015-04-30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10296737" y="6416676"/>
            <a:ext cx="990071" cy="365125"/>
          </a:xfrm>
        </p:spPr>
        <p:txBody>
          <a:bodyPr/>
          <a:lstStyle/>
          <a:p>
            <a:fld id="{2C986E91-841D-4EA3-A1FB-DC3BBF0651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94043" y="1600201"/>
            <a:ext cx="5247375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039432" y="1600201"/>
            <a:ext cx="5247375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BF562-A9A8-4D2A-B25D-B3F9F4606155}" type="datetimeFigureOut">
              <a:rPr lang="ko-KR" altLang="en-US" smtClean="0"/>
              <a:pPr/>
              <a:t>2015-04-30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6E91-841D-4EA3-A1FB-DC3BBF0651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94043" y="273050"/>
            <a:ext cx="10692765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94042" y="1535113"/>
            <a:ext cx="5249439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6035307" y="1535113"/>
            <a:ext cx="5251501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594042" y="2362201"/>
            <a:ext cx="5249439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035307" y="2362201"/>
            <a:ext cx="5251501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BF562-A9A8-4D2A-B25D-B3F9F4606155}" type="datetimeFigureOut">
              <a:rPr lang="ko-KR" altLang="en-US" smtClean="0"/>
              <a:pPr/>
              <a:t>2015-04-30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6E91-841D-4EA3-A1FB-DC3BBF0651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BF562-A9A8-4D2A-B25D-B3F9F4606155}" type="datetimeFigureOut">
              <a:rPr lang="ko-KR" altLang="en-US" smtClean="0"/>
              <a:pPr/>
              <a:t>2015-04-30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6E91-841D-4EA3-A1FB-DC3BBF0651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BF562-A9A8-4D2A-B25D-B3F9F4606155}" type="datetimeFigureOut">
              <a:rPr lang="ko-KR" altLang="en-US" smtClean="0"/>
              <a:pPr/>
              <a:t>2015-04-30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6E91-841D-4EA3-A1FB-DC3BBF0651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94043" y="273050"/>
            <a:ext cx="3908718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594043" y="1524001"/>
            <a:ext cx="3908718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4645082" y="273051"/>
            <a:ext cx="6641725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BF562-A9A8-4D2A-B25D-B3F9F4606155}" type="datetimeFigureOut">
              <a:rPr lang="ko-KR" altLang="en-US" smtClean="0"/>
              <a:pPr/>
              <a:t>2015-04-30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6E91-841D-4EA3-A1FB-DC3BBF0651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BF562-A9A8-4D2A-B25D-B3F9F4606155}" type="datetimeFigureOut">
              <a:rPr lang="ko-KR" altLang="en-US" smtClean="0"/>
              <a:pPr/>
              <a:t>2015-04-30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6E91-841D-4EA3-A1FB-DC3BBF0651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9581524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76170" y="609600"/>
            <a:ext cx="712851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376170" y="1831975"/>
            <a:ext cx="712851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ko-KR" alt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그림을 추가하려면 아이콘을 클릭하십시오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376170" y="1166787"/>
            <a:ext cx="712851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BF562-A9A8-4D2A-B25D-B3F9F4606155}" type="datetimeFigureOut">
              <a:rPr lang="ko-KR" altLang="en-US" smtClean="0"/>
              <a:pPr/>
              <a:t>2015-04-30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6E91-841D-4EA3-A1FB-DC3BBF0651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BF562-A9A8-4D2A-B25D-B3F9F4606155}" type="datetimeFigureOut">
              <a:rPr lang="ko-KR" altLang="en-US" smtClean="0"/>
              <a:pPr/>
              <a:t>2015-04-30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6E91-841D-4EA3-A1FB-DC3BBF0651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613616" y="274639"/>
            <a:ext cx="2673191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94042" y="274639"/>
            <a:ext cx="782156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BF562-A9A8-4D2A-B25D-B3F9F4606155}" type="datetimeFigureOut">
              <a:rPr lang="ko-KR" altLang="en-US" smtClean="0"/>
              <a:pPr/>
              <a:t>2015-04-30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6E91-841D-4EA3-A1FB-DC3BBF0651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38505" y="4406901"/>
            <a:ext cx="1009872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38505" y="2906713"/>
            <a:ext cx="1009872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BF562-A9A8-4D2A-B25D-B3F9F4606155}" type="datetimeFigureOut">
              <a:rPr lang="ko-KR" altLang="en-US" smtClean="0"/>
              <a:pPr/>
              <a:t>2015-04-30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6E91-841D-4EA3-A1FB-DC3BBF0651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584239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771430" y="1600201"/>
            <a:ext cx="684799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7817434" y="1600201"/>
            <a:ext cx="684799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BF562-A9A8-4D2A-B25D-B3F9F4606155}" type="datetimeFigureOut">
              <a:rPr lang="ko-KR" altLang="en-US" smtClean="0"/>
              <a:pPr/>
              <a:t>2015-04-30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6E91-841D-4EA3-A1FB-DC3BBF0651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20975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94043" y="274638"/>
            <a:ext cx="1069276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94042" y="1535113"/>
            <a:ext cx="524943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94042" y="2174875"/>
            <a:ext cx="524943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035307" y="1535113"/>
            <a:ext cx="525150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035307" y="2174875"/>
            <a:ext cx="525150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BF562-A9A8-4D2A-B25D-B3F9F4606155}" type="datetimeFigureOut">
              <a:rPr lang="ko-KR" altLang="en-US" smtClean="0"/>
              <a:pPr/>
              <a:t>2015-04-30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6E91-841D-4EA3-A1FB-DC3BBF0651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890270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BF562-A9A8-4D2A-B25D-B3F9F4606155}" type="datetimeFigureOut">
              <a:rPr lang="ko-KR" altLang="en-US" smtClean="0"/>
              <a:pPr/>
              <a:t>2015-04-30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6E91-841D-4EA3-A1FB-DC3BBF0651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442979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BF562-A9A8-4D2A-B25D-B3F9F4606155}" type="datetimeFigureOut">
              <a:rPr lang="ko-KR" altLang="en-US" smtClean="0"/>
              <a:pPr/>
              <a:t>2015-04-30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6E91-841D-4EA3-A1FB-DC3BBF0651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97321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94043" y="273050"/>
            <a:ext cx="390871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45082" y="273051"/>
            <a:ext cx="66417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94043" y="1435101"/>
            <a:ext cx="390871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BF562-A9A8-4D2A-B25D-B3F9F4606155}" type="datetimeFigureOut">
              <a:rPr lang="ko-KR" altLang="en-US" smtClean="0"/>
              <a:pPr/>
              <a:t>2015-04-30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6E91-841D-4EA3-A1FB-DC3BBF0651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113637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28730" y="4800600"/>
            <a:ext cx="712851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328730" y="612775"/>
            <a:ext cx="712851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328730" y="5367338"/>
            <a:ext cx="712851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BF562-A9A8-4D2A-B25D-B3F9F4606155}" type="datetimeFigureOut">
              <a:rPr lang="ko-KR" altLang="en-US" smtClean="0"/>
              <a:pPr/>
              <a:t>2015-04-30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86E91-841D-4EA3-A1FB-DC3BBF0651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965726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594043" y="274638"/>
            <a:ext cx="1069276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94043" y="1600201"/>
            <a:ext cx="1069276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594043" y="6356351"/>
            <a:ext cx="27721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BF562-A9A8-4D2A-B25D-B3F9F4606155}" type="datetimeFigureOut">
              <a:rPr lang="ko-KR" altLang="en-US" smtClean="0"/>
              <a:pPr/>
              <a:t>2015-04-30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59291" y="6356351"/>
            <a:ext cx="37622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514609" y="6356351"/>
            <a:ext cx="27721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86E91-841D-4EA3-A1FB-DC3BBF0651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0927590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594043" y="274638"/>
            <a:ext cx="10692765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594043" y="1600200"/>
            <a:ext cx="10692765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594043" y="6416676"/>
            <a:ext cx="277219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D9BF562-A9A8-4D2A-B25D-B3F9F4606155}" type="datetimeFigureOut">
              <a:rPr lang="ko-KR" altLang="en-US" smtClean="0"/>
              <a:pPr/>
              <a:t>2015-04-30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4059291" y="6416676"/>
            <a:ext cx="3762269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10296737" y="6416676"/>
            <a:ext cx="990071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C986E91-841D-4EA3-A1FB-DC3BBF0651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1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1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1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1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1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1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1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1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1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1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3" Type="http://schemas.openxmlformats.org/officeDocument/2006/relationships/image" Target="../media/image7.png"/><Relationship Id="rId21" Type="http://schemas.openxmlformats.org/officeDocument/2006/relationships/image" Target="../media/image25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" Type="http://schemas.openxmlformats.org/officeDocument/2006/relationships/image" Target="../media/image6.png"/><Relationship Id="rId16" Type="http://schemas.openxmlformats.org/officeDocument/2006/relationships/image" Target="../media/image20.png"/><Relationship Id="rId20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19" Type="http://schemas.openxmlformats.org/officeDocument/2006/relationships/image" Target="../media/image23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N1Ysj4j984" TargetMode="Externa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251793" y="390321"/>
            <a:ext cx="11305256" cy="180020"/>
          </a:xfrm>
          <a:prstGeom prst="rect">
            <a:avLst/>
          </a:prstGeom>
          <a:solidFill>
            <a:srgbClr val="F6ED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251793" y="6237312"/>
            <a:ext cx="11305256" cy="180020"/>
          </a:xfrm>
          <a:prstGeom prst="rect">
            <a:avLst/>
          </a:prstGeom>
          <a:solidFill>
            <a:srgbClr val="F6ED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755849" y="1700808"/>
            <a:ext cx="102251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5400" dirty="0" smtClean="0">
                <a:latin typeface="1훈새마을운동 R" panose="02020603020101020101" pitchFamily="18" charset="-127"/>
                <a:ea typeface="1훈새마을운동 R" panose="02020603020101020101" pitchFamily="18" charset="-127"/>
              </a:rPr>
              <a:t>여론형성에 미치는 미디어 효과</a:t>
            </a:r>
            <a:endParaRPr lang="ko-KR" altLang="en-US" sz="5400" dirty="0">
              <a:latin typeface="1훈새마을운동 R" panose="02020603020101020101" pitchFamily="18" charset="-127"/>
              <a:ea typeface="1훈새마을운동 R" panose="02020603020101020101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460705" y="5445224"/>
            <a:ext cx="32041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5400" dirty="0" smtClean="0">
                <a:latin typeface="DX경필고딕B" panose="02010606000101010101" pitchFamily="2" charset="-127"/>
                <a:ea typeface="DX경필고딕B" panose="02010606000101010101" pitchFamily="2" charset="-127"/>
              </a:rPr>
              <a:t>MEDIA THEORY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68017" y="3284984"/>
            <a:ext cx="73448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 smtClean="0"/>
              <a:t>(The Effect of Media on The Formation of Public Opinion)</a:t>
            </a:r>
            <a:endParaRPr lang="ko-KR" alt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872786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51793" y="390321"/>
            <a:ext cx="11305256" cy="180020"/>
          </a:xfrm>
          <a:prstGeom prst="rect">
            <a:avLst/>
          </a:prstGeom>
          <a:solidFill>
            <a:srgbClr val="F6ED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251793" y="6237312"/>
            <a:ext cx="11305256" cy="180020"/>
          </a:xfrm>
          <a:prstGeom prst="rect">
            <a:avLst/>
          </a:prstGeom>
          <a:solidFill>
            <a:srgbClr val="F6ED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683841" y="980728"/>
            <a:ext cx="1051316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dirty="0" smtClean="0"/>
              <a:t>  배양 이론</a:t>
            </a:r>
            <a:r>
              <a:rPr lang="en-US" altLang="ko-KR" sz="3600" dirty="0" smtClean="0"/>
              <a:t> </a:t>
            </a:r>
            <a:r>
              <a:rPr lang="en-US" altLang="ko-KR" sz="3600" dirty="0" smtClean="0"/>
              <a:t>( Cultivation Theory )</a:t>
            </a:r>
          </a:p>
          <a:p>
            <a:pPr algn="ctr"/>
            <a:endParaRPr lang="en-US" altLang="ko-KR" sz="1100" dirty="0" smtClean="0"/>
          </a:p>
          <a:p>
            <a:pPr algn="ctr"/>
            <a:endParaRPr lang="en-US" altLang="ko-KR" sz="2000" dirty="0" smtClean="0"/>
          </a:p>
          <a:p>
            <a:pPr algn="ctr"/>
            <a:endParaRPr lang="en-US" altLang="ko-KR" sz="2000" dirty="0" smtClean="0"/>
          </a:p>
          <a:p>
            <a:pPr algn="ctr"/>
            <a:endParaRPr lang="en-US" altLang="ko-KR" sz="1000" dirty="0" smtClean="0"/>
          </a:p>
          <a:p>
            <a:pPr>
              <a:buFont typeface="Arial" pitchFamily="34" charset="0"/>
              <a:buChar char="•"/>
            </a:pPr>
            <a:r>
              <a:rPr lang="ko-KR" altLang="en-US" sz="2800" dirty="0" smtClean="0"/>
              <a:t> </a:t>
            </a:r>
            <a:r>
              <a:rPr lang="ko-KR" altLang="en-US" sz="2800" dirty="0" smtClean="0"/>
              <a:t>미디어에서의 </a:t>
            </a:r>
            <a:r>
              <a:rPr lang="ko-KR" altLang="en-US" sz="2800" dirty="0" smtClean="0"/>
              <a:t>배양효과</a:t>
            </a:r>
            <a:r>
              <a:rPr lang="en-US" altLang="ko-KR" sz="2800" dirty="0" smtClean="0"/>
              <a:t>(Cultivation</a:t>
            </a:r>
            <a:r>
              <a:rPr lang="en-US" altLang="ko-KR" sz="2800" dirty="0" smtClean="0"/>
              <a:t>)</a:t>
            </a:r>
          </a:p>
          <a:p>
            <a:pPr>
              <a:buFont typeface="Arial" pitchFamily="34" charset="0"/>
              <a:buChar char="•"/>
            </a:pPr>
            <a:endParaRPr lang="en-US" altLang="ko-KR" sz="1050" dirty="0" smtClean="0"/>
          </a:p>
          <a:p>
            <a:r>
              <a:rPr lang="ko-KR" altLang="en-US" sz="2800" dirty="0" smtClean="0"/>
              <a:t>시청자가 </a:t>
            </a:r>
            <a:r>
              <a:rPr lang="en-US" altLang="ko-KR" sz="2800" dirty="0" smtClean="0"/>
              <a:t>TV</a:t>
            </a:r>
            <a:r>
              <a:rPr lang="ko-KR" altLang="en-US" sz="2800" dirty="0" smtClean="0"/>
              <a:t>와 비슷하게 현실을 </a:t>
            </a:r>
            <a:r>
              <a:rPr lang="ko-KR" altLang="en-US" sz="2800" dirty="0" smtClean="0"/>
              <a:t>인식하는것</a:t>
            </a:r>
            <a:endParaRPr lang="en-US" altLang="ko-KR" sz="2800" dirty="0" smtClean="0"/>
          </a:p>
          <a:p>
            <a:endParaRPr lang="en-US" altLang="ko-KR" sz="4400" dirty="0" smtClean="0"/>
          </a:p>
          <a:p>
            <a:pPr>
              <a:buFont typeface="Arial" pitchFamily="34" charset="0"/>
              <a:buChar char="•"/>
            </a:pPr>
            <a:r>
              <a:rPr lang="ko-KR" altLang="en-US" sz="2800" dirty="0" smtClean="0"/>
              <a:t> 배양효과의 특징</a:t>
            </a:r>
            <a:endParaRPr lang="en-US" altLang="ko-KR" sz="2800" dirty="0" smtClean="0"/>
          </a:p>
          <a:p>
            <a:endParaRPr lang="en-US" altLang="ko-KR" sz="1050" dirty="0" smtClean="0"/>
          </a:p>
          <a:p>
            <a:r>
              <a:rPr lang="en-US" altLang="ko-KR" sz="2800" dirty="0" smtClean="0"/>
              <a:t>TV </a:t>
            </a:r>
            <a:r>
              <a:rPr lang="ko-KR" altLang="en-US" sz="2800" dirty="0" smtClean="0"/>
              <a:t>시청 빈도와 시간이 높을 수록 세상에 대한 관점이 </a:t>
            </a:r>
            <a:r>
              <a:rPr lang="en-US" altLang="ko-KR" sz="2800" dirty="0" smtClean="0"/>
              <a:t>TV</a:t>
            </a:r>
            <a:r>
              <a:rPr lang="ko-KR" altLang="en-US" sz="2800" dirty="0" smtClean="0"/>
              <a:t>와 더 가까워져간다는 </a:t>
            </a:r>
            <a:r>
              <a:rPr lang="ko-KR" altLang="en-US" sz="2800" dirty="0" smtClean="0"/>
              <a:t>것</a:t>
            </a:r>
            <a:endParaRPr lang="ko-KR" altLang="en-US" sz="2800" dirty="0"/>
          </a:p>
        </p:txBody>
      </p:sp>
      <p:sp>
        <p:nvSpPr>
          <p:cNvPr id="7" name="직사각형 6"/>
          <p:cNvSpPr/>
          <p:nvPr/>
        </p:nvSpPr>
        <p:spPr>
          <a:xfrm>
            <a:off x="2051993" y="1628800"/>
            <a:ext cx="7992888" cy="7200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404664"/>
            <a:ext cx="248404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1100" dirty="0" smtClean="0"/>
          </a:p>
          <a:p>
            <a:pPr algn="ctr"/>
            <a:r>
              <a:rPr lang="en-US" altLang="ko-KR" sz="2400" dirty="0" smtClean="0"/>
              <a:t>&lt; </a:t>
            </a:r>
            <a:r>
              <a:rPr lang="ko-KR" altLang="en-US" sz="2400" dirty="0" smtClean="0"/>
              <a:t>배양 이론 </a:t>
            </a:r>
            <a:r>
              <a:rPr lang="en-US" altLang="ko-KR" sz="2400" dirty="0" smtClean="0"/>
              <a:t>&gt;</a:t>
            </a:r>
            <a:endParaRPr lang="ko-KR" altLang="en-US" sz="2400" dirty="0" smtClean="0">
              <a:latin typeface="THE청천B" pitchFamily="18" charset="-127"/>
              <a:ea typeface="THE청천B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 animBg="1"/>
      <p:bldP spid="7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51793" y="390321"/>
            <a:ext cx="11305256" cy="180020"/>
          </a:xfrm>
          <a:prstGeom prst="rect">
            <a:avLst/>
          </a:prstGeom>
          <a:solidFill>
            <a:srgbClr val="F6ED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251793" y="6237312"/>
            <a:ext cx="11305256" cy="180020"/>
          </a:xfrm>
          <a:prstGeom prst="rect">
            <a:avLst/>
          </a:prstGeom>
          <a:solidFill>
            <a:srgbClr val="F6ED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683841" y="980728"/>
            <a:ext cx="10513168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dirty="0" smtClean="0"/>
              <a:t>  배양 이론의 사례</a:t>
            </a:r>
            <a:endParaRPr lang="en-US" altLang="ko-KR" sz="3600" dirty="0" smtClean="0"/>
          </a:p>
          <a:p>
            <a:pPr algn="ctr"/>
            <a:endParaRPr lang="en-US" altLang="ko-KR" sz="1100" dirty="0" smtClean="0"/>
          </a:p>
          <a:p>
            <a:pPr algn="ctr"/>
            <a:endParaRPr lang="en-US" altLang="ko-KR" sz="2000" dirty="0" smtClean="0"/>
          </a:p>
          <a:p>
            <a:pPr algn="ctr"/>
            <a:endParaRPr lang="en-US" altLang="ko-KR" sz="2000" dirty="0" smtClean="0"/>
          </a:p>
          <a:p>
            <a:pPr algn="ctr"/>
            <a:endParaRPr lang="en-US" altLang="ko-KR" sz="1000" dirty="0" smtClean="0"/>
          </a:p>
          <a:p>
            <a:r>
              <a:rPr lang="ko-KR" altLang="en-US" sz="2800" dirty="0" smtClean="0"/>
              <a:t> </a:t>
            </a:r>
            <a:r>
              <a:rPr lang="ko-KR" altLang="en-US" sz="2800" dirty="0" smtClean="0"/>
              <a:t>사례</a:t>
            </a:r>
            <a:r>
              <a:rPr lang="en-US" altLang="ko-KR" sz="2800" dirty="0" smtClean="0"/>
              <a:t>1. </a:t>
            </a:r>
          </a:p>
          <a:p>
            <a:r>
              <a:rPr lang="ko-KR" altLang="en-US" sz="2800" dirty="0" smtClean="0"/>
              <a:t>사랑과 전쟁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스캔들 등 불륜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이혼 등의 </a:t>
            </a:r>
            <a:r>
              <a:rPr lang="ko-KR" altLang="en-US" sz="2800" dirty="0" smtClean="0"/>
              <a:t>드라마를 보고</a:t>
            </a:r>
            <a:endParaRPr lang="en-US" altLang="ko-KR" sz="2800" dirty="0" smtClean="0"/>
          </a:p>
          <a:p>
            <a:r>
              <a:rPr lang="ko-KR" altLang="en-US" sz="2800" dirty="0" smtClean="0"/>
              <a:t> </a:t>
            </a:r>
            <a:r>
              <a:rPr lang="en-US" altLang="ko-KR" sz="2800" dirty="0" smtClean="0"/>
              <a:t>‘</a:t>
            </a:r>
            <a:r>
              <a:rPr lang="ko-KR" altLang="en-US" sz="2800" dirty="0" smtClean="0"/>
              <a:t>세상이 무서워서 결혼을 못하겠다</a:t>
            </a:r>
            <a:r>
              <a:rPr lang="en-US" altLang="ko-KR" sz="2800" dirty="0" smtClean="0"/>
              <a:t>. </a:t>
            </a:r>
          </a:p>
          <a:p>
            <a:r>
              <a:rPr lang="en-US" altLang="ko-KR" sz="2800" dirty="0" smtClean="0"/>
              <a:t> ’</a:t>
            </a:r>
            <a:r>
              <a:rPr lang="ko-KR" altLang="en-US" sz="2800" dirty="0" smtClean="0"/>
              <a:t>결혼은 </a:t>
            </a:r>
            <a:r>
              <a:rPr lang="ko-KR" altLang="en-US" sz="2800" dirty="0" smtClean="0"/>
              <a:t>위험한 거야</a:t>
            </a:r>
            <a:r>
              <a:rPr lang="en-US" altLang="ko-KR" sz="2800" dirty="0" smtClean="0"/>
              <a:t>’</a:t>
            </a:r>
          </a:p>
          <a:p>
            <a:r>
              <a:rPr lang="ko-KR" altLang="en-US" sz="2800" dirty="0" smtClean="0"/>
              <a:t>라는 식으로 걱정하는 것</a:t>
            </a:r>
            <a:endParaRPr lang="ko-KR" altLang="en-US" sz="2800" dirty="0"/>
          </a:p>
        </p:txBody>
      </p:sp>
      <p:sp>
        <p:nvSpPr>
          <p:cNvPr id="7" name="직사각형 6"/>
          <p:cNvSpPr/>
          <p:nvPr/>
        </p:nvSpPr>
        <p:spPr>
          <a:xfrm>
            <a:off x="4284241" y="1628800"/>
            <a:ext cx="3600400" cy="7200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404664"/>
            <a:ext cx="248404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1100" dirty="0" smtClean="0"/>
          </a:p>
          <a:p>
            <a:pPr algn="ctr"/>
            <a:r>
              <a:rPr lang="en-US" altLang="ko-KR" sz="2400" dirty="0" smtClean="0"/>
              <a:t>&lt; </a:t>
            </a:r>
            <a:r>
              <a:rPr lang="ko-KR" altLang="en-US" sz="2400" dirty="0" smtClean="0"/>
              <a:t>배양 이론 </a:t>
            </a:r>
            <a:r>
              <a:rPr lang="en-US" altLang="ko-KR" sz="2400" dirty="0" smtClean="0"/>
              <a:t>&gt;</a:t>
            </a:r>
            <a:endParaRPr lang="ko-KR" altLang="en-US" sz="2400" dirty="0" smtClean="0">
              <a:latin typeface="THE청천B" pitchFamily="18" charset="-127"/>
              <a:ea typeface="THE청천B" pitchFamily="18" charset="-127"/>
            </a:endParaRPr>
          </a:p>
        </p:txBody>
      </p:sp>
      <p:sp>
        <p:nvSpPr>
          <p:cNvPr id="9" name="TextBox 3"/>
          <p:cNvSpPr txBox="1"/>
          <p:nvPr/>
        </p:nvSpPr>
        <p:spPr>
          <a:xfrm>
            <a:off x="7164561" y="3933056"/>
            <a:ext cx="4320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2400" dirty="0" smtClean="0">
                <a:solidFill>
                  <a:srgbClr val="FFC000"/>
                </a:solidFill>
              </a:rPr>
              <a:t>하  지  만</a:t>
            </a:r>
            <a:r>
              <a:rPr lang="en-US" altLang="ko-KR" sz="2400" dirty="0" smtClean="0">
                <a:solidFill>
                  <a:srgbClr val="FFC000"/>
                </a:solidFill>
              </a:rPr>
              <a:t>!</a:t>
            </a:r>
            <a:endParaRPr lang="en-US" altLang="ko-KR" sz="2400" dirty="0" smtClean="0">
              <a:solidFill>
                <a:srgbClr val="FFC000"/>
              </a:solidFill>
            </a:endParaRPr>
          </a:p>
          <a:p>
            <a:r>
              <a:rPr lang="ko-KR" altLang="en-US" sz="2400" dirty="0" smtClean="0">
                <a:solidFill>
                  <a:srgbClr val="FFC000"/>
                </a:solidFill>
              </a:rPr>
              <a:t>드라마 같은 경우</a:t>
            </a:r>
            <a:endParaRPr lang="en-US" altLang="ko-KR" sz="2400" dirty="0" smtClean="0">
              <a:solidFill>
                <a:srgbClr val="FFC000"/>
              </a:solidFill>
            </a:endParaRPr>
          </a:p>
          <a:p>
            <a:r>
              <a:rPr lang="ko-KR" altLang="en-US" sz="2400" dirty="0" smtClean="0">
                <a:solidFill>
                  <a:srgbClr val="FFC000"/>
                </a:solidFill>
              </a:rPr>
              <a:t>효과가 작게 나타나는 편이다</a:t>
            </a:r>
            <a:r>
              <a:rPr lang="en-US" altLang="ko-KR" sz="2400" dirty="0" smtClean="0">
                <a:solidFill>
                  <a:srgbClr val="FFC000"/>
                </a:solidFill>
              </a:rPr>
              <a:t>.</a:t>
            </a:r>
            <a:endParaRPr lang="ko-KR" altLang="en-US" sz="2400" dirty="0">
              <a:solidFill>
                <a:srgbClr val="FFC000"/>
              </a:solidFill>
            </a:endParaRPr>
          </a:p>
        </p:txBody>
      </p:sp>
      <p:sp>
        <p:nvSpPr>
          <p:cNvPr id="10" name="TextBox 4"/>
          <p:cNvSpPr txBox="1"/>
          <p:nvPr/>
        </p:nvSpPr>
        <p:spPr>
          <a:xfrm>
            <a:off x="251793" y="5661248"/>
            <a:ext cx="11305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2400" b="1" dirty="0" smtClean="0"/>
              <a:t>배양효과는 </a:t>
            </a:r>
            <a:r>
              <a:rPr lang="ko-KR" altLang="en-US" sz="2400" b="1" dirty="0" smtClean="0"/>
              <a:t>드라마보다 </a:t>
            </a:r>
            <a:r>
              <a:rPr lang="ko-KR" altLang="en-US" sz="2400" b="1" dirty="0" smtClean="0">
                <a:solidFill>
                  <a:srgbClr val="FFFF00"/>
                </a:solidFill>
              </a:rPr>
              <a:t>뉴스</a:t>
            </a:r>
            <a:r>
              <a:rPr lang="ko-KR" altLang="en-US" sz="2400" b="1" dirty="0" smtClean="0"/>
              <a:t>같이 </a:t>
            </a:r>
            <a:r>
              <a:rPr lang="en-US" altLang="ko-KR" sz="2400" b="1" dirty="0" smtClean="0"/>
              <a:t>‘</a:t>
            </a:r>
            <a:r>
              <a:rPr lang="ko-KR" altLang="en-US" sz="2400" b="1" dirty="0" smtClean="0">
                <a:solidFill>
                  <a:srgbClr val="FFFF00"/>
                </a:solidFill>
              </a:rPr>
              <a:t>신뢰도가 큰 </a:t>
            </a:r>
            <a:r>
              <a:rPr lang="ko-KR" altLang="en-US" sz="2400" b="1" dirty="0" err="1" smtClean="0">
                <a:solidFill>
                  <a:srgbClr val="FFFF00"/>
                </a:solidFill>
              </a:rPr>
              <a:t>콘텐츠</a:t>
            </a:r>
            <a:r>
              <a:rPr lang="en-US" altLang="ko-KR" sz="2400" b="1" dirty="0" smtClean="0"/>
              <a:t>’</a:t>
            </a:r>
            <a:r>
              <a:rPr lang="ko-KR" altLang="en-US" sz="2400" b="1" dirty="0" smtClean="0"/>
              <a:t>에 더 </a:t>
            </a:r>
            <a:r>
              <a:rPr lang="ko-KR" altLang="en-US" sz="2400" b="1" dirty="0" smtClean="0"/>
              <a:t>큰 </a:t>
            </a:r>
            <a:r>
              <a:rPr lang="ko-KR" altLang="en-US" sz="2400" b="1" dirty="0" smtClean="0"/>
              <a:t>효과가 나타난다</a:t>
            </a:r>
            <a:r>
              <a:rPr lang="en-US" altLang="ko-KR" sz="2400" b="1" dirty="0" smtClean="0"/>
              <a:t>.</a:t>
            </a:r>
            <a:endParaRPr lang="ko-KR" altLang="en-US" sz="2400" b="1" dirty="0"/>
          </a:p>
        </p:txBody>
      </p:sp>
      <p:cxnSp>
        <p:nvCxnSpPr>
          <p:cNvPr id="17" name="직선 화살표 연결선 16"/>
          <p:cNvCxnSpPr/>
          <p:nvPr/>
        </p:nvCxnSpPr>
        <p:spPr>
          <a:xfrm flipH="1">
            <a:off x="5364361" y="4293096"/>
            <a:ext cx="1620000" cy="122400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2"/>
      <p:bldP spid="7" grpId="0" animBg="1"/>
      <p:bldP spid="7" grpId="2" animBg="1"/>
      <p:bldP spid="9" grpId="0"/>
      <p:bldP spid="9" grpId="1"/>
      <p:bldP spid="10" grpId="0"/>
      <p:bldP spid="10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251793" y="390321"/>
            <a:ext cx="11305256" cy="180020"/>
          </a:xfrm>
          <a:prstGeom prst="rect">
            <a:avLst/>
          </a:prstGeom>
          <a:solidFill>
            <a:srgbClr val="F6ED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251793" y="6237312"/>
            <a:ext cx="11305256" cy="180020"/>
          </a:xfrm>
          <a:prstGeom prst="rect">
            <a:avLst/>
          </a:prstGeom>
          <a:solidFill>
            <a:srgbClr val="F6ED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683841" y="980728"/>
            <a:ext cx="10513168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dirty="0" smtClean="0"/>
              <a:t>  배양 이론의 사례</a:t>
            </a:r>
            <a:endParaRPr lang="en-US" altLang="ko-KR" sz="3600" dirty="0" smtClean="0"/>
          </a:p>
          <a:p>
            <a:pPr algn="ctr"/>
            <a:endParaRPr lang="en-US" altLang="ko-KR" sz="1100" dirty="0" smtClean="0"/>
          </a:p>
          <a:p>
            <a:pPr algn="ctr"/>
            <a:endParaRPr lang="en-US" altLang="ko-KR" sz="2000" dirty="0" smtClean="0"/>
          </a:p>
          <a:p>
            <a:pPr algn="ctr"/>
            <a:endParaRPr lang="en-US" altLang="ko-KR" sz="2000" dirty="0" smtClean="0"/>
          </a:p>
          <a:p>
            <a:pPr algn="ctr"/>
            <a:endParaRPr lang="en-US" altLang="ko-KR" sz="1000" dirty="0" smtClean="0"/>
          </a:p>
          <a:p>
            <a:r>
              <a:rPr lang="ko-KR" altLang="en-US" sz="2800" dirty="0" smtClean="0"/>
              <a:t> </a:t>
            </a:r>
            <a:r>
              <a:rPr lang="ko-KR" altLang="en-US" sz="2800" dirty="0" smtClean="0"/>
              <a:t>사례</a:t>
            </a:r>
            <a:r>
              <a:rPr lang="en-US" altLang="ko-KR" sz="2800" dirty="0" smtClean="0"/>
              <a:t>2. </a:t>
            </a:r>
            <a:r>
              <a:rPr lang="ko-KR" altLang="en-US" sz="2800" dirty="0" smtClean="0"/>
              <a:t>온난화의 </a:t>
            </a:r>
            <a:r>
              <a:rPr lang="ko-KR" altLang="en-US" sz="2800" dirty="0" smtClean="0"/>
              <a:t>문제</a:t>
            </a:r>
            <a:endParaRPr lang="en-US" altLang="ko-KR" sz="2800" dirty="0" smtClean="0"/>
          </a:p>
          <a:p>
            <a:endParaRPr lang="en-US" altLang="ko-KR" sz="1400" dirty="0" smtClean="0"/>
          </a:p>
          <a:p>
            <a:pPr>
              <a:buFont typeface="Arial" pitchFamily="34" charset="0"/>
              <a:buChar char="•"/>
            </a:pPr>
            <a:r>
              <a:rPr lang="ko-KR" altLang="en-US" sz="2800" dirty="0" smtClean="0"/>
              <a:t> 온난화는 </a:t>
            </a:r>
            <a:r>
              <a:rPr lang="ko-KR" altLang="en-US" sz="2800" dirty="0" smtClean="0"/>
              <a:t>자연환경이며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인위적인 현상이다</a:t>
            </a:r>
            <a:r>
              <a:rPr lang="en-US" altLang="ko-KR" sz="28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en-US" altLang="ko-KR" sz="1400" dirty="0" smtClean="0"/>
          </a:p>
          <a:p>
            <a:pPr>
              <a:buFont typeface="Arial" pitchFamily="34" charset="0"/>
              <a:buChar char="•"/>
            </a:pPr>
            <a:r>
              <a:rPr lang="ko-KR" altLang="en-US" sz="2800" dirty="0" smtClean="0"/>
              <a:t> 대부분의 </a:t>
            </a:r>
            <a:r>
              <a:rPr lang="ko-KR" altLang="en-US" sz="2800" dirty="0" smtClean="0"/>
              <a:t>사람들은 온난화가 사람들에 의한 것이고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매우 심각한 것이라고 인식한다</a:t>
            </a:r>
            <a:r>
              <a:rPr lang="en-US" altLang="ko-KR" sz="2800" dirty="0" smtClean="0"/>
              <a:t>.</a:t>
            </a:r>
          </a:p>
          <a:p>
            <a:endParaRPr lang="en-US" altLang="ko-KR" sz="1400" dirty="0" smtClean="0"/>
          </a:p>
          <a:p>
            <a:pPr>
              <a:buFont typeface="Arial" pitchFamily="34" charset="0"/>
              <a:buChar char="•"/>
            </a:pPr>
            <a:r>
              <a:rPr lang="ko-KR" altLang="en-US" sz="2800" dirty="0" smtClean="0"/>
              <a:t> 그 이유는 직접 관찰한 </a:t>
            </a:r>
            <a:r>
              <a:rPr lang="ko-KR" altLang="en-US" sz="2800" dirty="0" smtClean="0"/>
              <a:t>것보다는 미디어에서 본 내용으로 세상을 구상하는 것이기 때문이다</a:t>
            </a:r>
            <a:r>
              <a:rPr lang="en-US" altLang="ko-KR" sz="2800" dirty="0" smtClean="0"/>
              <a:t>.</a:t>
            </a:r>
            <a:endParaRPr lang="ko-KR" altLang="en-US" sz="2800" dirty="0" smtClean="0"/>
          </a:p>
          <a:p>
            <a:endParaRPr lang="en-US" altLang="ko-KR" sz="2800" dirty="0" smtClean="0"/>
          </a:p>
        </p:txBody>
      </p:sp>
      <p:sp>
        <p:nvSpPr>
          <p:cNvPr id="12" name="직사각형 11"/>
          <p:cNvSpPr/>
          <p:nvPr/>
        </p:nvSpPr>
        <p:spPr>
          <a:xfrm>
            <a:off x="4284241" y="1628800"/>
            <a:ext cx="3600400" cy="7200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0" y="404664"/>
            <a:ext cx="248404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1100" dirty="0" smtClean="0"/>
          </a:p>
          <a:p>
            <a:pPr algn="ctr"/>
            <a:r>
              <a:rPr lang="en-US" altLang="ko-KR" sz="2400" dirty="0" smtClean="0"/>
              <a:t>&lt; </a:t>
            </a:r>
            <a:r>
              <a:rPr lang="ko-KR" altLang="en-US" sz="2400" dirty="0" smtClean="0"/>
              <a:t>배양 이론 </a:t>
            </a:r>
            <a:r>
              <a:rPr lang="en-US" altLang="ko-KR" sz="2400" dirty="0" smtClean="0"/>
              <a:t>&gt;</a:t>
            </a:r>
            <a:endParaRPr lang="ko-KR" altLang="en-US" sz="2400" dirty="0" smtClean="0">
              <a:latin typeface="THE청천B" pitchFamily="18" charset="-127"/>
              <a:ea typeface="THE청천B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2" grpId="0" animBg="1"/>
      <p:bldP spid="12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51793" y="390321"/>
            <a:ext cx="11305256" cy="180020"/>
          </a:xfrm>
          <a:prstGeom prst="rect">
            <a:avLst/>
          </a:prstGeom>
          <a:solidFill>
            <a:srgbClr val="F6ED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251793" y="6237312"/>
            <a:ext cx="11305256" cy="180020"/>
          </a:xfrm>
          <a:prstGeom prst="rect">
            <a:avLst/>
          </a:prstGeom>
          <a:solidFill>
            <a:srgbClr val="F6ED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539825" y="980728"/>
            <a:ext cx="108012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dirty="0" smtClean="0"/>
              <a:t>  주류</a:t>
            </a:r>
            <a:r>
              <a:rPr lang="en-US" altLang="ko-KR" sz="3600" dirty="0" smtClean="0"/>
              <a:t> &amp; </a:t>
            </a:r>
            <a:r>
              <a:rPr lang="ko-KR" altLang="en-US" sz="3600" dirty="0" smtClean="0"/>
              <a:t>공명</a:t>
            </a:r>
            <a:endParaRPr lang="en-US" altLang="ko-KR" sz="3600" dirty="0" smtClean="0"/>
          </a:p>
          <a:p>
            <a:pPr algn="ctr"/>
            <a:endParaRPr lang="en-US" altLang="ko-KR" sz="1100" dirty="0" smtClean="0"/>
          </a:p>
          <a:p>
            <a:pPr algn="ctr"/>
            <a:endParaRPr lang="en-US" altLang="ko-KR" sz="900" dirty="0" smtClean="0"/>
          </a:p>
          <a:p>
            <a:pPr algn="ctr"/>
            <a:endParaRPr lang="en-US" altLang="ko-KR" sz="1000" dirty="0" smtClean="0"/>
          </a:p>
          <a:p>
            <a:pPr>
              <a:buFont typeface="Arial" pitchFamily="34" charset="0"/>
              <a:buChar char="•"/>
            </a:pPr>
            <a:r>
              <a:rPr lang="ko-KR" altLang="en-US" sz="2400" dirty="0" smtClean="0"/>
              <a:t> 주류화</a:t>
            </a:r>
            <a:endParaRPr lang="en-US" altLang="ko-KR" sz="2400" dirty="0" smtClean="0"/>
          </a:p>
          <a:p>
            <a:r>
              <a:rPr lang="en-US" altLang="ko-KR" sz="2400" dirty="0" smtClean="0"/>
              <a:t>   TV</a:t>
            </a:r>
            <a:r>
              <a:rPr lang="ko-KR" altLang="en-US" sz="2400" dirty="0" smtClean="0"/>
              <a:t>가 계발시키는 경향이 있는 모습이 상대적 공통성을 말함</a:t>
            </a:r>
            <a:r>
              <a:rPr lang="en-US" altLang="ko-KR" sz="2400" dirty="0" smtClean="0"/>
              <a:t>. TV</a:t>
            </a:r>
            <a:r>
              <a:rPr lang="ko-KR" altLang="en-US" sz="2400" dirty="0" smtClean="0"/>
              <a:t>가 등장 전 사람들의 생각은 그다지 획일적이지 않았으나</a:t>
            </a:r>
            <a:r>
              <a:rPr lang="en-US" altLang="ko-KR" sz="2400" dirty="0" smtClean="0"/>
              <a:t> </a:t>
            </a:r>
            <a:r>
              <a:rPr lang="en-US" altLang="ko-KR" sz="2400" dirty="0" smtClean="0"/>
              <a:t>TV</a:t>
            </a:r>
            <a:r>
              <a:rPr lang="ko-KR" altLang="en-US" sz="2400" dirty="0" smtClean="0"/>
              <a:t>등 대중매체가 비슷비슷한 내용을 유사한 이미지로 거듭 보여줌으로 획일적 이미지를 형성하게 되는 것</a:t>
            </a:r>
            <a:endParaRPr lang="en-US" altLang="ko-KR" sz="2400" dirty="0" smtClean="0"/>
          </a:p>
          <a:p>
            <a:r>
              <a:rPr lang="en-US" altLang="ko-KR" sz="2400" dirty="0" smtClean="0"/>
              <a:t>   </a:t>
            </a:r>
            <a:r>
              <a:rPr lang="ko-KR" altLang="en-US" sz="2400" dirty="0" smtClean="0"/>
              <a:t>또한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 </a:t>
            </a:r>
            <a:r>
              <a:rPr lang="ko-KR" altLang="en-US" sz="2400" dirty="0" smtClean="0"/>
              <a:t>중시청자들은 경계의 흐림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혼합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왜곡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과정을 거쳐 </a:t>
            </a:r>
            <a:r>
              <a:rPr lang="en-US" altLang="ko-KR" sz="2400" dirty="0" smtClean="0"/>
              <a:t>TV</a:t>
            </a:r>
            <a:r>
              <a:rPr lang="ko-KR" altLang="en-US" sz="2400" dirty="0" smtClean="0"/>
              <a:t>의 세계를 실세계인 양 받아들이게 된다는 것</a:t>
            </a:r>
            <a:r>
              <a:rPr lang="en-US" altLang="ko-KR" sz="2400" dirty="0" smtClean="0"/>
              <a:t>.</a:t>
            </a:r>
          </a:p>
          <a:p>
            <a:endParaRPr lang="en-US" altLang="ko-KR" sz="2400" dirty="0" smtClean="0"/>
          </a:p>
          <a:p>
            <a:pPr>
              <a:buFont typeface="Arial" pitchFamily="34" charset="0"/>
              <a:buChar char="•"/>
            </a:pPr>
            <a:r>
              <a:rPr lang="ko-KR" altLang="en-US" sz="2400" dirty="0" smtClean="0"/>
              <a:t> 공명</a:t>
            </a:r>
            <a:endParaRPr lang="en-US" altLang="ko-KR" sz="2400" dirty="0" smtClean="0"/>
          </a:p>
          <a:p>
            <a:r>
              <a:rPr lang="en-US" altLang="ko-KR" sz="2400" dirty="0" smtClean="0"/>
              <a:t>-TV</a:t>
            </a:r>
            <a:r>
              <a:rPr lang="ko-KR" altLang="en-US" sz="2400" dirty="0" smtClean="0"/>
              <a:t>에서 보던 것들이 실세계에서 동일하게 일어났을 때</a:t>
            </a:r>
            <a:r>
              <a:rPr lang="en-US" altLang="ko-KR" sz="2400" dirty="0" smtClean="0"/>
              <a:t>, TV</a:t>
            </a:r>
            <a:r>
              <a:rPr lang="ko-KR" altLang="en-US" sz="2400" dirty="0" smtClean="0"/>
              <a:t>매체의 영향력 즉 계발 효과는 더욱 커진다</a:t>
            </a:r>
            <a:r>
              <a:rPr lang="en-US" altLang="ko-KR" sz="2400" dirty="0" smtClean="0"/>
              <a:t>.</a:t>
            </a:r>
            <a:endParaRPr lang="ko-KR" altLang="en-US" sz="2400" dirty="0" smtClean="0"/>
          </a:p>
          <a:p>
            <a:endParaRPr lang="en-US" altLang="ko-KR" sz="2400" dirty="0" smtClean="0"/>
          </a:p>
        </p:txBody>
      </p:sp>
      <p:sp>
        <p:nvSpPr>
          <p:cNvPr id="7" name="직사각형 6"/>
          <p:cNvSpPr/>
          <p:nvPr/>
        </p:nvSpPr>
        <p:spPr>
          <a:xfrm>
            <a:off x="4284241" y="1628800"/>
            <a:ext cx="3600400" cy="7200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404664"/>
            <a:ext cx="248404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1100" dirty="0" smtClean="0"/>
          </a:p>
          <a:p>
            <a:pPr algn="ctr"/>
            <a:r>
              <a:rPr lang="en-US" altLang="ko-KR" sz="2400" dirty="0" smtClean="0"/>
              <a:t>&lt; </a:t>
            </a:r>
            <a:r>
              <a:rPr lang="ko-KR" altLang="en-US" sz="2400" dirty="0" smtClean="0"/>
              <a:t>배양 이론 </a:t>
            </a:r>
            <a:r>
              <a:rPr lang="en-US" altLang="ko-KR" sz="2400" dirty="0" smtClean="0"/>
              <a:t>&gt;</a:t>
            </a:r>
            <a:endParaRPr lang="ko-KR" altLang="en-US" sz="2400" dirty="0" smtClean="0">
              <a:latin typeface="THE청천B" pitchFamily="18" charset="-127"/>
              <a:ea typeface="THE청천B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 animBg="1"/>
      <p:bldP spid="7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51793" y="390321"/>
            <a:ext cx="11305256" cy="180020"/>
          </a:xfrm>
          <a:prstGeom prst="rect">
            <a:avLst/>
          </a:prstGeom>
          <a:solidFill>
            <a:srgbClr val="F6ED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251793" y="6237312"/>
            <a:ext cx="11305256" cy="180020"/>
          </a:xfrm>
          <a:prstGeom prst="rect">
            <a:avLst/>
          </a:prstGeom>
          <a:solidFill>
            <a:srgbClr val="F6ED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755849" y="1052737"/>
            <a:ext cx="1022513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800" smtClean="0"/>
              <a:t>텔레비전이라는 미디어의 힘</a:t>
            </a:r>
            <a:endParaRPr lang="en-US" altLang="ko-KR" sz="1600" dirty="0" smtClean="0"/>
          </a:p>
          <a:p>
            <a:pPr algn="ctr"/>
            <a:endParaRPr lang="en-US" altLang="ko-KR" sz="3400" dirty="0" smtClean="0"/>
          </a:p>
        </p:txBody>
      </p:sp>
      <p:sp>
        <p:nvSpPr>
          <p:cNvPr id="7" name="직사각형 6"/>
          <p:cNvSpPr/>
          <p:nvPr/>
        </p:nvSpPr>
        <p:spPr>
          <a:xfrm>
            <a:off x="1907977" y="1916832"/>
            <a:ext cx="7848872" cy="7200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404664"/>
            <a:ext cx="248404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1100" dirty="0" smtClean="0"/>
          </a:p>
          <a:p>
            <a:pPr algn="ctr"/>
            <a:r>
              <a:rPr lang="en-US" altLang="ko-KR" sz="2400" dirty="0" smtClean="0"/>
              <a:t>&lt; </a:t>
            </a:r>
            <a:r>
              <a:rPr lang="ko-KR" altLang="en-US" sz="2400" dirty="0" smtClean="0"/>
              <a:t>배양 이론 </a:t>
            </a:r>
            <a:r>
              <a:rPr lang="en-US" altLang="ko-KR" sz="2400" dirty="0" smtClean="0"/>
              <a:t>&gt;</a:t>
            </a:r>
            <a:endParaRPr lang="ko-KR" altLang="en-US" sz="2400" dirty="0" smtClean="0">
              <a:latin typeface="THE청천B" pitchFamily="18" charset="-127"/>
              <a:ea typeface="THE청천B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83841" y="5517232"/>
            <a:ext cx="73448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l"/>
            </a:pPr>
            <a:r>
              <a:rPr lang="en-US" altLang="ko-KR" sz="3200" dirty="0" smtClean="0"/>
              <a:t> </a:t>
            </a:r>
            <a:r>
              <a:rPr lang="en-US" altLang="ko-KR" sz="3200" dirty="0" smtClean="0"/>
              <a:t>IPTV, </a:t>
            </a:r>
            <a:r>
              <a:rPr lang="ko-KR" altLang="en-US" sz="3200" dirty="0" err="1" smtClean="0"/>
              <a:t>인터랙티브</a:t>
            </a:r>
            <a:r>
              <a:rPr lang="ko-KR" altLang="en-US" sz="3200" dirty="0" smtClean="0"/>
              <a:t> </a:t>
            </a:r>
            <a:r>
              <a:rPr lang="en-US" altLang="ko-KR" sz="3200" dirty="0" smtClean="0"/>
              <a:t>TV</a:t>
            </a:r>
            <a:r>
              <a:rPr lang="ko-KR" altLang="en-US" sz="3200" dirty="0" smtClean="0"/>
              <a:t>의 대중화</a:t>
            </a:r>
            <a:endParaRPr lang="ko-KR" altLang="en-US" sz="3200" dirty="0"/>
          </a:p>
        </p:txBody>
      </p:sp>
      <p:pic>
        <p:nvPicPr>
          <p:cNvPr id="11" name="Picture 2" descr="E:\잡동\IPTV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348137" y="2132856"/>
            <a:ext cx="4838372" cy="31669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 animBg="1"/>
      <p:bldP spid="7" grpId="1" animBg="1"/>
      <p:bldP spid="10" grpId="0"/>
      <p:bldP spid="10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51793" y="390321"/>
            <a:ext cx="11305256" cy="180020"/>
          </a:xfrm>
          <a:prstGeom prst="rect">
            <a:avLst/>
          </a:prstGeom>
          <a:solidFill>
            <a:srgbClr val="F6ED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251793" y="6237312"/>
            <a:ext cx="11305256" cy="180020"/>
          </a:xfrm>
          <a:prstGeom prst="rect">
            <a:avLst/>
          </a:prstGeom>
          <a:solidFill>
            <a:srgbClr val="F6ED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2628057" y="1052737"/>
            <a:ext cx="6480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800" dirty="0" smtClean="0"/>
              <a:t>Impersonal Influence</a:t>
            </a:r>
            <a:endParaRPr lang="en-US" altLang="ko-KR" sz="3400" dirty="0" smtClean="0"/>
          </a:p>
        </p:txBody>
      </p:sp>
      <p:sp>
        <p:nvSpPr>
          <p:cNvPr id="7" name="직사각형 6"/>
          <p:cNvSpPr/>
          <p:nvPr/>
        </p:nvSpPr>
        <p:spPr>
          <a:xfrm>
            <a:off x="2700065" y="1916832"/>
            <a:ext cx="6264696" cy="7200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404664"/>
            <a:ext cx="345591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1100" dirty="0" smtClean="0"/>
          </a:p>
          <a:p>
            <a:pPr algn="ctr"/>
            <a:r>
              <a:rPr lang="en-US" altLang="ko-KR" sz="2400" dirty="0" smtClean="0"/>
              <a:t>&lt; </a:t>
            </a:r>
            <a:r>
              <a:rPr lang="ko-KR" altLang="en-US" sz="2400" dirty="0" smtClean="0"/>
              <a:t>비개인적 영향력 </a:t>
            </a:r>
            <a:r>
              <a:rPr lang="en-US" altLang="ko-KR" sz="2400" dirty="0" smtClean="0"/>
              <a:t>&gt;</a:t>
            </a:r>
            <a:endParaRPr lang="ko-KR" altLang="en-US" sz="2400" dirty="0" smtClean="0">
              <a:latin typeface="THE청천B" pitchFamily="18" charset="-127"/>
              <a:ea typeface="THE청천B" pitchFamily="18" charset="-127"/>
            </a:endParaRPr>
          </a:p>
        </p:txBody>
      </p:sp>
      <p:pic>
        <p:nvPicPr>
          <p:cNvPr id="1026" name="Picture 2" descr="C:\Users\hj\Desktop\영향력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01" y="2708920"/>
            <a:ext cx="5394276" cy="3136602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5868417" y="4653136"/>
            <a:ext cx="5760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/>
              <a:t>인터넷 이전까지 </a:t>
            </a:r>
            <a:r>
              <a:rPr lang="ko-KR" altLang="en-US" sz="2400" dirty="0" smtClean="0"/>
              <a:t>수용자효과이론들은</a:t>
            </a:r>
            <a:endParaRPr lang="en-US" altLang="ko-KR" sz="2400" dirty="0" smtClean="0"/>
          </a:p>
          <a:p>
            <a:r>
              <a:rPr lang="ko-KR" altLang="en-US" sz="2400" dirty="0" smtClean="0"/>
              <a:t> </a:t>
            </a:r>
            <a:r>
              <a:rPr lang="en-US" altLang="ko-KR" sz="2400" dirty="0" smtClean="0"/>
              <a:t>‘</a:t>
            </a:r>
            <a:r>
              <a:rPr lang="ko-KR" altLang="en-US" sz="2400" dirty="0" smtClean="0"/>
              <a:t>미디어</a:t>
            </a:r>
            <a:r>
              <a:rPr lang="en-US" altLang="ko-KR" sz="2400" dirty="0" smtClean="0"/>
              <a:t>’</a:t>
            </a:r>
            <a:r>
              <a:rPr lang="ko-KR" altLang="en-US" sz="2400" dirty="0" smtClean="0"/>
              <a:t>와 </a:t>
            </a:r>
            <a:r>
              <a:rPr lang="en-US" altLang="ko-KR" sz="2400" dirty="0" smtClean="0"/>
              <a:t>‘</a:t>
            </a:r>
            <a:r>
              <a:rPr lang="ko-KR" altLang="en-US" sz="2400" dirty="0" smtClean="0"/>
              <a:t>수용자</a:t>
            </a:r>
            <a:r>
              <a:rPr lang="en-US" altLang="ko-KR" sz="2400" dirty="0" smtClean="0"/>
              <a:t>’</a:t>
            </a:r>
            <a:r>
              <a:rPr lang="ko-KR" altLang="en-US" sz="2400" dirty="0" smtClean="0"/>
              <a:t> </a:t>
            </a:r>
            <a:r>
              <a:rPr lang="ko-KR" altLang="en-US" sz="2400" dirty="0" smtClean="0"/>
              <a:t>즉 </a:t>
            </a:r>
            <a:r>
              <a:rPr lang="ko-KR" altLang="en-US" sz="2400" dirty="0" smtClean="0"/>
              <a:t>두 가지 </a:t>
            </a:r>
            <a:r>
              <a:rPr lang="ko-KR" altLang="en-US" sz="2400" dirty="0" smtClean="0"/>
              <a:t>측면에서 연구된 경우가 </a:t>
            </a:r>
            <a:r>
              <a:rPr lang="ko-KR" altLang="en-US" sz="2400" dirty="0" smtClean="0"/>
              <a:t>많다</a:t>
            </a:r>
            <a:r>
              <a:rPr lang="en-US" altLang="ko-KR" sz="2400" dirty="0" smtClean="0"/>
              <a:t>.</a:t>
            </a:r>
            <a:endParaRPr lang="en-US" altLang="ko-K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2"/>
      <p:bldP spid="7" grpId="0" animBg="1"/>
      <p:bldP spid="7" grpId="2" animBg="1"/>
      <p:bldP spid="12" grpId="0"/>
      <p:bldP spid="12" grpId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51793" y="390321"/>
            <a:ext cx="11305256" cy="180020"/>
          </a:xfrm>
          <a:prstGeom prst="rect">
            <a:avLst/>
          </a:prstGeom>
          <a:solidFill>
            <a:srgbClr val="F6ED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251793" y="6237312"/>
            <a:ext cx="11305256" cy="180020"/>
          </a:xfrm>
          <a:prstGeom prst="rect">
            <a:avLst/>
          </a:prstGeom>
          <a:solidFill>
            <a:srgbClr val="F6ED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1115889" y="1772816"/>
            <a:ext cx="9865096" cy="7200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404664"/>
            <a:ext cx="345591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1100" dirty="0" smtClean="0"/>
          </a:p>
          <a:p>
            <a:pPr algn="ctr"/>
            <a:r>
              <a:rPr lang="en-US" altLang="ko-KR" sz="2400" dirty="0" smtClean="0"/>
              <a:t>&lt; </a:t>
            </a:r>
            <a:r>
              <a:rPr lang="ko-KR" altLang="en-US" sz="2400" dirty="0" smtClean="0"/>
              <a:t>비개인적 영향력 </a:t>
            </a:r>
            <a:r>
              <a:rPr lang="en-US" altLang="ko-KR" sz="2400" dirty="0" smtClean="0"/>
              <a:t>&gt;</a:t>
            </a:r>
            <a:endParaRPr lang="ko-KR" altLang="en-US" sz="2400" dirty="0" smtClean="0">
              <a:latin typeface="THE청천B" pitchFamily="18" charset="-127"/>
              <a:ea typeface="THE청천B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5809" y="1052736"/>
            <a:ext cx="11233248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dirty="0" smtClean="0"/>
              <a:t>온라인 미디어에서 </a:t>
            </a:r>
            <a:r>
              <a:rPr lang="ko-KR" altLang="en-US" sz="3600" dirty="0" err="1" smtClean="0"/>
              <a:t>댓글이</a:t>
            </a:r>
            <a:r>
              <a:rPr lang="ko-KR" altLang="en-US" sz="3600" dirty="0" smtClean="0"/>
              <a:t> 여론에 미치는 영향</a:t>
            </a:r>
            <a:endParaRPr lang="en-US" altLang="ko-KR" sz="3600" dirty="0" smtClean="0"/>
          </a:p>
          <a:p>
            <a:pPr algn="ctr"/>
            <a:endParaRPr lang="en-US" altLang="ko-KR" sz="1100" dirty="0" smtClean="0"/>
          </a:p>
          <a:p>
            <a:pPr algn="ctr"/>
            <a:endParaRPr lang="en-US" altLang="ko-KR" sz="2000" dirty="0" smtClean="0"/>
          </a:p>
          <a:p>
            <a:pPr algn="ctr"/>
            <a:endParaRPr lang="en-US" altLang="ko-KR" sz="2000" dirty="0" smtClean="0"/>
          </a:p>
          <a:p>
            <a:pPr algn="ctr"/>
            <a:endParaRPr lang="en-US" altLang="ko-KR" sz="1000" dirty="0" smtClean="0"/>
          </a:p>
          <a:p>
            <a:pPr>
              <a:buFont typeface="Arial" pitchFamily="34" charset="0"/>
              <a:buChar char="•"/>
            </a:pPr>
            <a:r>
              <a:rPr lang="ko-KR" altLang="en-US" sz="2800" dirty="0" smtClean="0"/>
              <a:t> 미디어를 </a:t>
            </a:r>
            <a:r>
              <a:rPr lang="ko-KR" altLang="en-US" sz="2800" dirty="0" smtClean="0"/>
              <a:t>제공하는 “쓰는 자”의 입장이 아닌 미디어를 받아들이는 “읽는 자”의 수용적인 미디어 효과를 중심으로 연구</a:t>
            </a:r>
            <a:endParaRPr lang="en-US" altLang="ko-KR" sz="2800" dirty="0" smtClean="0"/>
          </a:p>
          <a:p>
            <a:endParaRPr lang="ko-KR" altLang="en-US" sz="2800" dirty="0" smtClean="0"/>
          </a:p>
          <a:p>
            <a:pPr>
              <a:buFont typeface="Arial" pitchFamily="34" charset="0"/>
              <a:buChar char="•"/>
            </a:pPr>
            <a:r>
              <a:rPr lang="ko-KR" altLang="en-US" sz="2800" dirty="0" smtClean="0"/>
              <a:t> 연구결과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연구 설문조사의 응답자들은 </a:t>
            </a:r>
            <a:r>
              <a:rPr lang="ko-KR" altLang="en-US" sz="2800" dirty="0" err="1" smtClean="0"/>
              <a:t>댓글</a:t>
            </a:r>
            <a:r>
              <a:rPr lang="ko-KR" altLang="en-US" sz="2800" dirty="0" smtClean="0"/>
              <a:t> 읽기가 개인의 의견에 영향을 미친다고 생각하고 있고 그 영향력은 자신보다는 타인에게 </a:t>
            </a:r>
            <a:endParaRPr lang="en-US" altLang="ko-KR" sz="2800" dirty="0" smtClean="0"/>
          </a:p>
          <a:p>
            <a:r>
              <a:rPr lang="ko-KR" altLang="en-US" sz="2800" dirty="0" smtClean="0"/>
              <a:t>더 </a:t>
            </a:r>
            <a:r>
              <a:rPr lang="ko-KR" altLang="en-US" sz="2800" dirty="0" smtClean="0"/>
              <a:t>크다고 지각하고 있었다</a:t>
            </a:r>
            <a:r>
              <a:rPr lang="en-US" altLang="ko-KR" sz="2800" dirty="0" smtClean="0"/>
              <a:t>.</a:t>
            </a:r>
            <a:endParaRPr lang="en-US" altLang="ko-K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251793" y="390321"/>
            <a:ext cx="11305256" cy="180020"/>
          </a:xfrm>
          <a:prstGeom prst="rect">
            <a:avLst/>
          </a:prstGeom>
          <a:solidFill>
            <a:srgbClr val="F6ED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251793" y="6237312"/>
            <a:ext cx="11305256" cy="180020"/>
          </a:xfrm>
          <a:prstGeom prst="rect">
            <a:avLst/>
          </a:prstGeom>
          <a:solidFill>
            <a:srgbClr val="F6ED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1" name="그림 10" descr="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78526" y="2093507"/>
            <a:ext cx="1189286" cy="664146"/>
          </a:xfrm>
          <a:prstGeom prst="rect">
            <a:avLst/>
          </a:prstGeom>
          <a:ln>
            <a:noFill/>
          </a:ln>
        </p:spPr>
      </p:pic>
      <p:pic>
        <p:nvPicPr>
          <p:cNvPr id="12" name="그림 11" descr="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38210" y="2593573"/>
            <a:ext cx="339796" cy="1242200"/>
          </a:xfrm>
          <a:prstGeom prst="rect">
            <a:avLst/>
          </a:prstGeom>
        </p:spPr>
      </p:pic>
      <p:pic>
        <p:nvPicPr>
          <p:cNvPr id="17" name="그림 16" descr="4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08576" y="2847656"/>
            <a:ext cx="466667" cy="619048"/>
          </a:xfrm>
          <a:prstGeom prst="rect">
            <a:avLst/>
          </a:prstGeom>
        </p:spPr>
      </p:pic>
      <p:pic>
        <p:nvPicPr>
          <p:cNvPr id="19" name="그림 18" descr="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78072" y="2522135"/>
            <a:ext cx="247619" cy="1066667"/>
          </a:xfrm>
          <a:prstGeom prst="rect">
            <a:avLst/>
          </a:prstGeom>
        </p:spPr>
      </p:pic>
      <p:pic>
        <p:nvPicPr>
          <p:cNvPr id="20" name="그림 19" descr="5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920948" y="2879325"/>
            <a:ext cx="569928" cy="668272"/>
          </a:xfrm>
          <a:prstGeom prst="rect">
            <a:avLst/>
          </a:prstGeom>
        </p:spPr>
      </p:pic>
      <p:pic>
        <p:nvPicPr>
          <p:cNvPr id="21" name="그림 20" descr="6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025724" y="2690409"/>
            <a:ext cx="1103433" cy="874674"/>
          </a:xfrm>
          <a:prstGeom prst="rect">
            <a:avLst/>
          </a:prstGeom>
        </p:spPr>
      </p:pic>
      <p:pic>
        <p:nvPicPr>
          <p:cNvPr id="22" name="그림 21" descr="7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848076" y="2825369"/>
            <a:ext cx="228588" cy="365741"/>
          </a:xfrm>
          <a:prstGeom prst="rect">
            <a:avLst/>
          </a:prstGeom>
        </p:spPr>
      </p:pic>
      <p:pic>
        <p:nvPicPr>
          <p:cNvPr id="23" name="그림 22" descr="8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876600" y="2830865"/>
            <a:ext cx="323882" cy="445338"/>
          </a:xfrm>
          <a:prstGeom prst="rect">
            <a:avLst/>
          </a:prstGeom>
        </p:spPr>
      </p:pic>
      <p:pic>
        <p:nvPicPr>
          <p:cNvPr id="24" name="그림 23" descr="75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92850" y="3106338"/>
            <a:ext cx="266020" cy="161926"/>
          </a:xfrm>
          <a:prstGeom prst="rect">
            <a:avLst/>
          </a:prstGeom>
        </p:spPr>
      </p:pic>
      <p:pic>
        <p:nvPicPr>
          <p:cNvPr id="25" name="그림 24" descr="9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6056038" y="2961891"/>
            <a:ext cx="180952" cy="247619"/>
          </a:xfrm>
          <a:prstGeom prst="rect">
            <a:avLst/>
          </a:prstGeom>
        </p:spPr>
      </p:pic>
      <p:pic>
        <p:nvPicPr>
          <p:cNvPr id="26" name="그림 25" descr="10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6135394" y="2807887"/>
            <a:ext cx="442891" cy="406981"/>
          </a:xfrm>
          <a:prstGeom prst="rect">
            <a:avLst/>
          </a:prstGeom>
        </p:spPr>
      </p:pic>
      <p:pic>
        <p:nvPicPr>
          <p:cNvPr id="27" name="그림 26" descr="11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427498" y="2855513"/>
            <a:ext cx="161905" cy="190476"/>
          </a:xfrm>
          <a:prstGeom prst="rect">
            <a:avLst/>
          </a:prstGeom>
        </p:spPr>
      </p:pic>
      <p:pic>
        <p:nvPicPr>
          <p:cNvPr id="28" name="그림 27" descr="12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6464809" y="2805503"/>
            <a:ext cx="333333" cy="247619"/>
          </a:xfrm>
          <a:prstGeom prst="rect">
            <a:avLst/>
          </a:prstGeom>
        </p:spPr>
      </p:pic>
      <p:pic>
        <p:nvPicPr>
          <p:cNvPr id="29" name="그림 28" descr="13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6716433" y="2806320"/>
            <a:ext cx="104762" cy="295238"/>
          </a:xfrm>
          <a:prstGeom prst="rect">
            <a:avLst/>
          </a:prstGeom>
        </p:spPr>
      </p:pic>
      <p:pic>
        <p:nvPicPr>
          <p:cNvPr id="30" name="그림 29" descr="14.pn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6706898" y="2265068"/>
            <a:ext cx="733333" cy="828571"/>
          </a:xfrm>
          <a:prstGeom prst="rect">
            <a:avLst/>
          </a:prstGeom>
        </p:spPr>
      </p:pic>
      <p:pic>
        <p:nvPicPr>
          <p:cNvPr id="31" name="그림 30" descr="15.pn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7151416" y="2288824"/>
            <a:ext cx="238095" cy="771429"/>
          </a:xfrm>
          <a:prstGeom prst="rect">
            <a:avLst/>
          </a:prstGeom>
        </p:spPr>
      </p:pic>
      <p:pic>
        <p:nvPicPr>
          <p:cNvPr id="32" name="그림 31" descr="16.pn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7164173" y="2388877"/>
            <a:ext cx="542857" cy="704762"/>
          </a:xfrm>
          <a:prstGeom prst="rect">
            <a:avLst/>
          </a:prstGeom>
        </p:spPr>
      </p:pic>
      <p:pic>
        <p:nvPicPr>
          <p:cNvPr id="33" name="그림 32" descr="17.png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7308562" y="2398313"/>
            <a:ext cx="400000" cy="438095"/>
          </a:xfrm>
          <a:prstGeom prst="rect">
            <a:avLst/>
          </a:prstGeom>
        </p:spPr>
      </p:pic>
      <p:pic>
        <p:nvPicPr>
          <p:cNvPr id="34" name="그림 33" descr="18.png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7508562" y="2833577"/>
            <a:ext cx="600000" cy="390476"/>
          </a:xfrm>
          <a:prstGeom prst="rect">
            <a:avLst/>
          </a:prstGeom>
        </p:spPr>
      </p:pic>
      <p:pic>
        <p:nvPicPr>
          <p:cNvPr id="35" name="그림 34" descr="19.png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7973752" y="2080896"/>
            <a:ext cx="428571" cy="1342857"/>
          </a:xfrm>
          <a:prstGeom prst="rect">
            <a:avLst/>
          </a:prstGeom>
          <a:noFill/>
        </p:spPr>
      </p:pic>
      <p:sp>
        <p:nvSpPr>
          <p:cNvPr id="57" name="TextBox 7"/>
          <p:cNvSpPr txBox="1"/>
          <p:nvPr/>
        </p:nvSpPr>
        <p:spPr>
          <a:xfrm>
            <a:off x="3852193" y="3861048"/>
            <a:ext cx="417646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5000" dirty="0" smtClean="0">
                <a:solidFill>
                  <a:srgbClr val="0070C0"/>
                </a:solidFill>
                <a:ea typeface="휴먼엑스포" pitchFamily="18" charset="-127"/>
              </a:rPr>
              <a:t>Q </a:t>
            </a:r>
            <a:r>
              <a:rPr lang="en-US" altLang="ko-KR" sz="5000" dirty="0" smtClean="0">
                <a:solidFill>
                  <a:schemeClr val="tx2"/>
                </a:solidFill>
                <a:ea typeface="휴먼엑스포" pitchFamily="18" charset="-127"/>
              </a:rPr>
              <a:t>&amp; </a:t>
            </a:r>
            <a:r>
              <a:rPr lang="en-US" altLang="ko-KR" sz="5000" dirty="0" smtClean="0">
                <a:solidFill>
                  <a:srgbClr val="FF0000"/>
                </a:solidFill>
                <a:ea typeface="휴먼엑스포" pitchFamily="18" charset="-127"/>
              </a:rPr>
              <a:t>A</a:t>
            </a:r>
            <a:endParaRPr lang="ko-KR" altLang="en-US" sz="5000" dirty="0">
              <a:solidFill>
                <a:schemeClr val="bg1"/>
              </a:solidFill>
              <a:ea typeface="휴먼엑스포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0988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251793" y="390321"/>
            <a:ext cx="11305256" cy="180020"/>
          </a:xfrm>
          <a:prstGeom prst="rect">
            <a:avLst/>
          </a:prstGeom>
          <a:solidFill>
            <a:srgbClr val="F6ED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251793" y="6237312"/>
            <a:ext cx="11305256" cy="180020"/>
          </a:xfrm>
          <a:prstGeom prst="rect">
            <a:avLst/>
          </a:prstGeom>
          <a:solidFill>
            <a:srgbClr val="F6ED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331913" y="836712"/>
            <a:ext cx="979308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800" dirty="0" smtClean="0"/>
              <a:t>미디어 </a:t>
            </a:r>
            <a:r>
              <a:rPr lang="ko-KR" altLang="en-US" sz="4800" dirty="0" smtClean="0"/>
              <a:t>효과에 대한 이론들</a:t>
            </a:r>
            <a:r>
              <a:rPr lang="ko-KR" altLang="en-US" sz="3600" dirty="0" smtClean="0"/>
              <a:t/>
            </a:r>
            <a:br>
              <a:rPr lang="ko-KR" altLang="en-US" sz="3600" dirty="0" smtClean="0"/>
            </a:br>
            <a:endParaRPr lang="en-US" altLang="ko-KR" sz="3600" dirty="0" smtClean="0">
              <a:latin typeface="THE청천B" pitchFamily="18" charset="-127"/>
              <a:ea typeface="THE청천B" pitchFamily="18" charset="-127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4000" dirty="0" smtClean="0"/>
              <a:t> 제 </a:t>
            </a:r>
            <a:r>
              <a:rPr lang="en-US" altLang="ko-KR" sz="4000" dirty="0" smtClean="0"/>
              <a:t>3</a:t>
            </a:r>
            <a:r>
              <a:rPr lang="ko-KR" altLang="en-US" sz="4000" dirty="0" smtClean="0"/>
              <a:t>자 효과</a:t>
            </a:r>
            <a:endParaRPr lang="en-US" altLang="ko-KR" sz="40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4000" dirty="0" smtClean="0"/>
              <a:t> </a:t>
            </a:r>
            <a:r>
              <a:rPr lang="ko-KR" altLang="en-US" sz="4000" dirty="0" err="1" smtClean="0"/>
              <a:t>아젠다</a:t>
            </a:r>
            <a:r>
              <a:rPr lang="ko-KR" altLang="en-US" sz="4000" dirty="0" smtClean="0"/>
              <a:t> </a:t>
            </a:r>
            <a:r>
              <a:rPr lang="ko-KR" altLang="en-US" sz="4000" dirty="0" err="1" smtClean="0"/>
              <a:t>세팅</a:t>
            </a:r>
            <a:endParaRPr lang="en-US" altLang="ko-KR" sz="40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4000" dirty="0" smtClean="0"/>
              <a:t> </a:t>
            </a:r>
            <a:r>
              <a:rPr lang="ko-KR" altLang="en-US" sz="4000" dirty="0" smtClean="0"/>
              <a:t>침묵의 나선 이론</a:t>
            </a:r>
            <a:endParaRPr lang="en-US" altLang="ko-KR" sz="40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4000" dirty="0" smtClean="0"/>
              <a:t> </a:t>
            </a:r>
            <a:r>
              <a:rPr lang="ko-KR" altLang="en-US" sz="4000" dirty="0" smtClean="0"/>
              <a:t>배양 이론</a:t>
            </a:r>
            <a:endParaRPr lang="en-US" altLang="ko-KR" sz="4000" dirty="0" smtClean="0"/>
          </a:p>
          <a:p>
            <a:pPr>
              <a:buFont typeface="Arial" pitchFamily="34" charset="0"/>
              <a:buChar char="•"/>
            </a:pPr>
            <a:r>
              <a:rPr lang="en-US" altLang="ko-KR" sz="4000" dirty="0" smtClean="0"/>
              <a:t> </a:t>
            </a:r>
            <a:r>
              <a:rPr lang="ko-KR" altLang="en-US" sz="4000" dirty="0" smtClean="0"/>
              <a:t>비개인적 </a:t>
            </a:r>
            <a:r>
              <a:rPr lang="ko-KR" altLang="en-US" sz="4000" dirty="0" smtClean="0"/>
              <a:t>영향력</a:t>
            </a:r>
          </a:p>
          <a:p>
            <a:pPr algn="ctr"/>
            <a:endParaRPr lang="ko-KR" altLang="en-US" sz="3600" dirty="0" err="1" smtClean="0">
              <a:latin typeface="THE청천B" pitchFamily="18" charset="-127"/>
              <a:ea typeface="THE청천B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556049" y="1700808"/>
            <a:ext cx="7272808" cy="7200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710988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251793" y="390321"/>
            <a:ext cx="11305256" cy="180020"/>
          </a:xfrm>
          <a:prstGeom prst="rect">
            <a:avLst/>
          </a:prstGeom>
          <a:solidFill>
            <a:srgbClr val="F6ED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251793" y="6237312"/>
            <a:ext cx="11305256" cy="180020"/>
          </a:xfrm>
          <a:prstGeom prst="rect">
            <a:avLst/>
          </a:prstGeom>
          <a:solidFill>
            <a:srgbClr val="F6ED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TextBox 24"/>
          <p:cNvSpPr txBox="1"/>
          <p:nvPr/>
        </p:nvSpPr>
        <p:spPr>
          <a:xfrm>
            <a:off x="1115889" y="980728"/>
            <a:ext cx="979308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800" dirty="0" smtClean="0"/>
              <a:t>The Third Person Effect</a:t>
            </a:r>
          </a:p>
          <a:p>
            <a:pPr algn="ctr"/>
            <a:endParaRPr lang="en-US" altLang="ko-KR" sz="1600" dirty="0" smtClean="0"/>
          </a:p>
          <a:p>
            <a:pPr algn="ctr"/>
            <a:endParaRPr lang="en-US" altLang="ko-KR" sz="3400" dirty="0" smtClean="0"/>
          </a:p>
          <a:p>
            <a:pPr algn="ctr"/>
            <a:endParaRPr lang="en-US" altLang="ko-KR" sz="3400" dirty="0" smtClean="0"/>
          </a:p>
          <a:p>
            <a:pPr algn="ctr"/>
            <a:r>
              <a:rPr lang="ko-KR" altLang="en-US" sz="3400" dirty="0" smtClean="0"/>
              <a:t>제</a:t>
            </a:r>
            <a:r>
              <a:rPr lang="en-US" altLang="ko-KR" sz="3400" dirty="0" smtClean="0"/>
              <a:t>3</a:t>
            </a:r>
            <a:r>
              <a:rPr lang="ko-KR" altLang="en-US" sz="3400" dirty="0" smtClean="0"/>
              <a:t>자 효과란 설득적 메시지에 노출된 사람들은 남이 나보다 그 메시지의 영향을 더 많이 받을 것이라고 생각하는 경향이 있음을 가리킨다</a:t>
            </a:r>
            <a:r>
              <a:rPr lang="en-US" altLang="ko-KR" sz="3400" dirty="0" smtClean="0"/>
              <a:t>.</a:t>
            </a:r>
            <a:endParaRPr lang="ko-KR" altLang="en-US" sz="3400" dirty="0" err="1" smtClean="0">
              <a:latin typeface="THE청천B" pitchFamily="18" charset="-127"/>
              <a:ea typeface="THE청천B" pitchFamily="18" charset="-127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2412033" y="1844824"/>
            <a:ext cx="7272808" cy="7200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TextBox 28"/>
          <p:cNvSpPr txBox="1"/>
          <p:nvPr/>
        </p:nvSpPr>
        <p:spPr>
          <a:xfrm>
            <a:off x="-252263" y="404664"/>
            <a:ext cx="316835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1100" dirty="0" smtClean="0"/>
          </a:p>
          <a:p>
            <a:pPr algn="ctr"/>
            <a:r>
              <a:rPr lang="en-US" altLang="ko-KR" sz="2400" dirty="0" smtClean="0"/>
              <a:t>&lt; </a:t>
            </a:r>
            <a:r>
              <a:rPr lang="ko-KR" altLang="en-US" sz="2400" dirty="0" smtClean="0"/>
              <a:t>제 </a:t>
            </a:r>
            <a:r>
              <a:rPr lang="en-US" altLang="ko-KR" sz="2400" dirty="0" smtClean="0"/>
              <a:t>3</a:t>
            </a:r>
            <a:r>
              <a:rPr lang="ko-KR" altLang="en-US" sz="2400" dirty="0" smtClean="0"/>
              <a:t>자 효과 </a:t>
            </a:r>
            <a:r>
              <a:rPr lang="en-US" altLang="ko-KR" sz="2400" dirty="0" smtClean="0"/>
              <a:t>&gt;</a:t>
            </a:r>
            <a:endParaRPr lang="ko-KR" altLang="en-US" sz="2400" dirty="0" smtClean="0">
              <a:latin typeface="THE청천B" pitchFamily="18" charset="-127"/>
              <a:ea typeface="THE청천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0988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5" grpId="1"/>
      <p:bldP spid="27" grpId="0" animBg="1"/>
      <p:bldP spid="27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251793" y="390321"/>
            <a:ext cx="11305256" cy="180020"/>
          </a:xfrm>
          <a:prstGeom prst="rect">
            <a:avLst/>
          </a:prstGeom>
          <a:solidFill>
            <a:srgbClr val="F6ED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251793" y="6237312"/>
            <a:ext cx="11305256" cy="180020"/>
          </a:xfrm>
          <a:prstGeom prst="rect">
            <a:avLst/>
          </a:prstGeom>
          <a:solidFill>
            <a:srgbClr val="F6ED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TextBox 26"/>
          <p:cNvSpPr txBox="1"/>
          <p:nvPr/>
        </p:nvSpPr>
        <p:spPr>
          <a:xfrm>
            <a:off x="-252263" y="404664"/>
            <a:ext cx="316835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1100" dirty="0" smtClean="0"/>
          </a:p>
          <a:p>
            <a:pPr algn="ctr"/>
            <a:r>
              <a:rPr lang="en-US" altLang="ko-KR" sz="2400" dirty="0" smtClean="0"/>
              <a:t>&lt; </a:t>
            </a:r>
            <a:r>
              <a:rPr lang="ko-KR" altLang="en-US" sz="2400" dirty="0" smtClean="0"/>
              <a:t>제 </a:t>
            </a:r>
            <a:r>
              <a:rPr lang="en-US" altLang="ko-KR" sz="2400" dirty="0" smtClean="0"/>
              <a:t>3</a:t>
            </a:r>
            <a:r>
              <a:rPr lang="ko-KR" altLang="en-US" sz="2400" dirty="0" smtClean="0"/>
              <a:t>자 효과 </a:t>
            </a:r>
            <a:r>
              <a:rPr lang="en-US" altLang="ko-KR" sz="2400" dirty="0" smtClean="0"/>
              <a:t>&gt;</a:t>
            </a:r>
            <a:endParaRPr lang="ko-KR" altLang="en-US" sz="2400" dirty="0" smtClean="0">
              <a:latin typeface="THE청천B" pitchFamily="18" charset="-127"/>
              <a:ea typeface="THE청천B" pitchFamily="18" charset="-12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71873" y="980728"/>
            <a:ext cx="9793088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dirty="0" smtClean="0"/>
              <a:t>  이슈광고의 여론형성 과정에 관한 연구</a:t>
            </a:r>
            <a:endParaRPr lang="en-US" altLang="ko-KR" sz="3600" dirty="0" smtClean="0"/>
          </a:p>
          <a:p>
            <a:pPr algn="ctr"/>
            <a:endParaRPr lang="en-US" altLang="ko-KR" sz="1100" dirty="0" smtClean="0"/>
          </a:p>
          <a:p>
            <a:pPr algn="ctr"/>
            <a:r>
              <a:rPr lang="en-US" altLang="ko-KR" sz="3200" dirty="0" smtClean="0"/>
              <a:t>( </a:t>
            </a:r>
            <a:r>
              <a:rPr lang="ko-KR" altLang="en-US" sz="3200" dirty="0" smtClean="0"/>
              <a:t>명정미</a:t>
            </a:r>
            <a:r>
              <a:rPr lang="en-US" altLang="ko-KR" sz="3200" dirty="0" smtClean="0"/>
              <a:t>, 2002</a:t>
            </a:r>
            <a:r>
              <a:rPr lang="ko-KR" altLang="en-US" sz="3200" dirty="0" smtClean="0"/>
              <a:t>년 </a:t>
            </a:r>
            <a:r>
              <a:rPr lang="en-US" altLang="ko-KR" sz="3200" dirty="0" smtClean="0"/>
              <a:t>)</a:t>
            </a:r>
            <a:endParaRPr lang="en-US" altLang="ko-KR" sz="1400" dirty="0" smtClean="0"/>
          </a:p>
          <a:p>
            <a:pPr algn="ctr"/>
            <a:endParaRPr lang="en-US" altLang="ko-KR" sz="3400" dirty="0" smtClean="0"/>
          </a:p>
          <a:p>
            <a:r>
              <a:rPr lang="en-US" altLang="ko-KR" sz="3200" dirty="0" smtClean="0"/>
              <a:t>[</a:t>
            </a:r>
            <a:r>
              <a:rPr lang="ko-KR" altLang="en-US" sz="3200" dirty="0" smtClean="0"/>
              <a:t>연구목적</a:t>
            </a:r>
            <a:r>
              <a:rPr lang="en-US" altLang="ko-KR" sz="3200" dirty="0" smtClean="0"/>
              <a:t>]: </a:t>
            </a:r>
            <a:r>
              <a:rPr lang="ko-KR" altLang="en-US" sz="3200" dirty="0" smtClean="0"/>
              <a:t>이슈광고가 수용자의 태도와 여론형성 </a:t>
            </a:r>
            <a:endParaRPr lang="en-US" altLang="ko-KR" sz="3200" dirty="0" smtClean="0"/>
          </a:p>
          <a:p>
            <a:r>
              <a:rPr lang="ko-KR" altLang="en-US" sz="3200" dirty="0" smtClean="0"/>
              <a:t> 과정에 </a:t>
            </a:r>
            <a:r>
              <a:rPr lang="ko-KR" altLang="en-US" sz="3200" dirty="0" smtClean="0"/>
              <a:t>어떠한 영향을 미치는지를 검증하고자 한다</a:t>
            </a:r>
          </a:p>
          <a:p>
            <a:endParaRPr lang="en-US" altLang="ko-KR" sz="3200" dirty="0" smtClean="0"/>
          </a:p>
          <a:p>
            <a:r>
              <a:rPr lang="en-US" altLang="ko-KR" sz="3200" dirty="0" smtClean="0"/>
              <a:t>[</a:t>
            </a:r>
            <a:r>
              <a:rPr lang="ko-KR" altLang="en-US" sz="3200" dirty="0" smtClean="0"/>
              <a:t>연구문제</a:t>
            </a:r>
            <a:r>
              <a:rPr lang="en-US" altLang="ko-KR" sz="3200" dirty="0" smtClean="0"/>
              <a:t>1]: </a:t>
            </a:r>
            <a:r>
              <a:rPr lang="ko-KR" altLang="en-US" sz="3200" dirty="0" smtClean="0"/>
              <a:t>자신의 입장과 상치되는 이슈광고가 </a:t>
            </a:r>
            <a:endParaRPr lang="en-US" altLang="ko-KR" sz="3200" dirty="0" smtClean="0"/>
          </a:p>
          <a:p>
            <a:r>
              <a:rPr lang="en-US" altLang="ko-KR" sz="3200" dirty="0" smtClean="0"/>
              <a:t> </a:t>
            </a:r>
            <a:r>
              <a:rPr lang="ko-KR" altLang="en-US" sz="3200" dirty="0" smtClean="0"/>
              <a:t>제시될 </a:t>
            </a:r>
            <a:r>
              <a:rPr lang="ko-KR" altLang="en-US" sz="3200" dirty="0" smtClean="0"/>
              <a:t>때</a:t>
            </a:r>
            <a:r>
              <a:rPr lang="en-US" altLang="ko-KR" sz="3200" dirty="0" smtClean="0"/>
              <a:t>, 3</a:t>
            </a:r>
            <a:r>
              <a:rPr lang="ko-KR" altLang="en-US" sz="3200" dirty="0" smtClean="0"/>
              <a:t>자 효과가 나타날 것인가</a:t>
            </a:r>
            <a:r>
              <a:rPr lang="en-US" altLang="ko-KR" sz="3200" dirty="0" smtClean="0"/>
              <a:t>?</a:t>
            </a:r>
            <a:endParaRPr lang="ko-KR" altLang="en-US" sz="3200" dirty="0" smtClean="0"/>
          </a:p>
          <a:p>
            <a:endParaRPr lang="ko-KR" altLang="en-US" sz="3200" dirty="0"/>
          </a:p>
        </p:txBody>
      </p:sp>
      <p:sp>
        <p:nvSpPr>
          <p:cNvPr id="31" name="직사각형 30"/>
          <p:cNvSpPr/>
          <p:nvPr/>
        </p:nvSpPr>
        <p:spPr>
          <a:xfrm>
            <a:off x="2051993" y="1628800"/>
            <a:ext cx="7992888" cy="7200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97721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9" grpId="1"/>
      <p:bldP spid="31" grpId="0" animBg="1"/>
      <p:bldP spid="3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251793" y="390321"/>
            <a:ext cx="11305256" cy="180020"/>
          </a:xfrm>
          <a:prstGeom prst="rect">
            <a:avLst/>
          </a:prstGeom>
          <a:solidFill>
            <a:srgbClr val="F6ED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251793" y="6237312"/>
            <a:ext cx="11305256" cy="180020"/>
          </a:xfrm>
          <a:prstGeom prst="rect">
            <a:avLst/>
          </a:prstGeom>
          <a:solidFill>
            <a:srgbClr val="F6ED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-252263" y="404664"/>
            <a:ext cx="316835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1100" dirty="0" smtClean="0"/>
          </a:p>
          <a:p>
            <a:pPr algn="ctr"/>
            <a:r>
              <a:rPr lang="en-US" altLang="ko-KR" sz="2400" dirty="0" smtClean="0"/>
              <a:t>&lt; </a:t>
            </a:r>
            <a:r>
              <a:rPr lang="ko-KR" altLang="en-US" sz="2400" dirty="0" smtClean="0"/>
              <a:t>제 </a:t>
            </a:r>
            <a:r>
              <a:rPr lang="en-US" altLang="ko-KR" sz="2400" dirty="0" smtClean="0"/>
              <a:t>3</a:t>
            </a:r>
            <a:r>
              <a:rPr lang="ko-KR" altLang="en-US" sz="2400" dirty="0" smtClean="0"/>
              <a:t>자 효과 </a:t>
            </a:r>
            <a:r>
              <a:rPr lang="en-US" altLang="ko-KR" sz="2400" dirty="0" smtClean="0"/>
              <a:t>&gt;</a:t>
            </a:r>
            <a:endParaRPr lang="ko-KR" altLang="en-US" sz="2400" dirty="0" smtClean="0">
              <a:latin typeface="THE청천B" pitchFamily="18" charset="-127"/>
              <a:ea typeface="THE청천B" pitchFamily="18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3841" y="980728"/>
            <a:ext cx="10513168" cy="5309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dirty="0" smtClean="0"/>
              <a:t>  이슈광고의 여론형성 과정에 관한 연구</a:t>
            </a:r>
            <a:endParaRPr lang="en-US" altLang="ko-KR" sz="3600" dirty="0" smtClean="0"/>
          </a:p>
          <a:p>
            <a:pPr algn="ctr"/>
            <a:endParaRPr lang="en-US" altLang="ko-KR" sz="1100" dirty="0" smtClean="0"/>
          </a:p>
          <a:p>
            <a:pPr algn="ctr"/>
            <a:r>
              <a:rPr lang="en-US" altLang="ko-KR" sz="3200" dirty="0" smtClean="0"/>
              <a:t>( </a:t>
            </a:r>
            <a:r>
              <a:rPr lang="ko-KR" altLang="en-US" sz="3200" dirty="0" smtClean="0"/>
              <a:t>명정미</a:t>
            </a:r>
            <a:r>
              <a:rPr lang="en-US" altLang="ko-KR" sz="3200" dirty="0" smtClean="0"/>
              <a:t>, 2002</a:t>
            </a:r>
            <a:r>
              <a:rPr lang="ko-KR" altLang="en-US" sz="3200" dirty="0" smtClean="0"/>
              <a:t>년 </a:t>
            </a:r>
            <a:r>
              <a:rPr lang="en-US" altLang="ko-KR" sz="3200" dirty="0" smtClean="0"/>
              <a:t>)</a:t>
            </a:r>
            <a:endParaRPr lang="en-US" altLang="ko-KR" sz="1400" dirty="0" smtClean="0"/>
          </a:p>
          <a:p>
            <a:pPr algn="ctr"/>
            <a:endParaRPr lang="en-US" altLang="ko-KR" sz="2000" dirty="0" smtClean="0"/>
          </a:p>
          <a:p>
            <a:r>
              <a:rPr lang="en-US" altLang="ko-KR" sz="2400" dirty="0" smtClean="0"/>
              <a:t>[</a:t>
            </a:r>
            <a:r>
              <a:rPr lang="ko-KR" altLang="en-US" sz="2400" dirty="0" smtClean="0"/>
              <a:t>연구설계</a:t>
            </a:r>
            <a:r>
              <a:rPr lang="en-US" altLang="ko-KR" sz="2400" dirty="0" smtClean="0"/>
              <a:t>]</a:t>
            </a:r>
          </a:p>
          <a:p>
            <a:pPr fontAlgn="base"/>
            <a:r>
              <a:rPr lang="ko-KR" altLang="en-US" sz="2400" dirty="0" smtClean="0"/>
              <a:t> 분석방법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설문지 </a:t>
            </a:r>
            <a:r>
              <a:rPr lang="ko-KR" altLang="en-US" sz="2400" dirty="0" smtClean="0"/>
              <a:t>조사</a:t>
            </a:r>
            <a:r>
              <a:rPr lang="en-US" altLang="ko-KR" sz="2400" dirty="0" smtClean="0"/>
              <a:t>(200</a:t>
            </a:r>
            <a:r>
              <a:rPr lang="ko-KR" altLang="en-US" sz="2400" dirty="0" smtClean="0"/>
              <a:t>부</a:t>
            </a:r>
            <a:r>
              <a:rPr lang="en-US" altLang="ko-KR" sz="2400" dirty="0" smtClean="0"/>
              <a:t>)</a:t>
            </a:r>
            <a:endParaRPr lang="ko-KR" altLang="en-US" sz="2400" dirty="0" smtClean="0"/>
          </a:p>
          <a:p>
            <a:pPr fontAlgn="base"/>
            <a:r>
              <a:rPr lang="ko-KR" altLang="en-US" sz="2400" dirty="0" smtClean="0"/>
              <a:t> 사형제도에 </a:t>
            </a:r>
            <a:r>
              <a:rPr lang="ko-KR" altLang="en-US" sz="2400" dirty="0" smtClean="0"/>
              <a:t>대한 각각의 입장을 수용자들이 </a:t>
            </a:r>
            <a:r>
              <a:rPr lang="ko-KR" altLang="en-US" sz="2400" dirty="0" smtClean="0"/>
              <a:t>어느 정도 </a:t>
            </a:r>
            <a:r>
              <a:rPr lang="ko-KR" altLang="en-US" sz="2400" dirty="0" smtClean="0"/>
              <a:t>지지하는지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자신의 견해와 반대되는 이슈광고를 보여주고 난 후 자신변화와 타인변화에 대한 변화 점수를 측정</a:t>
            </a:r>
            <a:r>
              <a:rPr lang="en-US" altLang="ko-KR" sz="2400" dirty="0" smtClean="0"/>
              <a:t>.</a:t>
            </a:r>
            <a:endParaRPr lang="ko-KR" altLang="en-US" sz="2400" dirty="0" smtClean="0"/>
          </a:p>
          <a:p>
            <a:endParaRPr lang="en-US" altLang="ko-KR" sz="2400" dirty="0" smtClean="0"/>
          </a:p>
          <a:p>
            <a:r>
              <a:rPr lang="en-US" altLang="ko-KR" sz="2400" dirty="0" smtClean="0"/>
              <a:t>[</a:t>
            </a:r>
            <a:r>
              <a:rPr lang="ko-KR" altLang="en-US" sz="2400" dirty="0" smtClean="0"/>
              <a:t>결론</a:t>
            </a:r>
            <a:r>
              <a:rPr lang="en-US" altLang="ko-KR" sz="2400" dirty="0" smtClean="0"/>
              <a:t>]</a:t>
            </a:r>
          </a:p>
          <a:p>
            <a:r>
              <a:rPr lang="en-US" altLang="ko-KR" sz="2400" dirty="0" smtClean="0"/>
              <a:t> </a:t>
            </a:r>
            <a:r>
              <a:rPr lang="ko-KR" altLang="en-US" sz="2400" dirty="0" smtClean="0"/>
              <a:t>타인변화를 자신변화보다 높게 지각하는 </a:t>
            </a:r>
            <a:r>
              <a:rPr lang="en-US" altLang="ko-KR" sz="2400" dirty="0" smtClean="0"/>
              <a:t>3</a:t>
            </a:r>
            <a:r>
              <a:rPr lang="ko-KR" altLang="en-US" sz="2400" dirty="0" smtClean="0"/>
              <a:t>자 효과는 </a:t>
            </a:r>
            <a:r>
              <a:rPr lang="ko-KR" altLang="en-US" sz="2400" dirty="0" smtClean="0"/>
              <a:t>본 연구에서 수용자의 대부분이 그러한 지각적 편향을 발생시키는 경향이 있는 것으로 나타남</a:t>
            </a:r>
            <a:r>
              <a:rPr lang="en-US" altLang="ko-KR" sz="2400" dirty="0" smtClean="0"/>
              <a:t>.</a:t>
            </a:r>
            <a:endParaRPr lang="ko-KR" altLang="en-US" sz="2400" dirty="0" smtClean="0"/>
          </a:p>
          <a:p>
            <a:endParaRPr lang="ko-KR" altLang="en-US" sz="2400" dirty="0"/>
          </a:p>
        </p:txBody>
      </p:sp>
      <p:sp>
        <p:nvSpPr>
          <p:cNvPr id="19" name="직사각형 18"/>
          <p:cNvSpPr/>
          <p:nvPr/>
        </p:nvSpPr>
        <p:spPr>
          <a:xfrm>
            <a:off x="2051993" y="1628800"/>
            <a:ext cx="7992888" cy="7200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368937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19" grpId="0" animBg="1"/>
      <p:bldP spid="1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251793" y="390321"/>
            <a:ext cx="11305256" cy="180020"/>
          </a:xfrm>
          <a:prstGeom prst="rect">
            <a:avLst/>
          </a:prstGeom>
          <a:solidFill>
            <a:srgbClr val="F6ED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251793" y="6237312"/>
            <a:ext cx="11305256" cy="180020"/>
          </a:xfrm>
          <a:prstGeom prst="rect">
            <a:avLst/>
          </a:prstGeom>
          <a:solidFill>
            <a:srgbClr val="F6ED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TextBox 24"/>
          <p:cNvSpPr txBox="1"/>
          <p:nvPr/>
        </p:nvSpPr>
        <p:spPr>
          <a:xfrm>
            <a:off x="827857" y="980728"/>
            <a:ext cx="1036915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800" dirty="0" smtClean="0"/>
              <a:t>Agenda Setting</a:t>
            </a:r>
          </a:p>
          <a:p>
            <a:pPr algn="ctr"/>
            <a:endParaRPr lang="en-US" altLang="ko-KR" sz="1600" dirty="0" smtClean="0"/>
          </a:p>
          <a:p>
            <a:pPr algn="ctr"/>
            <a:endParaRPr lang="en-US" altLang="ko-KR" sz="3400" dirty="0" smtClean="0"/>
          </a:p>
          <a:p>
            <a:pPr algn="ctr"/>
            <a:endParaRPr lang="en-US" altLang="ko-KR" sz="3400" dirty="0" smtClean="0"/>
          </a:p>
          <a:p>
            <a:pPr>
              <a:buFont typeface="Arial" pitchFamily="34" charset="0"/>
              <a:buChar char="•"/>
            </a:pPr>
            <a:r>
              <a:rPr lang="ko-KR" altLang="en-US" sz="3600" dirty="0" smtClean="0"/>
              <a:t>  동영상</a:t>
            </a:r>
            <a:r>
              <a:rPr lang="en-US" altLang="ko-KR" sz="3600" u="sng" dirty="0" smtClean="0">
                <a:hlinkClick r:id="rId3"/>
              </a:rPr>
              <a:t>https://www.youtube.com/watch?v=aN1Ysj4j984</a:t>
            </a:r>
            <a:endParaRPr lang="en-US" altLang="ko-KR" sz="3600" u="sng" dirty="0" smtClean="0"/>
          </a:p>
        </p:txBody>
      </p:sp>
      <p:sp>
        <p:nvSpPr>
          <p:cNvPr id="27" name="직사각형 26"/>
          <p:cNvSpPr/>
          <p:nvPr/>
        </p:nvSpPr>
        <p:spPr>
          <a:xfrm>
            <a:off x="3780185" y="1844824"/>
            <a:ext cx="4536504" cy="7200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TextBox 28"/>
          <p:cNvSpPr txBox="1"/>
          <p:nvPr/>
        </p:nvSpPr>
        <p:spPr>
          <a:xfrm>
            <a:off x="-252263" y="404664"/>
            <a:ext cx="316835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1100" dirty="0" smtClean="0"/>
          </a:p>
          <a:p>
            <a:pPr algn="ctr"/>
            <a:r>
              <a:rPr lang="en-US" altLang="ko-KR" sz="2400" dirty="0" smtClean="0"/>
              <a:t>&lt; </a:t>
            </a:r>
            <a:r>
              <a:rPr lang="ko-KR" altLang="en-US" sz="2400" dirty="0" err="1" smtClean="0"/>
              <a:t>아젠다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세팅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&gt;</a:t>
            </a:r>
            <a:endParaRPr lang="ko-KR" altLang="en-US" sz="2400" dirty="0" smtClean="0">
              <a:latin typeface="THE청천B" pitchFamily="18" charset="-127"/>
              <a:ea typeface="THE청천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0988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5" grpId="1"/>
      <p:bldP spid="27" grpId="0" animBg="1"/>
      <p:bldP spid="27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직사각형 32"/>
          <p:cNvSpPr/>
          <p:nvPr/>
        </p:nvSpPr>
        <p:spPr>
          <a:xfrm>
            <a:off x="251793" y="390321"/>
            <a:ext cx="11305256" cy="180020"/>
          </a:xfrm>
          <a:prstGeom prst="rect">
            <a:avLst/>
          </a:prstGeom>
          <a:solidFill>
            <a:srgbClr val="F6ED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직사각형 34"/>
          <p:cNvSpPr/>
          <p:nvPr/>
        </p:nvSpPr>
        <p:spPr>
          <a:xfrm>
            <a:off x="251793" y="6237312"/>
            <a:ext cx="11305256" cy="180020"/>
          </a:xfrm>
          <a:prstGeom prst="rect">
            <a:avLst/>
          </a:prstGeom>
          <a:solidFill>
            <a:srgbClr val="F6ED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TextBox 36"/>
          <p:cNvSpPr txBox="1"/>
          <p:nvPr/>
        </p:nvSpPr>
        <p:spPr>
          <a:xfrm>
            <a:off x="3276129" y="1052737"/>
            <a:ext cx="518457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800" dirty="0" smtClean="0"/>
              <a:t>Spiral of Silence</a:t>
            </a:r>
            <a:endParaRPr lang="en-US" altLang="ko-KR" sz="1600" dirty="0" smtClean="0"/>
          </a:p>
          <a:p>
            <a:pPr algn="ctr"/>
            <a:endParaRPr lang="en-US" altLang="ko-KR" sz="3400" dirty="0" smtClean="0"/>
          </a:p>
        </p:txBody>
      </p:sp>
      <p:sp>
        <p:nvSpPr>
          <p:cNvPr id="39" name="직사각형 38"/>
          <p:cNvSpPr/>
          <p:nvPr/>
        </p:nvSpPr>
        <p:spPr>
          <a:xfrm>
            <a:off x="3564161" y="1916832"/>
            <a:ext cx="4536504" cy="7200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TextBox 47"/>
          <p:cNvSpPr txBox="1"/>
          <p:nvPr/>
        </p:nvSpPr>
        <p:spPr>
          <a:xfrm>
            <a:off x="0" y="404664"/>
            <a:ext cx="338437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1100" dirty="0" smtClean="0"/>
          </a:p>
          <a:p>
            <a:pPr algn="ctr"/>
            <a:r>
              <a:rPr lang="en-US" altLang="ko-KR" sz="2400" dirty="0" smtClean="0"/>
              <a:t>&lt; </a:t>
            </a:r>
            <a:r>
              <a:rPr lang="ko-KR" altLang="en-US" sz="2400" dirty="0" smtClean="0"/>
              <a:t>침묵의 나선 이론 </a:t>
            </a:r>
            <a:r>
              <a:rPr lang="en-US" altLang="ko-KR" sz="2400" dirty="0" smtClean="0"/>
              <a:t>&gt;</a:t>
            </a:r>
            <a:endParaRPr lang="ko-KR" altLang="en-US" sz="2400" dirty="0" smtClean="0">
              <a:latin typeface="THE청천B" pitchFamily="18" charset="-127"/>
              <a:ea typeface="THE청천B" pitchFamily="18" charset="-127"/>
            </a:endParaRPr>
          </a:p>
        </p:txBody>
      </p:sp>
      <p:pic>
        <p:nvPicPr>
          <p:cNvPr id="51" name="Picture 2" descr="E:\잡동\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043881" y="2420888"/>
            <a:ext cx="4536504" cy="32497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TextBox 51"/>
          <p:cNvSpPr txBox="1"/>
          <p:nvPr/>
        </p:nvSpPr>
        <p:spPr>
          <a:xfrm>
            <a:off x="6012433" y="2492896"/>
            <a:ext cx="565239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smtClean="0"/>
              <a:t>하나의 </a:t>
            </a:r>
            <a:r>
              <a:rPr lang="ko-KR" altLang="en-US" sz="3200" dirty="0" smtClean="0"/>
              <a:t>특정한 의견이 다수의 사람들에게 인정되고 있다면</a:t>
            </a:r>
            <a:r>
              <a:rPr lang="en-US" altLang="ko-KR" sz="3200" dirty="0" smtClean="0"/>
              <a:t>, </a:t>
            </a:r>
            <a:r>
              <a:rPr lang="ko-KR" altLang="en-US" sz="3200" dirty="0" smtClean="0"/>
              <a:t>반대되는 의견을 가지고 있는 소수의 사람들은 다수의 사람들의 고립에 대한 공포로 인해 침묵하려 하는 경향이 크다</a:t>
            </a:r>
            <a:r>
              <a:rPr lang="en-US" altLang="ko-KR" sz="3200" dirty="0" smtClean="0"/>
              <a:t>.</a:t>
            </a:r>
            <a:endParaRPr lang="en-US" altLang="ko-KR" sz="2000" dirty="0" smtClean="0"/>
          </a:p>
        </p:txBody>
      </p:sp>
      <p:sp>
        <p:nvSpPr>
          <p:cNvPr id="53" name="직사각형 52"/>
          <p:cNvSpPr/>
          <p:nvPr/>
        </p:nvSpPr>
        <p:spPr>
          <a:xfrm flipV="1">
            <a:off x="5796409" y="2420888"/>
            <a:ext cx="72008" cy="32403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171022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7" grpId="1"/>
      <p:bldP spid="39" grpId="0" animBg="1"/>
      <p:bldP spid="39" grpId="1" animBg="1"/>
      <p:bldP spid="52" grpId="0"/>
      <p:bldP spid="52" grpId="1"/>
      <p:bldP spid="53" grpId="0" animBg="1"/>
      <p:bldP spid="53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51793" y="390321"/>
            <a:ext cx="11305256" cy="180020"/>
          </a:xfrm>
          <a:prstGeom prst="rect">
            <a:avLst/>
          </a:prstGeom>
          <a:solidFill>
            <a:srgbClr val="F6ED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251793" y="6237312"/>
            <a:ext cx="11305256" cy="180020"/>
          </a:xfrm>
          <a:prstGeom prst="rect">
            <a:avLst/>
          </a:prstGeom>
          <a:solidFill>
            <a:srgbClr val="F6ED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683841" y="980728"/>
            <a:ext cx="10513168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dirty="0" smtClean="0"/>
              <a:t>  </a:t>
            </a:r>
            <a:r>
              <a:rPr lang="en-US" altLang="ko-KR" sz="3600" dirty="0" smtClean="0"/>
              <a:t>SNS </a:t>
            </a:r>
            <a:r>
              <a:rPr lang="ko-KR" altLang="en-US" sz="3600" dirty="0" smtClean="0"/>
              <a:t>공간에서의 침묵의 나선 이론</a:t>
            </a:r>
            <a:endParaRPr lang="en-US" altLang="ko-KR" sz="3600" dirty="0" smtClean="0"/>
          </a:p>
          <a:p>
            <a:pPr algn="ctr"/>
            <a:endParaRPr lang="en-US" altLang="ko-KR" sz="1100" dirty="0" smtClean="0"/>
          </a:p>
          <a:p>
            <a:pPr algn="ctr"/>
            <a:r>
              <a:rPr lang="en-US" altLang="ko-KR" sz="3200" dirty="0" smtClean="0"/>
              <a:t>( </a:t>
            </a:r>
            <a:r>
              <a:rPr lang="ko-KR" altLang="en-US" sz="3200" dirty="0" smtClean="0"/>
              <a:t>명정미</a:t>
            </a:r>
            <a:r>
              <a:rPr lang="en-US" altLang="ko-KR" sz="3200" dirty="0" smtClean="0"/>
              <a:t>, 2002</a:t>
            </a:r>
            <a:r>
              <a:rPr lang="ko-KR" altLang="en-US" sz="3200" dirty="0" smtClean="0"/>
              <a:t>년 </a:t>
            </a:r>
            <a:r>
              <a:rPr lang="en-US" altLang="ko-KR" sz="3200" dirty="0" smtClean="0"/>
              <a:t>)</a:t>
            </a:r>
            <a:endParaRPr lang="en-US" altLang="ko-KR" sz="1400" dirty="0" smtClean="0"/>
          </a:p>
          <a:p>
            <a:pPr algn="ctr"/>
            <a:endParaRPr lang="en-US" altLang="ko-KR" sz="2000" dirty="0" smtClean="0"/>
          </a:p>
          <a:p>
            <a:pPr algn="ctr"/>
            <a:endParaRPr lang="en-US" altLang="ko-KR" sz="2000" dirty="0" smtClean="0"/>
          </a:p>
          <a:p>
            <a:pPr fontAlgn="base"/>
            <a:r>
              <a:rPr lang="ko-KR" altLang="en-US" sz="2800" dirty="0" smtClean="0"/>
              <a:t>“</a:t>
            </a:r>
            <a:r>
              <a:rPr lang="ko-KR" altLang="en-US" sz="2800" dirty="0" smtClean="0"/>
              <a:t>나와 의견 다르면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온라인에서는 더 침묵한다</a:t>
            </a:r>
            <a:r>
              <a:rPr lang="en-US" altLang="ko-KR" sz="2800" dirty="0" smtClean="0"/>
              <a:t>.”</a:t>
            </a:r>
          </a:p>
          <a:p>
            <a:pPr fontAlgn="base"/>
            <a:endParaRPr lang="ko-KR" altLang="en-US" sz="2800" dirty="0" smtClean="0"/>
          </a:p>
          <a:p>
            <a:pPr fontAlgn="base"/>
            <a:r>
              <a:rPr lang="ko-KR" altLang="en-US" sz="2800" dirty="0" smtClean="0"/>
              <a:t>“아무리 타당한 의견이라도 주위 사람 대부분이 반대되는 견해를 갖는다고 생각하면 말하지 않는다</a:t>
            </a:r>
            <a:r>
              <a:rPr lang="en-US" altLang="ko-KR" sz="2800" dirty="0" smtClean="0"/>
              <a:t>.”</a:t>
            </a:r>
            <a:endParaRPr lang="ko-KR" altLang="en-US" sz="2800" dirty="0"/>
          </a:p>
        </p:txBody>
      </p:sp>
      <p:sp>
        <p:nvSpPr>
          <p:cNvPr id="8" name="직사각형 7"/>
          <p:cNvSpPr/>
          <p:nvPr/>
        </p:nvSpPr>
        <p:spPr>
          <a:xfrm>
            <a:off x="2051993" y="1628800"/>
            <a:ext cx="7992888" cy="7200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404664"/>
            <a:ext cx="338437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1100" dirty="0" smtClean="0"/>
          </a:p>
          <a:p>
            <a:pPr algn="ctr"/>
            <a:r>
              <a:rPr lang="en-US" altLang="ko-KR" sz="2400" dirty="0" smtClean="0"/>
              <a:t>&lt; </a:t>
            </a:r>
            <a:r>
              <a:rPr lang="ko-KR" altLang="en-US" sz="2400" dirty="0" smtClean="0"/>
              <a:t>침묵의 나선 이론 </a:t>
            </a:r>
            <a:r>
              <a:rPr lang="en-US" altLang="ko-KR" sz="2400" dirty="0" smtClean="0"/>
              <a:t>&gt;</a:t>
            </a:r>
            <a:endParaRPr lang="ko-KR" altLang="en-US" sz="2400" dirty="0" smtClean="0">
              <a:latin typeface="THE청천B" pitchFamily="18" charset="-127"/>
              <a:ea typeface="THE청천B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 animBg="1"/>
      <p:bldP spid="8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251793" y="390321"/>
            <a:ext cx="11305256" cy="180020"/>
          </a:xfrm>
          <a:prstGeom prst="rect">
            <a:avLst/>
          </a:prstGeom>
          <a:solidFill>
            <a:srgbClr val="F6ED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251793" y="6237312"/>
            <a:ext cx="11305256" cy="180020"/>
          </a:xfrm>
          <a:prstGeom prst="rect">
            <a:avLst/>
          </a:prstGeom>
          <a:solidFill>
            <a:srgbClr val="F6ED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628057" y="1052737"/>
            <a:ext cx="648072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800" dirty="0" smtClean="0"/>
              <a:t>Cultivation Theory</a:t>
            </a:r>
            <a:endParaRPr lang="en-US" altLang="ko-KR" sz="1600" dirty="0" smtClean="0"/>
          </a:p>
          <a:p>
            <a:pPr algn="ctr"/>
            <a:endParaRPr lang="en-US" altLang="ko-KR" sz="3400" dirty="0" smtClean="0"/>
          </a:p>
        </p:txBody>
      </p:sp>
      <p:sp>
        <p:nvSpPr>
          <p:cNvPr id="15" name="직사각형 14"/>
          <p:cNvSpPr/>
          <p:nvPr/>
        </p:nvSpPr>
        <p:spPr>
          <a:xfrm>
            <a:off x="3276129" y="1916832"/>
            <a:ext cx="5112568" cy="7200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0" y="404664"/>
            <a:ext cx="248404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1100" dirty="0" smtClean="0"/>
          </a:p>
          <a:p>
            <a:pPr algn="ctr"/>
            <a:r>
              <a:rPr lang="en-US" altLang="ko-KR" sz="2400" dirty="0" smtClean="0"/>
              <a:t>&lt; </a:t>
            </a:r>
            <a:r>
              <a:rPr lang="ko-KR" altLang="en-US" sz="2400" dirty="0" smtClean="0"/>
              <a:t>배양 이론 </a:t>
            </a:r>
            <a:r>
              <a:rPr lang="en-US" altLang="ko-KR" sz="2400" dirty="0" smtClean="0"/>
              <a:t>&gt;</a:t>
            </a:r>
            <a:endParaRPr lang="ko-KR" altLang="en-US" sz="2400" dirty="0" smtClean="0">
              <a:latin typeface="THE청천B" pitchFamily="18" charset="-127"/>
              <a:ea typeface="THE청천B" pitchFamily="18" charset="-127"/>
            </a:endParaRPr>
          </a:p>
        </p:txBody>
      </p:sp>
      <p:pic>
        <p:nvPicPr>
          <p:cNvPr id="20" name="Picture 2" descr="E:\잡동\gerbn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763962" y="2204864"/>
            <a:ext cx="2880320" cy="374441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직사각형 20"/>
          <p:cNvSpPr/>
          <p:nvPr/>
        </p:nvSpPr>
        <p:spPr>
          <a:xfrm>
            <a:off x="4860305" y="5085184"/>
            <a:ext cx="5940425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o-KR" altLang="en-US" sz="2400" dirty="0" smtClean="0"/>
              <a:t>‘배양 이론</a:t>
            </a:r>
            <a:r>
              <a:rPr lang="en-US" altLang="ko-KR" sz="2400" dirty="0" smtClean="0"/>
              <a:t>(cultivation theory)’</a:t>
            </a:r>
            <a:r>
              <a:rPr lang="ko-KR" altLang="en-US" sz="2400" dirty="0" smtClean="0"/>
              <a:t>을 주장한 조지 거브너</a:t>
            </a:r>
            <a:r>
              <a:rPr lang="en-US" altLang="ko-KR" sz="2400" dirty="0" smtClean="0"/>
              <a:t>(George </a:t>
            </a:r>
            <a:r>
              <a:rPr lang="en-US" altLang="ko-KR" sz="2400" dirty="0" err="1" smtClean="0"/>
              <a:t>Gerbner</a:t>
            </a:r>
            <a:r>
              <a:rPr lang="en-US" altLang="ko-KR" sz="2400" dirty="0" smtClean="0"/>
              <a:t>, 1919~2005)</a:t>
            </a:r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15" grpId="0" animBg="1"/>
      <p:bldP spid="15" grpId="1" animBg="1"/>
      <p:bldP spid="21" grpId="0"/>
      <p:bldP spid="21" grpId="1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광선">
  <a:themeElements>
    <a:clrScheme name="광선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광선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광선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대장간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10.xml><?xml version="1.0" encoding="utf-8"?>
<a:themeOverride xmlns:a="http://schemas.openxmlformats.org/drawingml/2006/main">
  <a:clrScheme name="고려청자">
    <a:dk1>
      <a:sysClr val="windowText" lastClr="000000"/>
    </a:dk1>
    <a:lt1>
      <a:sysClr val="window" lastClr="FFFFFF"/>
    </a:lt1>
    <a:dk2>
      <a:srgbClr val="005466"/>
    </a:dk2>
    <a:lt2>
      <a:srgbClr val="D9F3F4"/>
    </a:lt2>
    <a:accent1>
      <a:srgbClr val="3F949A"/>
    </a:accent1>
    <a:accent2>
      <a:srgbClr val="4764B0"/>
    </a:accent2>
    <a:accent3>
      <a:srgbClr val="4FADD1"/>
    </a:accent3>
    <a:accent4>
      <a:srgbClr val="85B692"/>
    </a:accent4>
    <a:accent5>
      <a:srgbClr val="6B94E2"/>
    </a:accent5>
    <a:accent6>
      <a:srgbClr val="819BAB"/>
    </a:accent6>
    <a:hlink>
      <a:srgbClr val="7C0808"/>
    </a:hlink>
    <a:folHlink>
      <a:srgbClr val="0D356F"/>
    </a:folHlink>
  </a:clrScheme>
</a:themeOverride>
</file>

<file path=ppt/theme/themeOverride11.xml><?xml version="1.0" encoding="utf-8"?>
<a:themeOverride xmlns:a="http://schemas.openxmlformats.org/drawingml/2006/main">
  <a:clrScheme name="모양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12.xml><?xml version="1.0" encoding="utf-8"?>
<a:themeOverride xmlns:a="http://schemas.openxmlformats.org/drawingml/2006/main">
  <a:clrScheme name="모양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2.xml><?xml version="1.0" encoding="utf-8"?>
<a:themeOverride xmlns:a="http://schemas.openxmlformats.org/drawingml/2006/main">
  <a:clrScheme name="태양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ppt/theme/themeOverride3.xml><?xml version="1.0" encoding="utf-8"?>
<a:themeOverride xmlns:a="http://schemas.openxmlformats.org/drawingml/2006/main">
  <a:clrScheme name="도시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ppt/theme/themeOverride4.xml><?xml version="1.0" encoding="utf-8"?>
<a:themeOverride xmlns:a="http://schemas.openxmlformats.org/drawingml/2006/main">
  <a:clrScheme name="도시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ppt/theme/themeOverride5.xml><?xml version="1.0" encoding="utf-8"?>
<a:themeOverride xmlns:a="http://schemas.openxmlformats.org/drawingml/2006/main">
  <a:clrScheme name="고려청자">
    <a:dk1>
      <a:sysClr val="windowText" lastClr="000000"/>
    </a:dk1>
    <a:lt1>
      <a:sysClr val="window" lastClr="FFFFFF"/>
    </a:lt1>
    <a:dk2>
      <a:srgbClr val="005466"/>
    </a:dk2>
    <a:lt2>
      <a:srgbClr val="D9F3F4"/>
    </a:lt2>
    <a:accent1>
      <a:srgbClr val="3F949A"/>
    </a:accent1>
    <a:accent2>
      <a:srgbClr val="4764B0"/>
    </a:accent2>
    <a:accent3>
      <a:srgbClr val="4FADD1"/>
    </a:accent3>
    <a:accent4>
      <a:srgbClr val="85B692"/>
    </a:accent4>
    <a:accent5>
      <a:srgbClr val="6B94E2"/>
    </a:accent5>
    <a:accent6>
      <a:srgbClr val="819BAB"/>
    </a:accent6>
    <a:hlink>
      <a:srgbClr val="7C0808"/>
    </a:hlink>
    <a:folHlink>
      <a:srgbClr val="0D356F"/>
    </a:folHlink>
  </a:clrScheme>
</a:themeOverride>
</file>

<file path=ppt/theme/themeOverride6.xml><?xml version="1.0" encoding="utf-8"?>
<a:themeOverride xmlns:a="http://schemas.openxmlformats.org/drawingml/2006/main">
  <a:clrScheme name="고려청자">
    <a:dk1>
      <a:sysClr val="windowText" lastClr="000000"/>
    </a:dk1>
    <a:lt1>
      <a:sysClr val="window" lastClr="FFFFFF"/>
    </a:lt1>
    <a:dk2>
      <a:srgbClr val="005466"/>
    </a:dk2>
    <a:lt2>
      <a:srgbClr val="D9F3F4"/>
    </a:lt2>
    <a:accent1>
      <a:srgbClr val="3F949A"/>
    </a:accent1>
    <a:accent2>
      <a:srgbClr val="4764B0"/>
    </a:accent2>
    <a:accent3>
      <a:srgbClr val="4FADD1"/>
    </a:accent3>
    <a:accent4>
      <a:srgbClr val="85B692"/>
    </a:accent4>
    <a:accent5>
      <a:srgbClr val="6B94E2"/>
    </a:accent5>
    <a:accent6>
      <a:srgbClr val="819BAB"/>
    </a:accent6>
    <a:hlink>
      <a:srgbClr val="7C0808"/>
    </a:hlink>
    <a:folHlink>
      <a:srgbClr val="0D356F"/>
    </a:folHlink>
  </a:clrScheme>
</a:themeOverride>
</file>

<file path=ppt/theme/themeOverride7.xml><?xml version="1.0" encoding="utf-8"?>
<a:themeOverride xmlns:a="http://schemas.openxmlformats.org/drawingml/2006/main">
  <a:clrScheme name="고려청자">
    <a:dk1>
      <a:sysClr val="windowText" lastClr="000000"/>
    </a:dk1>
    <a:lt1>
      <a:sysClr val="window" lastClr="FFFFFF"/>
    </a:lt1>
    <a:dk2>
      <a:srgbClr val="005466"/>
    </a:dk2>
    <a:lt2>
      <a:srgbClr val="D9F3F4"/>
    </a:lt2>
    <a:accent1>
      <a:srgbClr val="3F949A"/>
    </a:accent1>
    <a:accent2>
      <a:srgbClr val="4764B0"/>
    </a:accent2>
    <a:accent3>
      <a:srgbClr val="4FADD1"/>
    </a:accent3>
    <a:accent4>
      <a:srgbClr val="85B692"/>
    </a:accent4>
    <a:accent5>
      <a:srgbClr val="6B94E2"/>
    </a:accent5>
    <a:accent6>
      <a:srgbClr val="819BAB"/>
    </a:accent6>
    <a:hlink>
      <a:srgbClr val="7C0808"/>
    </a:hlink>
    <a:folHlink>
      <a:srgbClr val="0D356F"/>
    </a:folHlink>
  </a:clrScheme>
</a:themeOverride>
</file>

<file path=ppt/theme/themeOverride8.xml><?xml version="1.0" encoding="utf-8"?>
<a:themeOverride xmlns:a="http://schemas.openxmlformats.org/drawingml/2006/main">
  <a:clrScheme name="고려청자">
    <a:dk1>
      <a:sysClr val="windowText" lastClr="000000"/>
    </a:dk1>
    <a:lt1>
      <a:sysClr val="window" lastClr="FFFFFF"/>
    </a:lt1>
    <a:dk2>
      <a:srgbClr val="005466"/>
    </a:dk2>
    <a:lt2>
      <a:srgbClr val="D9F3F4"/>
    </a:lt2>
    <a:accent1>
      <a:srgbClr val="3F949A"/>
    </a:accent1>
    <a:accent2>
      <a:srgbClr val="4764B0"/>
    </a:accent2>
    <a:accent3>
      <a:srgbClr val="4FADD1"/>
    </a:accent3>
    <a:accent4>
      <a:srgbClr val="85B692"/>
    </a:accent4>
    <a:accent5>
      <a:srgbClr val="6B94E2"/>
    </a:accent5>
    <a:accent6>
      <a:srgbClr val="819BAB"/>
    </a:accent6>
    <a:hlink>
      <a:srgbClr val="7C0808"/>
    </a:hlink>
    <a:folHlink>
      <a:srgbClr val="0D356F"/>
    </a:folHlink>
  </a:clrScheme>
</a:themeOverride>
</file>

<file path=ppt/theme/themeOverride9.xml><?xml version="1.0" encoding="utf-8"?>
<a:themeOverride xmlns:a="http://schemas.openxmlformats.org/drawingml/2006/main">
  <a:clrScheme name="고려청자">
    <a:dk1>
      <a:sysClr val="windowText" lastClr="000000"/>
    </a:dk1>
    <a:lt1>
      <a:sysClr val="window" lastClr="FFFFFF"/>
    </a:lt1>
    <a:dk2>
      <a:srgbClr val="005466"/>
    </a:dk2>
    <a:lt2>
      <a:srgbClr val="D9F3F4"/>
    </a:lt2>
    <a:accent1>
      <a:srgbClr val="3F949A"/>
    </a:accent1>
    <a:accent2>
      <a:srgbClr val="4764B0"/>
    </a:accent2>
    <a:accent3>
      <a:srgbClr val="4FADD1"/>
    </a:accent3>
    <a:accent4>
      <a:srgbClr val="85B692"/>
    </a:accent4>
    <a:accent5>
      <a:srgbClr val="6B94E2"/>
    </a:accent5>
    <a:accent6>
      <a:srgbClr val="819BAB"/>
    </a:accent6>
    <a:hlink>
      <a:srgbClr val="7C0808"/>
    </a:hlink>
    <a:folHlink>
      <a:srgbClr val="0D356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797</TotalTime>
  <Words>626</Words>
  <Application>Microsoft Office PowerPoint</Application>
  <PresentationFormat>사용자 지정</PresentationFormat>
  <Paragraphs>141</Paragraphs>
  <Slides>17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17</vt:i4>
      </vt:variant>
    </vt:vector>
  </HeadingPairs>
  <TitlesOfParts>
    <vt:vector size="19" baseType="lpstr">
      <vt:lpstr>Office 테마</vt:lpstr>
      <vt:lpstr>광선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Juhee</dc:creator>
  <cp:lastModifiedBy>hj</cp:lastModifiedBy>
  <cp:revision>50</cp:revision>
  <dcterms:created xsi:type="dcterms:W3CDTF">2015-01-30T13:37:01Z</dcterms:created>
  <dcterms:modified xsi:type="dcterms:W3CDTF">2015-04-29T16:50:56Z</dcterms:modified>
</cp:coreProperties>
</file>