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67" r:id="rId4"/>
    <p:sldId id="266" r:id="rId5"/>
    <p:sldId id="269" r:id="rId6"/>
    <p:sldId id="270" r:id="rId7"/>
    <p:sldId id="271" r:id="rId8"/>
    <p:sldId id="272" r:id="rId9"/>
    <p:sldId id="273" r:id="rId10"/>
    <p:sldId id="276" r:id="rId11"/>
    <p:sldId id="274" r:id="rId12"/>
    <p:sldId id="277" r:id="rId13"/>
    <p:sldId id="275" r:id="rId14"/>
    <p:sldId id="278" r:id="rId15"/>
    <p:sldId id="280" r:id="rId16"/>
    <p:sldId id="283" r:id="rId17"/>
    <p:sldId id="284" r:id="rId18"/>
    <p:sldId id="285" r:id="rId19"/>
    <p:sldId id="282" r:id="rId20"/>
    <p:sldId id="286" r:id="rId21"/>
    <p:sldId id="287" r:id="rId22"/>
    <p:sldId id="288" r:id="rId23"/>
    <p:sldId id="291" r:id="rId24"/>
    <p:sldId id="289" r:id="rId25"/>
    <p:sldId id="290" r:id="rId26"/>
    <p:sldId id="292" r:id="rId27"/>
    <p:sldId id="293" r:id="rId28"/>
    <p:sldId id="294" r:id="rId29"/>
    <p:sldId id="295" r:id="rId30"/>
    <p:sldId id="296" r:id="rId31"/>
    <p:sldId id="279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0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D94C6-8A8D-4874-AEA3-EC78D56A07AD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0ABF7-A256-4FFB-8BCE-5B6674BE5A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2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391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6906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3416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43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951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498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1595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4819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496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505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0ABF7-A256-4FFB-8BCE-5B6674BE5A21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7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66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664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33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208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34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65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740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01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18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08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262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477A-D773-4E93-AD71-65B7833815C1}" type="datetimeFigureOut">
              <a:rPr lang="ko-KR" altLang="en-US" smtClean="0"/>
              <a:t>2016-06-12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E6B3-6D1B-4BC2-A675-1474D9E7FA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4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19672" y="3861048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201221085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정하늬  </a:t>
            </a:r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201521042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손민정 </a:t>
            </a:r>
            <a:r>
              <a:rPr lang="en-US" altLang="ko-KR" sz="2000" b="1" dirty="0">
                <a:latin typeface="HY강B" pitchFamily="18" charset="-127"/>
                <a:ea typeface="HY강B" pitchFamily="18" charset="-127"/>
              </a:rPr>
              <a:t>201621060 </a:t>
            </a:r>
            <a:r>
              <a:rPr lang="ko-KR" altLang="en-US" sz="2000" b="1" dirty="0">
                <a:latin typeface="HY강B" pitchFamily="18" charset="-127"/>
                <a:ea typeface="HY강B" pitchFamily="18" charset="-127"/>
              </a:rPr>
              <a:t>김명수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116" y="1988840"/>
            <a:ext cx="29241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직선 연결선 5"/>
          <p:cNvCxnSpPr/>
          <p:nvPr/>
        </p:nvCxnSpPr>
        <p:spPr>
          <a:xfrm>
            <a:off x="107504" y="260648"/>
            <a:ext cx="8856984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07504" y="188640"/>
            <a:ext cx="885698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07504" y="6525344"/>
            <a:ext cx="8856984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07504" y="6597352"/>
            <a:ext cx="885698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미디어</a:t>
            </a:r>
            <a:r>
              <a:rPr lang="en-US" altLang="ko-KR" sz="2000" dirty="0"/>
              <a:t>(</a:t>
            </a:r>
            <a:r>
              <a:rPr lang="ko-KR" altLang="en-US" sz="2000" dirty="0"/>
              <a:t>게임</a:t>
            </a:r>
            <a:r>
              <a:rPr lang="en-US" altLang="ko-KR" sz="2000" dirty="0"/>
              <a:t>) </a:t>
            </a:r>
            <a:r>
              <a:rPr lang="ko-KR" altLang="en-US" sz="2000" dirty="0"/>
              <a:t>이용자들의 자기 개념과 꾸미기 아이템 이용 동기에 관한 연구 </a:t>
            </a:r>
            <a:r>
              <a:rPr lang="en-US" altLang="ko-KR" sz="2000" dirty="0"/>
              <a:t>– </a:t>
            </a:r>
            <a:r>
              <a:rPr lang="ko-KR" altLang="en-US" sz="2000" dirty="0"/>
              <a:t>박유진 </a:t>
            </a:r>
          </a:p>
          <a:p>
            <a:r>
              <a:rPr lang="ko-KR" altLang="en-US" sz="2400" b="1" dirty="0"/>
              <a:t>을 </a:t>
            </a:r>
            <a:r>
              <a:rPr lang="ko-KR" altLang="en-US" sz="2400" b="1" u="sng" dirty="0"/>
              <a:t>보면 개인의 </a:t>
            </a:r>
            <a:r>
              <a:rPr lang="ko-KR" altLang="en-US" sz="2400" b="1" u="sng" dirty="0" smtClean="0"/>
              <a:t>현실과</a:t>
            </a:r>
            <a:r>
              <a:rPr lang="en-US" altLang="ko-KR" sz="2400" b="1" u="sng" dirty="0"/>
              <a:t> </a:t>
            </a:r>
            <a:r>
              <a:rPr lang="ko-KR" altLang="en-US" sz="2400" b="1" u="sng" dirty="0" smtClean="0"/>
              <a:t>가상 사이의 자기의 </a:t>
            </a:r>
            <a:r>
              <a:rPr lang="ko-KR" altLang="en-US" sz="2400" b="1" u="sng" dirty="0"/>
              <a:t>일치도와 자기표현의 욕구 간의 상호작용이 유료 아이템 구매 수치에 영향을 준다</a:t>
            </a:r>
            <a:r>
              <a:rPr lang="ko-KR" altLang="en-US" sz="2400" b="1" dirty="0"/>
              <a:t>는 것을 알 수 있습니다</a:t>
            </a:r>
            <a:r>
              <a:rPr lang="en-US" altLang="ko-KR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033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4. Regression</a:t>
            </a:r>
            <a:endParaRPr lang="en-US" altLang="ko-KR" sz="27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 smtClean="0"/>
              <a:t>사용자가 느끼는 게임의 </a:t>
            </a:r>
            <a:r>
              <a:rPr lang="ko-KR" altLang="en-US" sz="2000" dirty="0"/>
              <a:t>재미 정도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수치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와 </a:t>
            </a:r>
            <a:r>
              <a:rPr lang="ko-KR" altLang="en-US" sz="2000" dirty="0"/>
              <a:t>유료 아이템 구매 수치에  상관관계가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 smtClean="0"/>
              <a:t>사용자가 느끼는 게임의 </a:t>
            </a:r>
            <a:r>
              <a:rPr lang="ko-KR" altLang="en-US" sz="2000" b="1" dirty="0"/>
              <a:t>재미 </a:t>
            </a:r>
            <a:r>
              <a:rPr lang="ko-KR" altLang="en-US" sz="2000" b="1" dirty="0" smtClean="0"/>
              <a:t>정도</a:t>
            </a:r>
            <a:r>
              <a:rPr lang="en-US" altLang="ko-KR" sz="2000" b="1" dirty="0"/>
              <a:t> </a:t>
            </a:r>
            <a:r>
              <a:rPr lang="en-US" altLang="ko-KR" sz="2000" b="1" dirty="0">
                <a:solidFill>
                  <a:srgbClr val="0070C0"/>
                </a:solidFill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</a:t>
            </a:r>
            <a:r>
              <a:rPr lang="en-US" altLang="ko-KR" sz="2000" b="1" dirty="0">
                <a:solidFill>
                  <a:srgbClr val="0070C0"/>
                </a:solidFill>
              </a:rPr>
              <a:t> - </a:t>
            </a:r>
            <a:r>
              <a:rPr lang="ko-KR" altLang="en-US" sz="2000" b="1" dirty="0">
                <a:solidFill>
                  <a:srgbClr val="0070C0"/>
                </a:solidFill>
              </a:rPr>
              <a:t>수치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CV</a:t>
            </a:r>
            <a:r>
              <a:rPr lang="en-US" altLang="ko-KR" sz="2000" b="1" dirty="0" smtClean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카카오톡 </a:t>
            </a:r>
            <a:r>
              <a:rPr lang="en-US" altLang="ko-KR" sz="2000" dirty="0"/>
              <a:t>RPG </a:t>
            </a:r>
            <a:r>
              <a:rPr lang="ko-KR" altLang="en-US" sz="2000" dirty="0"/>
              <a:t>게임의 유료 아이템 구매의도에 관한 연구</a:t>
            </a:r>
          </a:p>
          <a:p>
            <a:r>
              <a:rPr lang="ko-KR" altLang="en-US" sz="2000" dirty="0"/>
              <a:t>김동휘</a:t>
            </a:r>
            <a:r>
              <a:rPr lang="en-US" altLang="ko-KR" sz="2000" dirty="0"/>
              <a:t>,</a:t>
            </a:r>
            <a:r>
              <a:rPr lang="ko-KR" altLang="en-US" sz="2000" dirty="0"/>
              <a:t>설진아</a:t>
            </a:r>
            <a:r>
              <a:rPr lang="en-US" altLang="ko-KR" sz="2000" dirty="0"/>
              <a:t>,</a:t>
            </a:r>
            <a:r>
              <a:rPr lang="ko-KR" altLang="en-US" sz="2000" dirty="0"/>
              <a:t>한국인터넷정보학회 학술발표대회 논문집</a:t>
            </a:r>
            <a:r>
              <a:rPr lang="en-US" altLang="ko-KR" sz="2000" dirty="0"/>
              <a:t>,99-100(KST) </a:t>
            </a:r>
          </a:p>
          <a:p>
            <a:r>
              <a:rPr lang="ko-KR" altLang="en-US" sz="2400" b="1" dirty="0"/>
              <a:t>을 보면 카카오톡 게임 아이템 구매의도에 영향을 미치는 요인으로 </a:t>
            </a:r>
            <a:r>
              <a:rPr lang="ko-KR" altLang="en-US" sz="2400" b="1" u="sng" dirty="0"/>
              <a:t>게임의 재미 정도가 영향력 있음</a:t>
            </a:r>
            <a:r>
              <a:rPr lang="ko-KR" altLang="en-US" sz="2400" b="1" dirty="0"/>
              <a:t>을 유추할 수 잇습니다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526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888432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5. Multiple </a:t>
            </a:r>
            <a:r>
              <a:rPr lang="en-US" altLang="ko-KR" sz="2700" b="1" dirty="0">
                <a:solidFill>
                  <a:srgbClr val="002060"/>
                </a:solidFill>
              </a:rPr>
              <a:t>regression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게임 이용 빈도 수치</a:t>
            </a:r>
            <a:r>
              <a:rPr lang="en-US" altLang="ko-KR" sz="2000" dirty="0"/>
              <a:t>(</a:t>
            </a:r>
            <a:r>
              <a:rPr lang="ko-KR" altLang="en-US" sz="2000" dirty="0"/>
              <a:t>예를 들면 일주일에 며칠 하는지</a:t>
            </a:r>
            <a:r>
              <a:rPr lang="en-US" altLang="ko-KR" sz="2000" dirty="0"/>
              <a:t>), </a:t>
            </a:r>
            <a:r>
              <a:rPr lang="ko-KR" altLang="en-US" sz="2000" dirty="0"/>
              <a:t>게임 이용 기간 수치</a:t>
            </a:r>
            <a:r>
              <a:rPr lang="en-US" altLang="ko-KR" sz="2000" dirty="0"/>
              <a:t>(</a:t>
            </a:r>
            <a:r>
              <a:rPr lang="ko-KR" altLang="en-US" sz="2000" dirty="0"/>
              <a:t>예를 들면 게임을 한 달만 이용한 사람</a:t>
            </a:r>
            <a:r>
              <a:rPr lang="en-US" altLang="ko-KR" sz="2000" dirty="0"/>
              <a:t>, 1</a:t>
            </a:r>
            <a:r>
              <a:rPr lang="ko-KR" altLang="en-US" sz="2000" dirty="0"/>
              <a:t>년 이상 이용한 사람</a:t>
            </a:r>
            <a:r>
              <a:rPr lang="en-US" altLang="ko-KR" sz="2000" dirty="0"/>
              <a:t>)</a:t>
            </a:r>
            <a:r>
              <a:rPr lang="ko-KR" altLang="en-US" sz="2000" dirty="0"/>
              <a:t>와 유료 아이템 구매 수치에 상관관계가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 이용 </a:t>
            </a:r>
            <a:r>
              <a:rPr lang="ko-KR" altLang="en-US" sz="2000" b="1" dirty="0" smtClean="0"/>
              <a:t>빈도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</a:t>
            </a:r>
            <a:r>
              <a:rPr lang="en-US" altLang="ko-KR" sz="2000" b="1" dirty="0" smtClean="0"/>
              <a:t>, </a:t>
            </a:r>
            <a:r>
              <a:rPr lang="ko-KR" altLang="en-US" sz="2000" b="1" dirty="0"/>
              <a:t>게임 이용 </a:t>
            </a:r>
            <a:r>
              <a:rPr lang="ko-KR" altLang="en-US" sz="2000" b="1" dirty="0" smtClean="0"/>
              <a:t>기간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수</a:t>
            </a:r>
            <a:r>
              <a:rPr lang="en-US" altLang="ko-KR" sz="2000" b="1" dirty="0">
                <a:solidFill>
                  <a:srgbClr val="0070C0"/>
                </a:solidFill>
              </a:rPr>
              <a:t> - </a:t>
            </a:r>
            <a:r>
              <a:rPr lang="ko-KR" altLang="en-US" sz="2000" b="1" dirty="0">
                <a:solidFill>
                  <a:srgbClr val="0070C0"/>
                </a:solidFill>
              </a:rPr>
              <a:t>수치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CV</a:t>
            </a:r>
            <a:r>
              <a:rPr lang="en-US" altLang="ko-KR" sz="2000" b="1" dirty="0" smtClean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0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모바일 소셜 네트워크 게임의 아이템 구매의도에 영향을 주는 요인</a:t>
            </a:r>
            <a:r>
              <a:rPr lang="en-US" altLang="ko-KR" sz="2000" dirty="0"/>
              <a:t>: Factors on the Intention to Purchase Charged Items in Mobile Social Network Game</a:t>
            </a:r>
          </a:p>
          <a:p>
            <a:r>
              <a:rPr lang="ko-KR" altLang="en-US" sz="2000" dirty="0"/>
              <a:t>김재민</a:t>
            </a:r>
            <a:r>
              <a:rPr lang="en-US" altLang="ko-KR" sz="2000" dirty="0"/>
              <a:t>,</a:t>
            </a:r>
            <a:r>
              <a:rPr lang="ko-KR" altLang="en-US" sz="2000" dirty="0"/>
              <a:t>이영주</a:t>
            </a:r>
            <a:r>
              <a:rPr lang="en-US" altLang="ko-KR" sz="2000" dirty="0"/>
              <a:t>,</a:t>
            </a:r>
            <a:r>
              <a:rPr lang="ko-KR" altLang="en-US" sz="2000" dirty="0"/>
              <a:t>이혜원</a:t>
            </a:r>
            <a:r>
              <a:rPr lang="en-US" altLang="ko-KR" sz="2000" dirty="0"/>
              <a:t>,</a:t>
            </a:r>
            <a:r>
              <a:rPr lang="ko-KR" altLang="en-US" sz="2000" dirty="0"/>
              <a:t>한국콘텐츠학회논문지</a:t>
            </a:r>
            <a:r>
              <a:rPr lang="en-US" altLang="ko-KR" sz="2000" dirty="0"/>
              <a:t>,14(1),165-178(KST) </a:t>
            </a:r>
          </a:p>
          <a:p>
            <a:r>
              <a:rPr lang="ko-KR" altLang="en-US" sz="2400" b="1" dirty="0"/>
              <a:t>을 보면 모바일 소셜 네트워크 게임으로 사용자들의 게임 </a:t>
            </a:r>
            <a:r>
              <a:rPr lang="ko-KR" altLang="en-US" sz="2400" b="1" u="sng" dirty="0"/>
              <a:t>이용 빈도 수치가 높을수록</a:t>
            </a:r>
            <a:r>
              <a:rPr lang="en-US" altLang="ko-KR" sz="2400" b="1" u="sng" dirty="0"/>
              <a:t>, </a:t>
            </a:r>
            <a:r>
              <a:rPr lang="ko-KR" altLang="en-US" sz="2400" b="1" u="sng" dirty="0"/>
              <a:t>게임을 장기간 이용할 경우 유료 아이템 구매의도에 긍정적인 영향</a:t>
            </a:r>
            <a:r>
              <a:rPr lang="ko-KR" altLang="en-US" sz="2400" b="1" dirty="0"/>
              <a:t>이 있음을 알 수 있습니다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701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4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수집 설계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18061" y="2060848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이상적인 상황에서 </a:t>
            </a:r>
            <a:r>
              <a:rPr lang="ko-KR" altLang="en-US" sz="2000" dirty="0"/>
              <a:t>데이터를 얻는 방법은 모집단인 게임을 하는 사람들 전원에게서 각 가설에 따른 분석할 데이터들을 </a:t>
            </a:r>
            <a:r>
              <a:rPr lang="ko-KR" altLang="en-US" sz="2000" b="1" dirty="0"/>
              <a:t>모두</a:t>
            </a:r>
            <a:r>
              <a:rPr lang="ko-KR" altLang="en-US" sz="2000" dirty="0"/>
              <a:t> 조사하여 유료 아이템 구매 수치를 분석 하는 것입니다</a:t>
            </a:r>
            <a:r>
              <a:rPr lang="en-US" altLang="ko-KR" sz="2000" dirty="0"/>
              <a:t>.</a:t>
            </a:r>
            <a:r>
              <a:rPr lang="en-US" altLang="ko-KR" sz="2000" b="1" dirty="0"/>
              <a:t>(enumeration) </a:t>
            </a:r>
          </a:p>
          <a:p>
            <a:pPr algn="ctr"/>
            <a:r>
              <a:rPr lang="en-US" altLang="ko-KR" sz="4000" b="1" dirty="0"/>
              <a:t>BUT!</a:t>
            </a:r>
            <a:r>
              <a:rPr lang="ko-KR" altLang="en-US" sz="4000" b="1" dirty="0"/>
              <a:t> </a:t>
            </a:r>
            <a:endParaRPr lang="en-US" altLang="ko-KR" sz="4000" b="1" dirty="0"/>
          </a:p>
          <a:p>
            <a:r>
              <a:rPr lang="ko-KR" altLang="en-US" sz="2000" dirty="0"/>
              <a:t>이런 모집단 전체를 다 조사할 수는 없으므로 조사 대상인 </a:t>
            </a:r>
            <a:r>
              <a:rPr lang="en-US" altLang="ko-KR" sz="2000" dirty="0"/>
              <a:t>Population</a:t>
            </a:r>
            <a:r>
              <a:rPr lang="ko-KR" altLang="en-US" sz="2000" dirty="0"/>
              <a:t>에서 </a:t>
            </a:r>
            <a:r>
              <a:rPr lang="ko-KR" altLang="en-US" sz="2000" b="1" dirty="0"/>
              <a:t>일정 대상을 선출</a:t>
            </a:r>
            <a:r>
              <a:rPr lang="ko-KR" altLang="en-US" sz="2000" dirty="0"/>
              <a:t>하여 </a:t>
            </a:r>
            <a:r>
              <a:rPr lang="en-US" altLang="ko-KR" sz="2000" dirty="0"/>
              <a:t>Sampling</a:t>
            </a:r>
            <a:r>
              <a:rPr lang="ko-KR" altLang="en-US" sz="2000" dirty="0"/>
              <a:t>하여 조사하는 방법을 차선책으로 할 수 있습니다</a:t>
            </a:r>
            <a:r>
              <a:rPr lang="en-US" altLang="ko-KR" sz="2000" dirty="0"/>
              <a:t>. ex)</a:t>
            </a:r>
            <a:r>
              <a:rPr lang="ko-KR" altLang="en-US" sz="2000" dirty="0"/>
              <a:t>자의적 샘플링 </a:t>
            </a:r>
            <a:endParaRPr lang="en-US" altLang="ko-KR" sz="2000" dirty="0"/>
          </a:p>
        </p:txBody>
      </p:sp>
      <p:sp>
        <p:nvSpPr>
          <p:cNvPr id="3" name="오른쪽 화살표 2"/>
          <p:cNvSpPr/>
          <p:nvPr/>
        </p:nvSpPr>
        <p:spPr>
          <a:xfrm>
            <a:off x="755576" y="5373216"/>
            <a:ext cx="144016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913944" y="5234764"/>
            <a:ext cx="37936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b="1" dirty="0"/>
              <a:t>설문서베이</a:t>
            </a:r>
          </a:p>
        </p:txBody>
      </p:sp>
    </p:spTree>
    <p:extLst>
      <p:ext uri="{BB962C8B-B14F-4D97-AF65-F5344CB8AC3E}">
        <p14:creationId xmlns:p14="http://schemas.microsoft.com/office/powerpoint/2010/main" val="27579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</a:t>
            </a:r>
            <a:r>
              <a:rPr lang="ko-KR" altLang="en-US" sz="3200" b="1" dirty="0" smtClean="0"/>
              <a:t>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284984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당신은 자기표현 욕구가 강하다고 생각하십니까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 smtClean="0"/>
              <a:t>YES </a:t>
            </a:r>
            <a:r>
              <a:rPr lang="en-US" altLang="ko-KR" dirty="0"/>
              <a:t>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자기표현 욕구가 강한 사람인지 아닌지 유무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 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자기 표현 욕구가 강한 그룹과 그렇지 않은 그룹의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884" y="2130736"/>
            <a:ext cx="19636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1. T-test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9482" y="930407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u="sng" dirty="0" smtClean="0"/>
              <a:t>설문 </a:t>
            </a:r>
            <a:r>
              <a:rPr lang="en-US" altLang="ko-KR" u="sng" dirty="0" smtClean="0"/>
              <a:t>1</a:t>
            </a:r>
            <a:r>
              <a:rPr lang="ko-KR" altLang="en-US" u="sng" dirty="0" smtClean="0"/>
              <a:t>은 데이터 분석시 </a:t>
            </a:r>
            <a:r>
              <a:rPr lang="en-US" altLang="ko-KR" u="sng" dirty="0" smtClean="0"/>
              <a:t>YES</a:t>
            </a:r>
            <a:r>
              <a:rPr lang="ko-KR" altLang="en-US" u="sng" dirty="0" smtClean="0"/>
              <a:t>집단으로만 통제하여 데이터 추출</a:t>
            </a:r>
            <a:r>
              <a:rPr lang="en-US" altLang="ko-KR" u="sng" dirty="0" smtClean="0"/>
              <a:t>+</a:t>
            </a:r>
            <a:r>
              <a:rPr lang="ko-KR" altLang="en-US" u="sng" dirty="0" smtClean="0"/>
              <a:t>분석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오로지 설문용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97942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213661"/>
            <a:ext cx="44644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당신이 게임을 하는 동기는 무엇입니까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</a:t>
            </a:r>
            <a:r>
              <a:rPr lang="ko-KR" altLang="en-US" dirty="0"/>
              <a:t>성취감을 위해 </a:t>
            </a:r>
            <a:r>
              <a:rPr lang="en-US" altLang="ko-KR" dirty="0"/>
              <a:t>2. </a:t>
            </a:r>
            <a:r>
              <a:rPr lang="ko-KR" altLang="en-US" dirty="0"/>
              <a:t>대전에서의 승리를 위해 </a:t>
            </a:r>
            <a:r>
              <a:rPr lang="en-US" altLang="ko-KR" dirty="0"/>
              <a:t>3. </a:t>
            </a:r>
            <a:r>
              <a:rPr lang="ko-KR" altLang="en-US" dirty="0"/>
              <a:t>재미를 위해 </a:t>
            </a:r>
            <a:r>
              <a:rPr lang="en-US" altLang="ko-KR" dirty="0"/>
              <a:t>4. </a:t>
            </a:r>
            <a:r>
              <a:rPr lang="ko-KR" altLang="en-US" dirty="0"/>
              <a:t>자기표현의 수단</a:t>
            </a:r>
            <a:r>
              <a:rPr lang="en-US" altLang="ko-KR" dirty="0"/>
              <a:t>(</a:t>
            </a:r>
            <a:r>
              <a:rPr lang="ko-KR" altLang="en-US" dirty="0"/>
              <a:t>만족감</a:t>
            </a:r>
            <a:r>
              <a:rPr lang="en-US" altLang="ko-KR" dirty="0"/>
              <a:t>) 5. </a:t>
            </a:r>
            <a:r>
              <a:rPr lang="ko-KR" altLang="en-US" dirty="0"/>
              <a:t>소통의 목적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게임을 하는 동기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그룹 간의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46495" y="2019262"/>
            <a:ext cx="193796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2. F-test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9482" y="930407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u="sng" dirty="0" smtClean="0"/>
              <a:t>설문 </a:t>
            </a:r>
            <a:r>
              <a:rPr lang="en-US" altLang="ko-KR" u="sng" dirty="0" smtClean="0"/>
              <a:t>1</a:t>
            </a:r>
            <a:r>
              <a:rPr lang="ko-KR" altLang="en-US" u="sng" dirty="0" smtClean="0"/>
              <a:t>은 데이터 분석시 </a:t>
            </a:r>
            <a:r>
              <a:rPr lang="en-US" altLang="ko-KR" u="sng" dirty="0" smtClean="0"/>
              <a:t>YES</a:t>
            </a:r>
            <a:r>
              <a:rPr lang="ko-KR" altLang="en-US" u="sng" dirty="0" smtClean="0"/>
              <a:t>집단으로만 통제하여 데이터 추출</a:t>
            </a:r>
            <a:r>
              <a:rPr lang="en-US" altLang="ko-KR" u="sng" dirty="0" smtClean="0"/>
              <a:t>+</a:t>
            </a:r>
            <a:r>
              <a:rPr lang="ko-KR" altLang="en-US" u="sng" dirty="0" smtClean="0"/>
              <a:t>분석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오로지 설문용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335673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379504" y="2834452"/>
            <a:ext cx="4464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당신은 현실과 게임 속의 자신이 비슷하다고 보십니까</a:t>
            </a:r>
            <a:r>
              <a:rPr lang="en-US" altLang="ko-KR" dirty="0"/>
              <a:t>? 1. YES 2. NO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게임을 한다면 당신은 자기표현 욕구가 강하다고 생각하십니까</a:t>
            </a:r>
            <a:r>
              <a:rPr lang="en-US" altLang="ko-KR" dirty="0"/>
              <a:t>? </a:t>
            </a:r>
          </a:p>
          <a:p>
            <a:pPr marL="342900" indent="-342900">
              <a:buAutoNum type="arabicPeriod"/>
            </a:pPr>
            <a:r>
              <a:rPr lang="en-US" altLang="ko-KR" dirty="0"/>
              <a:t>YES 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4&gt;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4197038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현실과 </a:t>
            </a:r>
            <a:r>
              <a:rPr lang="ko-KR" altLang="en-US" dirty="0" smtClean="0"/>
              <a:t>가상 </a:t>
            </a:r>
            <a:r>
              <a:rPr lang="ko-KR" altLang="en-US" dirty="0"/>
              <a:t>사이의 자기 일치도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en-US" altLang="ko-KR" sz="1600" dirty="0"/>
              <a:t>(</a:t>
            </a:r>
            <a:r>
              <a:rPr lang="ko-KR" altLang="en-US" sz="1600" dirty="0"/>
              <a:t>단</a:t>
            </a:r>
            <a:r>
              <a:rPr lang="en-US" altLang="ko-KR" sz="1600" dirty="0"/>
              <a:t>, </a:t>
            </a:r>
            <a:r>
              <a:rPr lang="ko-KR" altLang="en-US" sz="1600" dirty="0"/>
              <a:t>그룹 간의 데이터 수를 동등하게 하여 비교</a:t>
            </a:r>
            <a:r>
              <a:rPr lang="en-US" altLang="ko-KR" sz="1600" dirty="0"/>
              <a:t>)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00820" y="2132623"/>
            <a:ext cx="401712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3. Factorial Anova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9992" y="2177256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N,N,N,I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9482" y="930407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u="sng" dirty="0" smtClean="0"/>
              <a:t>설문 </a:t>
            </a:r>
            <a:r>
              <a:rPr lang="en-US" altLang="ko-KR" u="sng" dirty="0" smtClean="0"/>
              <a:t>1</a:t>
            </a:r>
            <a:r>
              <a:rPr lang="ko-KR" altLang="en-US" u="sng" dirty="0" smtClean="0"/>
              <a:t>은 데이터 분석시 </a:t>
            </a:r>
            <a:r>
              <a:rPr lang="en-US" altLang="ko-KR" u="sng" dirty="0" smtClean="0"/>
              <a:t>YES</a:t>
            </a:r>
            <a:r>
              <a:rPr lang="ko-KR" altLang="en-US" u="sng" dirty="0" smtClean="0"/>
              <a:t>집단으로만 통제하여 데이터 추출</a:t>
            </a:r>
            <a:r>
              <a:rPr lang="en-US" altLang="ko-KR" u="sng" dirty="0" smtClean="0"/>
              <a:t>+</a:t>
            </a:r>
            <a:r>
              <a:rPr lang="ko-KR" altLang="en-US" u="sng" dirty="0" smtClean="0"/>
              <a:t>분석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오로지 설문용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277410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6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116424" y="3356992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&lt;설문 1&gt; 당신은 게임을 하십니까?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/>
              <a:t>YES 2. NO 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r>
              <a:rPr lang="ko-KR" altLang="en-US" dirty="0"/>
              <a:t>&lt;설문 2&gt; 게임을 한다면 당신이 느끼는 게임의 재미정도(1~5의 수치로 할 경우)는 어느 정도입니까? </a:t>
            </a:r>
            <a:endParaRPr lang="en-US" altLang="ko-KR" dirty="0"/>
          </a:p>
          <a:p>
            <a:r>
              <a:rPr lang="en-US" altLang="ko-KR" dirty="0"/>
              <a:t>1.</a:t>
            </a:r>
            <a:r>
              <a:rPr lang="ko-KR" altLang="en-US" dirty="0"/>
              <a:t>1  2. 2  3. 3  4. 4  5. 5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/>
              <a:t>&lt;설문 3&gt; 당신은 유료 아이템을 얼마나 구매해 보셨습니까? </a:t>
            </a:r>
            <a:endParaRPr lang="en-US" altLang="ko-KR" dirty="0"/>
          </a:p>
          <a:p>
            <a:r>
              <a:rPr lang="ko-KR" altLang="en-US" dirty="0"/>
              <a:t>1. 0번 2. 1~5회 3. 6~10회 4. 11회 이상</a:t>
            </a:r>
          </a:p>
        </p:txBody>
      </p:sp>
      <p:cxnSp>
        <p:nvCxnSpPr>
          <p:cNvPr id="9" name="직선 연결선 8"/>
          <p:cNvCxnSpPr/>
          <p:nvPr/>
        </p:nvCxnSpPr>
        <p:spPr>
          <a:xfrm>
            <a:off x="3779912" y="191683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884" y="2970181"/>
            <a:ext cx="31683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게임에 대해 느끼는 재미 정도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884" y="2035286"/>
            <a:ext cx="303480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4. Regression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6424" y="2438512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N,I,I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9482" y="930407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u="sng" dirty="0" smtClean="0"/>
              <a:t>설문 </a:t>
            </a:r>
            <a:r>
              <a:rPr lang="en-US" altLang="ko-KR" u="sng" dirty="0" smtClean="0"/>
              <a:t>1</a:t>
            </a:r>
            <a:r>
              <a:rPr lang="ko-KR" altLang="en-US" u="sng" dirty="0" smtClean="0"/>
              <a:t>은 데이터 분석시 </a:t>
            </a:r>
            <a:r>
              <a:rPr lang="en-US" altLang="ko-KR" u="sng" dirty="0" smtClean="0"/>
              <a:t>YES</a:t>
            </a:r>
            <a:r>
              <a:rPr lang="ko-KR" altLang="en-US" u="sng" dirty="0" smtClean="0"/>
              <a:t>집단으로만 통제하여 데이터 추출</a:t>
            </a:r>
            <a:r>
              <a:rPr lang="en-US" altLang="ko-KR" u="sng" dirty="0" smtClean="0"/>
              <a:t>+</a:t>
            </a:r>
            <a:r>
              <a:rPr lang="ko-KR" altLang="en-US" u="sng" dirty="0" smtClean="0"/>
              <a:t>분석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오로지 설문용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78066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4" y="2179381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>
                <a:latin typeface="+mj-ea"/>
                <a:ea typeface="+mj-ea"/>
              </a:rPr>
              <a:t>게임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930" y="4709783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/>
              <a:t>“사람들이 게임을 할 때 왜 유료 아이템을 구매하는지”</a:t>
            </a:r>
            <a:r>
              <a:rPr lang="en-US" altLang="ko-KR" sz="3000" dirty="0"/>
              <a:t>(</a:t>
            </a:r>
            <a:r>
              <a:rPr lang="ko-KR" altLang="en-US" sz="3000" dirty="0"/>
              <a:t>유료 아이템 구매에 영향을 미치는 요인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cxnSp>
        <p:nvCxnSpPr>
          <p:cNvPr id="14" name="직선 연결선 13"/>
          <p:cNvCxnSpPr/>
          <p:nvPr/>
        </p:nvCxnSpPr>
        <p:spPr>
          <a:xfrm>
            <a:off x="583973" y="3429000"/>
            <a:ext cx="7651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192909" y="274129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52950" y="753338"/>
            <a:ext cx="3763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소개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3547" y="3715161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/>
              <a:t>관심사</a:t>
            </a:r>
            <a:r>
              <a:rPr lang="en-US" altLang="ko-KR" sz="4000" b="1" dirty="0"/>
              <a:t>?</a:t>
            </a:r>
            <a:endParaRPr lang="ko-KR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9546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관련 변인의 측정</a:t>
            </a:r>
            <a:endParaRPr lang="en-US" altLang="ko-KR" sz="3200" b="1" dirty="0"/>
          </a:p>
        </p:txBody>
      </p:sp>
      <p:sp>
        <p:nvSpPr>
          <p:cNvPr id="2" name="직사각형 1"/>
          <p:cNvSpPr/>
          <p:nvPr/>
        </p:nvSpPr>
        <p:spPr>
          <a:xfrm>
            <a:off x="4067944" y="2674622"/>
            <a:ext cx="4464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1&gt; </a:t>
            </a:r>
            <a:r>
              <a:rPr lang="ko-KR" altLang="en-US" dirty="0"/>
              <a:t>당신은 게임을 하십니까</a:t>
            </a:r>
            <a:r>
              <a:rPr lang="en-US" altLang="ko-KR" dirty="0"/>
              <a:t>?</a:t>
            </a:r>
          </a:p>
          <a:p>
            <a:r>
              <a:rPr lang="en-US" altLang="ko-KR" dirty="0"/>
              <a:t> 1. YES 2. NO </a:t>
            </a:r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2&gt; </a:t>
            </a:r>
            <a:r>
              <a:rPr lang="ko-KR" altLang="en-US" dirty="0"/>
              <a:t>게임을 한다면 일주일에 며칠 하십니까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1.0</a:t>
            </a:r>
            <a:r>
              <a:rPr lang="ko-KR" altLang="en-US" dirty="0"/>
              <a:t>일 </a:t>
            </a:r>
            <a:r>
              <a:rPr lang="en-US" altLang="ko-KR" dirty="0"/>
              <a:t>2. 1~2</a:t>
            </a:r>
            <a:r>
              <a:rPr lang="ko-KR" altLang="en-US" dirty="0"/>
              <a:t>일 </a:t>
            </a:r>
            <a:r>
              <a:rPr lang="en-US" altLang="ko-KR" dirty="0"/>
              <a:t>3. 3~4</a:t>
            </a:r>
            <a:r>
              <a:rPr lang="ko-KR" altLang="en-US" dirty="0"/>
              <a:t>일 </a:t>
            </a:r>
            <a:r>
              <a:rPr lang="en-US" altLang="ko-KR" dirty="0"/>
              <a:t>4. 5~6</a:t>
            </a:r>
            <a:r>
              <a:rPr lang="ko-KR" altLang="en-US" dirty="0"/>
              <a:t>일 </a:t>
            </a:r>
            <a:r>
              <a:rPr lang="en-US" altLang="ko-KR" dirty="0"/>
              <a:t>5. 7</a:t>
            </a:r>
            <a:r>
              <a:rPr lang="ko-KR" altLang="en-US" dirty="0"/>
              <a:t>일 </a:t>
            </a:r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3&gt; </a:t>
            </a:r>
            <a:r>
              <a:rPr lang="ko-KR" altLang="en-US" dirty="0"/>
              <a:t>게임을 한다면 얼마 동안 이용하셨습니까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1.30</a:t>
            </a:r>
            <a:r>
              <a:rPr lang="ko-KR" altLang="en-US" dirty="0"/>
              <a:t>일 미만 </a:t>
            </a:r>
            <a:r>
              <a:rPr lang="en-US" altLang="ko-KR" dirty="0"/>
              <a:t>2. 30</a:t>
            </a:r>
            <a:r>
              <a:rPr lang="ko-KR" altLang="en-US" dirty="0"/>
              <a:t>일</a:t>
            </a:r>
            <a:r>
              <a:rPr lang="en-US" altLang="ko-KR" dirty="0"/>
              <a:t>~3</a:t>
            </a:r>
            <a:r>
              <a:rPr lang="ko-KR" altLang="en-US" dirty="0"/>
              <a:t>개월 미만 </a:t>
            </a:r>
            <a:r>
              <a:rPr lang="en-US" altLang="ko-KR" dirty="0"/>
              <a:t>3. 3</a:t>
            </a:r>
            <a:r>
              <a:rPr lang="ko-KR" altLang="en-US" dirty="0"/>
              <a:t>개월</a:t>
            </a:r>
            <a:r>
              <a:rPr lang="en-US" altLang="ko-KR" dirty="0"/>
              <a:t>~6</a:t>
            </a:r>
            <a:r>
              <a:rPr lang="ko-KR" altLang="en-US" dirty="0"/>
              <a:t>개월 미만 </a:t>
            </a:r>
            <a:r>
              <a:rPr lang="en-US" altLang="ko-KR" dirty="0"/>
              <a:t>4. 6</a:t>
            </a:r>
            <a:r>
              <a:rPr lang="ko-KR" altLang="en-US" dirty="0"/>
              <a:t>개월</a:t>
            </a:r>
            <a:r>
              <a:rPr lang="en-US" altLang="ko-KR" dirty="0"/>
              <a:t>~1</a:t>
            </a:r>
            <a:r>
              <a:rPr lang="ko-KR" altLang="en-US" dirty="0"/>
              <a:t>년 미만 </a:t>
            </a:r>
            <a:r>
              <a:rPr lang="en-US" altLang="ko-KR" dirty="0"/>
              <a:t>5. 1</a:t>
            </a:r>
            <a:r>
              <a:rPr lang="ko-KR" altLang="en-US" dirty="0"/>
              <a:t>년 이상 </a:t>
            </a:r>
            <a:endParaRPr lang="en-US" altLang="ko-KR" dirty="0"/>
          </a:p>
          <a:p>
            <a:r>
              <a:rPr lang="en-US" altLang="ko-KR" dirty="0"/>
              <a:t>&lt;</a:t>
            </a:r>
            <a:r>
              <a:rPr lang="ko-KR" altLang="en-US" dirty="0"/>
              <a:t>설문 </a:t>
            </a:r>
            <a:r>
              <a:rPr lang="en-US" altLang="ko-KR" dirty="0"/>
              <a:t>4&gt; </a:t>
            </a:r>
            <a:r>
              <a:rPr lang="ko-KR" altLang="en-US" dirty="0"/>
              <a:t>당신은 유료 아이템을 얼마나 구매해 보셨습니까</a:t>
            </a:r>
            <a:r>
              <a:rPr lang="en-US" altLang="ko-KR" dirty="0"/>
              <a:t>? </a:t>
            </a:r>
          </a:p>
          <a:p>
            <a:r>
              <a:rPr lang="en-US" altLang="ko-KR" dirty="0"/>
              <a:t>1. 0</a:t>
            </a:r>
            <a:r>
              <a:rPr lang="ko-KR" altLang="en-US" dirty="0"/>
              <a:t>번 </a:t>
            </a:r>
            <a:r>
              <a:rPr lang="en-US" altLang="ko-KR" dirty="0"/>
              <a:t>2. 1~5</a:t>
            </a:r>
            <a:r>
              <a:rPr lang="ko-KR" altLang="en-US" dirty="0"/>
              <a:t>회 </a:t>
            </a:r>
            <a:r>
              <a:rPr lang="en-US" altLang="ko-KR" dirty="0"/>
              <a:t>3. 6~10</a:t>
            </a:r>
            <a:r>
              <a:rPr lang="ko-KR" altLang="en-US" dirty="0"/>
              <a:t>회 </a:t>
            </a:r>
            <a:r>
              <a:rPr lang="en-US" altLang="ko-KR" dirty="0"/>
              <a:t>4. 11</a:t>
            </a:r>
            <a:r>
              <a:rPr lang="ko-KR" altLang="en-US" dirty="0"/>
              <a:t>회 이상</a:t>
            </a:r>
          </a:p>
          <a:p>
            <a:endParaRPr lang="en-US" altLang="ko-KR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3635896" y="2420888"/>
            <a:ext cx="20182" cy="425123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1611" y="2728447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게임 이용 </a:t>
            </a:r>
            <a:r>
              <a:rPr lang="ko-KR" altLang="en-US" dirty="0" smtClean="0"/>
              <a:t>빈도</a:t>
            </a:r>
            <a:r>
              <a:rPr lang="en-US" altLang="ko-KR" dirty="0" smtClean="0"/>
              <a:t>,</a:t>
            </a:r>
            <a:r>
              <a:rPr lang="ko-KR" altLang="en-US" dirty="0" smtClean="0"/>
              <a:t>기간 </a:t>
            </a:r>
            <a:r>
              <a:rPr lang="ko-KR" altLang="en-US" dirty="0"/>
              <a:t>수치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dirty="0"/>
              <a:t>유료 아이템 구매 수치 </a:t>
            </a:r>
            <a:r>
              <a:rPr lang="en-US" altLang="ko-KR" dirty="0"/>
              <a:t>: </a:t>
            </a:r>
          </a:p>
          <a:p>
            <a:r>
              <a:rPr lang="ko-KR" altLang="en-US" sz="1600" b="1" u="sng" dirty="0"/>
              <a:t>설문</a:t>
            </a:r>
            <a:r>
              <a:rPr lang="ko-KR" altLang="en-US" sz="1600" dirty="0"/>
              <a:t>을 받아서</a:t>
            </a:r>
            <a:r>
              <a:rPr lang="en-US" altLang="ko-KR" sz="1600" dirty="0"/>
              <a:t> </a:t>
            </a:r>
            <a:r>
              <a:rPr lang="ko-KR" altLang="en-US" sz="1600" dirty="0"/>
              <a:t>확인</a:t>
            </a:r>
            <a:endParaRPr lang="en-US" altLang="ko-KR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54820" y="1852873"/>
            <a:ext cx="486107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500" b="1" dirty="0" smtClean="0">
                <a:solidFill>
                  <a:srgbClr val="002060"/>
                </a:solidFill>
              </a:rPr>
              <a:t>5. Multiple </a:t>
            </a:r>
            <a:r>
              <a:rPr lang="en-US" altLang="ko-KR" sz="3500" b="1" dirty="0">
                <a:solidFill>
                  <a:srgbClr val="002060"/>
                </a:solidFill>
              </a:rPr>
              <a:t>regression</a:t>
            </a:r>
            <a:endParaRPr lang="ko-KR" altLang="en-US" sz="35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20072" y="2028291"/>
            <a:ext cx="2486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측정 방법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설문서베이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>
                <a:solidFill>
                  <a:srgbClr val="FF0000"/>
                </a:solidFill>
              </a:rPr>
              <a:t>측정 수준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N,I,I,I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0124" y="359680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u="sng" dirty="0" smtClean="0"/>
              <a:t>설문 </a:t>
            </a:r>
            <a:r>
              <a:rPr lang="en-US" altLang="ko-KR" u="sng" dirty="0" smtClean="0"/>
              <a:t>1</a:t>
            </a:r>
            <a:r>
              <a:rPr lang="ko-KR" altLang="en-US" u="sng" dirty="0" smtClean="0"/>
              <a:t>은 데이터 분석시 </a:t>
            </a:r>
            <a:r>
              <a:rPr lang="en-US" altLang="ko-KR" u="sng" dirty="0" smtClean="0"/>
              <a:t>YES</a:t>
            </a:r>
            <a:r>
              <a:rPr lang="ko-KR" altLang="en-US" u="sng" dirty="0" smtClean="0"/>
              <a:t>집단으로만 통제하여 데이터 추출</a:t>
            </a:r>
            <a:r>
              <a:rPr lang="en-US" altLang="ko-KR" u="sng" dirty="0" smtClean="0"/>
              <a:t>+</a:t>
            </a:r>
            <a:r>
              <a:rPr lang="ko-KR" altLang="en-US" u="sng" dirty="0" smtClean="0"/>
              <a:t>분석</a:t>
            </a:r>
            <a:r>
              <a:rPr lang="en-US" altLang="ko-KR" u="sng" dirty="0" smtClean="0"/>
              <a:t>(</a:t>
            </a:r>
            <a:r>
              <a:rPr lang="ko-KR" altLang="en-US" u="sng" dirty="0" smtClean="0"/>
              <a:t>오로지 설문용</a:t>
            </a:r>
            <a:r>
              <a:rPr lang="en-US" altLang="ko-KR" u="sng" dirty="0" smtClean="0"/>
              <a:t>)</a:t>
            </a:r>
            <a:endParaRPr lang="ko-KR" altLang="en-US" u="sng" dirty="0"/>
          </a:p>
        </p:txBody>
      </p:sp>
    </p:spTree>
    <p:extLst>
      <p:ext uri="{BB962C8B-B14F-4D97-AF65-F5344CB8AC3E}">
        <p14:creationId xmlns:p14="http://schemas.microsoft.com/office/powerpoint/2010/main" val="53635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2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30434" y="646008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/>
              <a:t>데이터 분석 및 결과</a:t>
            </a:r>
            <a:endParaRPr lang="en-US" altLang="ko-KR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045615" y="3498606"/>
            <a:ext cx="40324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1:</a:t>
            </a:r>
            <a:r>
              <a:rPr lang="ko-KR" altLang="en-US" sz="1500" dirty="0"/>
              <a:t>자기표현욕구가 강한 </a:t>
            </a:r>
            <a:r>
              <a:rPr lang="ko-KR" altLang="en-US" sz="1500" dirty="0" smtClean="0"/>
              <a:t>사람</a:t>
            </a:r>
            <a:r>
              <a:rPr lang="en-US" altLang="ko-KR" sz="1500" dirty="0" smtClean="0"/>
              <a:t>(YES)</a:t>
            </a:r>
            <a:endParaRPr lang="en-US" altLang="ko-KR" sz="1500" dirty="0"/>
          </a:p>
          <a:p>
            <a:r>
              <a:rPr lang="en-US" altLang="ko-KR" sz="1500" dirty="0"/>
              <a:t>0:</a:t>
            </a:r>
            <a:r>
              <a:rPr lang="ko-KR" altLang="en-US" sz="1500" dirty="0"/>
              <a:t>자기표현 욕구가 약한 </a:t>
            </a:r>
            <a:r>
              <a:rPr lang="ko-KR" altLang="en-US" sz="1500" dirty="0" smtClean="0"/>
              <a:t>사람</a:t>
            </a:r>
            <a:r>
              <a:rPr lang="en-US" altLang="ko-KR" sz="1500" dirty="0" smtClean="0"/>
              <a:t>(NO)</a:t>
            </a:r>
            <a:endParaRPr lang="ko-KR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2045615" y="4437112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4088" y="646008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T-test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76056" y="1988840"/>
            <a:ext cx="42124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/>
              <a:t>자기표현 욕구가 강한 사람과 </a:t>
            </a:r>
            <a:endParaRPr lang="en-US" altLang="ko-KR" dirty="0"/>
          </a:p>
          <a:p>
            <a:r>
              <a:rPr lang="ko-KR" altLang="en-US" dirty="0"/>
              <a:t>그렇지 않은 사람 사이에는 </a:t>
            </a:r>
            <a:endParaRPr lang="en-US" altLang="ko-KR" dirty="0"/>
          </a:p>
          <a:p>
            <a:r>
              <a:rPr lang="ko-KR" altLang="en-US" dirty="0"/>
              <a:t>유료 아이템 구매 수치에</a:t>
            </a:r>
            <a:endParaRPr lang="en-US" altLang="ko-KR" dirty="0"/>
          </a:p>
          <a:p>
            <a:r>
              <a:rPr lang="ko-KR" altLang="en-US" b="1" dirty="0"/>
              <a:t>차이가 없을 것이다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/>
              <a:t>자기표현 욕구가 강한 사람과 </a:t>
            </a:r>
            <a:endParaRPr lang="en-US" altLang="ko-KR" dirty="0"/>
          </a:p>
          <a:p>
            <a:r>
              <a:rPr lang="ko-KR" altLang="en-US" dirty="0"/>
              <a:t>그렇지 않은 사람 사이에는 </a:t>
            </a:r>
            <a:endParaRPr lang="en-US" altLang="ko-KR" dirty="0"/>
          </a:p>
          <a:p>
            <a:r>
              <a:rPr lang="ko-KR" altLang="en-US" dirty="0"/>
              <a:t>유료 아이템 구매 수치에</a:t>
            </a:r>
            <a:endParaRPr lang="en-US" altLang="ko-KR" dirty="0"/>
          </a:p>
          <a:p>
            <a:r>
              <a:rPr lang="ko-KR" altLang="en-US" b="1" dirty="0"/>
              <a:t>차이가 있을 것이다</a:t>
            </a:r>
            <a:endParaRPr lang="en-US" altLang="ko-KR" b="1" dirty="0"/>
          </a:p>
          <a:p>
            <a:endParaRPr lang="ko-KR" altLang="en-US" dirty="0"/>
          </a:p>
        </p:txBody>
      </p:sp>
      <p:pic>
        <p:nvPicPr>
          <p:cNvPr id="1026" name="Picture 2" descr="C:\Users\user\Desktop\가설1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10" y="1801282"/>
            <a:ext cx="1822948" cy="44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가설1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859" y="1801282"/>
            <a:ext cx="219610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73219"/>
            <a:ext cx="6552728" cy="28359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401" y="4725144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 df </a:t>
            </a:r>
            <a:r>
              <a:rPr lang="en-US" altLang="ko-KR" sz="2000" dirty="0"/>
              <a:t>= 28</a:t>
            </a:r>
          </a:p>
          <a:p>
            <a:r>
              <a:rPr lang="en-US" altLang="ko-KR" sz="2000" dirty="0"/>
              <a:t> t critical </a:t>
            </a:r>
            <a:r>
              <a:rPr lang="en-US" altLang="ko-KR" sz="2000" dirty="0" smtClean="0"/>
              <a:t>value(0.05,28) </a:t>
            </a:r>
            <a:r>
              <a:rPr lang="en-US" altLang="ko-KR" sz="2000" dirty="0"/>
              <a:t>= 2.0484</a:t>
            </a:r>
          </a:p>
          <a:p>
            <a:r>
              <a:rPr lang="en-US" altLang="ko-KR" sz="2000" dirty="0"/>
              <a:t> t cal = </a:t>
            </a:r>
            <a:r>
              <a:rPr lang="en-US" altLang="ko-KR" sz="2000" dirty="0" smtClean="0"/>
              <a:t>3.595</a:t>
            </a:r>
          </a:p>
          <a:p>
            <a:r>
              <a:rPr lang="en-US" altLang="ko-KR" sz="2000" dirty="0" smtClean="0"/>
              <a:t> </a:t>
            </a:r>
            <a:r>
              <a:rPr lang="en-US" altLang="ko-KR" sz="2000" dirty="0" smtClean="0">
                <a:solidFill>
                  <a:srgbClr val="FF0000"/>
                </a:solidFill>
              </a:rPr>
              <a:t>t cal&gt;t critical value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b="1" dirty="0"/>
              <a:t> </a:t>
            </a:r>
            <a:r>
              <a:rPr lang="ko-KR" altLang="en-US" sz="2000" b="1" dirty="0"/>
              <a:t>따라서 </a:t>
            </a:r>
            <a:r>
              <a:rPr lang="ko-KR" altLang="en-US" sz="2000" b="1" dirty="0" smtClean="0"/>
              <a:t>영가설</a:t>
            </a:r>
            <a:r>
              <a:rPr lang="ko-KR" altLang="en-US" sz="2000" b="1" dirty="0"/>
              <a:t>을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부정하므로 </a:t>
            </a:r>
            <a:r>
              <a:rPr lang="en-US" altLang="ko-KR" sz="2000" b="1" dirty="0" smtClean="0"/>
              <a:t>“</a:t>
            </a:r>
            <a:r>
              <a:rPr lang="ko-KR" altLang="en-US" sz="2000" b="1" dirty="0" smtClean="0"/>
              <a:t>자기 </a:t>
            </a:r>
            <a:r>
              <a:rPr lang="ko-KR" altLang="en-US" sz="2000" b="1" dirty="0"/>
              <a:t>표현 욕구에 따라 아이템 구매 </a:t>
            </a:r>
            <a:r>
              <a:rPr lang="ko-KR" altLang="en-US" sz="2000" b="1" dirty="0" smtClean="0"/>
              <a:t>  수치에 </a:t>
            </a:r>
            <a:r>
              <a:rPr lang="ko-KR" altLang="en-US" sz="2000" b="1" dirty="0"/>
              <a:t>차이가 있다</a:t>
            </a:r>
            <a:r>
              <a:rPr lang="en-US" altLang="ko-KR" sz="2000" b="1" dirty="0" smtClean="0"/>
              <a:t>.” </a:t>
            </a:r>
            <a:r>
              <a:rPr lang="ko-KR" altLang="en-US" sz="2000" b="1" dirty="0" smtClean="0"/>
              <a:t>고 결론을 내릴 수 있습니다</a:t>
            </a:r>
            <a:r>
              <a:rPr lang="en-US" altLang="ko-KR" sz="2000" b="1" dirty="0" smtClean="0"/>
              <a:t>.</a:t>
            </a:r>
            <a:endParaRPr lang="en-US" altLang="ko-KR" sz="2000" b="1" dirty="0"/>
          </a:p>
        </p:txBody>
      </p:sp>
    </p:spTree>
    <p:extLst>
      <p:ext uri="{BB962C8B-B14F-4D97-AF65-F5344CB8AC3E}">
        <p14:creationId xmlns:p14="http://schemas.microsoft.com/office/powerpoint/2010/main" val="21833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5000" decel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9861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1" y="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0778" y="350100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이용동기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1 : </a:t>
            </a:r>
            <a:r>
              <a:rPr lang="ko-KR" altLang="en-US" sz="1500" dirty="0" smtClean="0"/>
              <a:t>성취감을 위해</a:t>
            </a:r>
            <a:endParaRPr lang="en-US" altLang="ko-KR" sz="1500" dirty="0"/>
          </a:p>
          <a:p>
            <a:r>
              <a:rPr lang="en-US" altLang="ko-KR" sz="1500" dirty="0" smtClean="0"/>
              <a:t>2 : </a:t>
            </a:r>
            <a:r>
              <a:rPr lang="ko-KR" altLang="en-US" sz="1500" dirty="0" smtClean="0"/>
              <a:t>대전에서의 </a:t>
            </a:r>
            <a:r>
              <a:rPr lang="ko-KR" altLang="en-US" sz="1500" dirty="0"/>
              <a:t>승리를 </a:t>
            </a:r>
            <a:r>
              <a:rPr lang="ko-KR" altLang="en-US" sz="1500" dirty="0" smtClean="0"/>
              <a:t>위해</a:t>
            </a:r>
            <a:endParaRPr lang="en-US" altLang="ko-KR" sz="1500" dirty="0"/>
          </a:p>
          <a:p>
            <a:r>
              <a:rPr lang="en-US" altLang="ko-KR" sz="1500" dirty="0" smtClean="0"/>
              <a:t>3 : </a:t>
            </a:r>
            <a:r>
              <a:rPr lang="ko-KR" altLang="en-US" sz="1500" dirty="0" smtClean="0"/>
              <a:t>재미를 위해</a:t>
            </a:r>
            <a:r>
              <a:rPr lang="en-US" altLang="ko-KR" sz="1500" dirty="0"/>
              <a:t> </a:t>
            </a:r>
          </a:p>
          <a:p>
            <a:r>
              <a:rPr lang="en-US" altLang="ko-KR" sz="1500" dirty="0" smtClean="0"/>
              <a:t>4 : </a:t>
            </a:r>
            <a:r>
              <a:rPr lang="ko-KR" altLang="en-US" sz="1500" dirty="0"/>
              <a:t>자기표현의 수단</a:t>
            </a:r>
            <a:r>
              <a:rPr lang="en-US" altLang="ko-KR" sz="1500" dirty="0"/>
              <a:t>(</a:t>
            </a:r>
            <a:r>
              <a:rPr lang="ko-KR" altLang="en-US" sz="1500" dirty="0"/>
              <a:t>만족감</a:t>
            </a:r>
            <a:r>
              <a:rPr lang="en-US" altLang="ko-KR" sz="1500" dirty="0"/>
              <a:t>) </a:t>
            </a:r>
          </a:p>
          <a:p>
            <a:r>
              <a:rPr lang="en-US" altLang="ko-KR" sz="1500" dirty="0" smtClean="0"/>
              <a:t>5 : </a:t>
            </a:r>
            <a:r>
              <a:rPr lang="ko-KR" altLang="en-US" sz="1500" dirty="0"/>
              <a:t>소통의 </a:t>
            </a:r>
            <a:r>
              <a:rPr lang="ko-KR" altLang="en-US" sz="1500" dirty="0" smtClean="0"/>
              <a:t>목적</a:t>
            </a:r>
            <a:r>
              <a:rPr lang="en-US" altLang="ko-KR" sz="1500" dirty="0"/>
              <a:t> </a:t>
            </a:r>
            <a:endParaRPr lang="ko-KR" altLang="en-US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5172079" y="430564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F-test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4366" y="1824059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/>
              <a:t>사용자와 아이템의 이용 동기에 따라 유료 아이템 구매 수치에 </a:t>
            </a:r>
            <a:r>
              <a:rPr lang="ko-KR" altLang="en-US" b="1" dirty="0"/>
              <a:t>차이가 없을 것이다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/>
              <a:t>사용자와 아이템의 이용 동기에 따라 유료 아이템 구매 수치에 </a:t>
            </a:r>
            <a:r>
              <a:rPr lang="ko-KR" altLang="en-US" b="1" dirty="0"/>
              <a:t>차이가 있을 것이다</a:t>
            </a:r>
            <a:endParaRPr lang="en-US" altLang="ko-KR" b="1" dirty="0"/>
          </a:p>
          <a:p>
            <a:endParaRPr lang="ko-KR" altLang="en-US" dirty="0"/>
          </a:p>
        </p:txBody>
      </p:sp>
      <p:pic>
        <p:nvPicPr>
          <p:cNvPr id="2050" name="Picture 2" descr="C:\Users\user\Desktop\가설2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24059"/>
            <a:ext cx="1862639" cy="504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가설2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82" y="1824059"/>
            <a:ext cx="23717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72282" y="5085184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</p:spTree>
    <p:extLst>
      <p:ext uri="{BB962C8B-B14F-4D97-AF65-F5344CB8AC3E}">
        <p14:creationId xmlns:p14="http://schemas.microsoft.com/office/powerpoint/2010/main" val="6798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1" y="1801282"/>
            <a:ext cx="5275852" cy="27078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701" y="4621156"/>
            <a:ext cx="84835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df bet = 4</a:t>
            </a:r>
          </a:p>
          <a:p>
            <a:r>
              <a:rPr lang="en-US" altLang="ko-KR" sz="2000" dirty="0"/>
              <a:t>df wit = 25</a:t>
            </a:r>
          </a:p>
          <a:p>
            <a:r>
              <a:rPr lang="en-US" altLang="ko-KR" sz="2000" dirty="0"/>
              <a:t>f critical </a:t>
            </a:r>
            <a:r>
              <a:rPr lang="en-US" altLang="ko-KR" sz="2000" dirty="0" smtClean="0"/>
              <a:t>value(4,25) </a:t>
            </a:r>
            <a:r>
              <a:rPr lang="en-US" altLang="ko-KR" sz="2000" dirty="0"/>
              <a:t>= 2.76</a:t>
            </a:r>
          </a:p>
          <a:p>
            <a:r>
              <a:rPr lang="en-US" altLang="ko-KR" sz="2000" dirty="0"/>
              <a:t>f cal = 3.175 </a:t>
            </a:r>
            <a:endParaRPr lang="en-US" altLang="ko-KR" sz="2000" dirty="0" smtClean="0"/>
          </a:p>
          <a:p>
            <a:r>
              <a:rPr lang="en-US" altLang="ko-KR" sz="2000" dirty="0">
                <a:solidFill>
                  <a:srgbClr val="FF0000"/>
                </a:solidFill>
              </a:rPr>
              <a:t>f</a:t>
            </a:r>
            <a:r>
              <a:rPr lang="en-US" altLang="ko-KR" sz="2000" dirty="0" smtClean="0">
                <a:solidFill>
                  <a:srgbClr val="FF0000"/>
                </a:solidFill>
              </a:rPr>
              <a:t> cal&gt;f critical value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ko-KR" altLang="en-US" sz="2000" b="1" dirty="0"/>
              <a:t>따라서 </a:t>
            </a:r>
            <a:r>
              <a:rPr lang="ko-KR" altLang="en-US" sz="2000" b="1" dirty="0" smtClean="0"/>
              <a:t>영가설을 </a:t>
            </a:r>
            <a:r>
              <a:rPr lang="ko-KR" altLang="en-US" sz="2000" b="1" dirty="0"/>
              <a:t>부정하므로 이용 동기에 따라 구매 수치에 차이가 </a:t>
            </a:r>
            <a:r>
              <a:rPr lang="ko-KR" altLang="en-US" sz="2000" b="1" dirty="0" smtClean="0"/>
              <a:t>있다는 결론을 내릴 수 있습니다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9496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15156 -0.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9" y="-25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07789" y="197325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Factorial Anova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8951" y="4776177"/>
            <a:ext cx="30243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 smtClean="0"/>
              <a:t>&lt;</a:t>
            </a:r>
            <a:r>
              <a:rPr lang="ko-KR" altLang="en-US" sz="1500" dirty="0" smtClean="0"/>
              <a:t>현</a:t>
            </a:r>
            <a:r>
              <a:rPr lang="ko-KR" altLang="en-US" sz="1500" dirty="0"/>
              <a:t>실</a:t>
            </a:r>
            <a:r>
              <a:rPr lang="ko-KR" altLang="en-US" sz="1500" dirty="0" smtClean="0"/>
              <a:t>과 가상 사이의 </a:t>
            </a:r>
            <a:r>
              <a:rPr lang="ko-KR" altLang="en-US" sz="1500" dirty="0"/>
              <a:t>일치도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1:</a:t>
            </a:r>
            <a:r>
              <a:rPr lang="ko-KR" altLang="en-US" sz="1500" dirty="0" smtClean="0"/>
              <a:t>일치</a:t>
            </a:r>
            <a:r>
              <a:rPr lang="en-US" altLang="ko-KR" sz="1500" dirty="0" smtClean="0"/>
              <a:t>(YES)</a:t>
            </a:r>
            <a:endParaRPr lang="en-US" altLang="ko-KR" sz="1500" dirty="0"/>
          </a:p>
          <a:p>
            <a:r>
              <a:rPr lang="en-US" altLang="ko-KR" sz="1500" dirty="0"/>
              <a:t>2:</a:t>
            </a:r>
            <a:r>
              <a:rPr lang="ko-KR" altLang="en-US" sz="1500" dirty="0" smtClean="0"/>
              <a:t>불일치</a:t>
            </a:r>
            <a:r>
              <a:rPr lang="en-US" altLang="ko-KR" sz="1500" dirty="0" smtClean="0"/>
              <a:t>(NO)</a:t>
            </a:r>
            <a:endParaRPr lang="ko-KR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2563765" y="5544604"/>
            <a:ext cx="30243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자기표현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1:</a:t>
            </a:r>
            <a:r>
              <a:rPr lang="ko-KR" altLang="en-US" sz="1500" dirty="0" smtClean="0"/>
              <a:t>강한</a:t>
            </a:r>
            <a:r>
              <a:rPr lang="en-US" altLang="ko-KR" sz="1500" dirty="0" smtClean="0"/>
              <a:t>(YES)</a:t>
            </a:r>
            <a:endParaRPr lang="en-US" altLang="ko-KR" sz="1500" dirty="0"/>
          </a:p>
          <a:p>
            <a:r>
              <a:rPr lang="en-US" altLang="ko-KR" sz="1500" dirty="0"/>
              <a:t>2</a:t>
            </a:r>
            <a:r>
              <a:rPr lang="en-US" altLang="ko-KR" sz="1500" dirty="0" smtClean="0"/>
              <a:t>:</a:t>
            </a:r>
            <a:r>
              <a:rPr lang="ko-KR" altLang="en-US" sz="1500" dirty="0" smtClean="0"/>
              <a:t>약한</a:t>
            </a:r>
            <a:r>
              <a:rPr lang="en-US" altLang="ko-KR" sz="1500" dirty="0" smtClean="0"/>
              <a:t>(NO)</a:t>
            </a:r>
            <a:endParaRPr lang="ko-KR" alt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5261781" y="3474085"/>
            <a:ext cx="39604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H0:</a:t>
            </a:r>
            <a:r>
              <a:rPr lang="ko-KR" altLang="en-US" dirty="0" smtClean="0"/>
              <a:t>현실과 가상 사이의 자기 </a:t>
            </a:r>
            <a:r>
              <a:rPr lang="ko-KR" altLang="en-US" dirty="0"/>
              <a:t>일치도와 자기표현</a:t>
            </a:r>
            <a:r>
              <a:rPr lang="en-US" altLang="ko-KR" dirty="0"/>
              <a:t>(</a:t>
            </a:r>
            <a:r>
              <a:rPr lang="ko-KR" altLang="en-US" dirty="0"/>
              <a:t>꾸미기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정도</a:t>
            </a:r>
            <a:r>
              <a:rPr lang="en-US" altLang="ko-KR" dirty="0" smtClean="0"/>
              <a:t> </a:t>
            </a:r>
            <a:r>
              <a:rPr lang="ko-KR" altLang="en-US" dirty="0"/>
              <a:t>또는 둘의 상호작용에 따라 소비자의 유료 아이템 구매 수치에 </a:t>
            </a:r>
            <a:r>
              <a:rPr lang="ko-KR" altLang="en-US" b="1" dirty="0"/>
              <a:t>영향을 미치지 않을 것이다</a:t>
            </a:r>
            <a:r>
              <a:rPr lang="en-US" altLang="ko-KR" b="1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H1:</a:t>
            </a:r>
            <a:r>
              <a:rPr lang="ko-KR" altLang="en-US" dirty="0" smtClean="0"/>
              <a:t>현실과 가상 사이의 자기 </a:t>
            </a:r>
            <a:r>
              <a:rPr lang="ko-KR" altLang="en-US" dirty="0"/>
              <a:t>일치도와 자기표현</a:t>
            </a:r>
            <a:r>
              <a:rPr lang="en-US" altLang="ko-KR" dirty="0"/>
              <a:t>(</a:t>
            </a:r>
            <a:r>
              <a:rPr lang="ko-KR" altLang="en-US" dirty="0"/>
              <a:t>꾸미기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정도</a:t>
            </a:r>
            <a:r>
              <a:rPr lang="en-US" altLang="ko-KR" dirty="0" smtClean="0"/>
              <a:t> </a:t>
            </a:r>
            <a:r>
              <a:rPr lang="ko-KR" altLang="en-US" dirty="0"/>
              <a:t>또는 둘의 상호작용에 따라 소비자의 유료 아이템 구매 수치에 </a:t>
            </a:r>
            <a:r>
              <a:rPr lang="ko-KR" altLang="en-US" b="1" dirty="0"/>
              <a:t>영향을 미칠 것이다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pic>
        <p:nvPicPr>
          <p:cNvPr id="3074" name="Picture 2" descr="C:\Users\user\Desktop\가설3 데이터02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21" y="1811570"/>
            <a:ext cx="2694353" cy="296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가설3 데이터01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37" y="1786315"/>
            <a:ext cx="2293188" cy="456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321708" y="2047377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</p:spTree>
    <p:extLst>
      <p:ext uri="{BB962C8B-B14F-4D97-AF65-F5344CB8AC3E}">
        <p14:creationId xmlns:p14="http://schemas.microsoft.com/office/powerpoint/2010/main" val="8728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01282"/>
            <a:ext cx="4487251" cy="40039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6056" y="1556792"/>
            <a:ext cx="374441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df a = 1</a:t>
            </a:r>
          </a:p>
          <a:p>
            <a:r>
              <a:rPr lang="en-US" altLang="ko-KR" sz="2000" dirty="0"/>
              <a:t>df b = 1 </a:t>
            </a:r>
          </a:p>
          <a:p>
            <a:r>
              <a:rPr lang="en-US" altLang="ko-KR" sz="2000" dirty="0"/>
              <a:t>df a*b = 1</a:t>
            </a:r>
          </a:p>
          <a:p>
            <a:r>
              <a:rPr lang="en-US" altLang="ko-KR" sz="2000" dirty="0"/>
              <a:t>f a = 4.651(</a:t>
            </a:r>
            <a:r>
              <a:rPr lang="ko-KR" altLang="en-US" sz="2000" dirty="0"/>
              <a:t>일치도 여부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f b = 5.810(</a:t>
            </a:r>
            <a:r>
              <a:rPr lang="ko-KR" altLang="en-US" sz="2000" dirty="0"/>
              <a:t>자기표현 정도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f a*b = </a:t>
            </a:r>
            <a:r>
              <a:rPr lang="en-US" altLang="ko-KR" sz="2000" dirty="0" smtClean="0"/>
              <a:t>0.302(</a:t>
            </a:r>
            <a:r>
              <a:rPr lang="ko-KR" altLang="en-US" sz="2000" dirty="0" smtClean="0"/>
              <a:t>상호효과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r>
              <a:rPr lang="en-US" altLang="ko-KR" sz="2000" dirty="0"/>
              <a:t>f critical a = 2.84</a:t>
            </a:r>
          </a:p>
          <a:p>
            <a:r>
              <a:rPr lang="en-US" altLang="ko-KR" sz="2000" dirty="0"/>
              <a:t>f critical b = 2.84</a:t>
            </a:r>
          </a:p>
          <a:p>
            <a:r>
              <a:rPr lang="en-US" altLang="ko-KR" sz="2000" dirty="0"/>
              <a:t>f critical a*b = </a:t>
            </a:r>
            <a:r>
              <a:rPr lang="en-US" altLang="ko-KR" sz="2000" dirty="0" smtClean="0"/>
              <a:t>2.84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a&gt;f critical a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b&gt;f critical b</a:t>
            </a: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f a*b&lt;f critical a*b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ko-KR" altLang="en-US" sz="2000" b="1" dirty="0"/>
              <a:t>따라서 상호작용은 의미가 없고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각 요인은 </a:t>
            </a:r>
            <a:r>
              <a:rPr lang="ko-KR" altLang="en-US" sz="2000" b="1" dirty="0" smtClean="0"/>
              <a:t>아이템 구매수치에 영향을 미친다고 결론을 내릴 수 있습니다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806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11719 -0.093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-46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284984"/>
            <a:ext cx="41044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 smtClean="0"/>
              <a:t> &lt;</a:t>
            </a:r>
            <a:r>
              <a:rPr lang="ko-KR" altLang="en-US" sz="1500" dirty="0" smtClean="0"/>
              <a:t>게임의 </a:t>
            </a:r>
            <a:r>
              <a:rPr lang="ko-KR" altLang="en-US" sz="1500" dirty="0"/>
              <a:t>재미 정도의 </a:t>
            </a:r>
            <a:r>
              <a:rPr lang="ko-KR" altLang="en-US" sz="1500" dirty="0" smtClean="0"/>
              <a:t>수치</a:t>
            </a:r>
            <a:r>
              <a:rPr lang="en-US" altLang="ko-KR" sz="1500" dirty="0" smtClean="0"/>
              <a:t>&gt;</a:t>
            </a:r>
            <a:endParaRPr lang="en-US" altLang="ko-KR" dirty="0"/>
          </a:p>
          <a:p>
            <a:r>
              <a:rPr lang="en-US" altLang="ko-KR" sz="1500" dirty="0" smtClean="0"/>
              <a:t>-&gt; 1~5(interval)</a:t>
            </a:r>
            <a:endParaRPr lang="ko-KR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4966742" y="684612"/>
            <a:ext cx="4429794" cy="100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002060"/>
                </a:solidFill>
              </a:rPr>
              <a:t>Regression</a:t>
            </a:r>
            <a:endParaRPr lang="ko-KR" altLang="en-US" sz="6000" b="1" dirty="0">
              <a:solidFill>
                <a:srgbClr val="002060"/>
              </a:solidFill>
            </a:endParaRPr>
          </a:p>
        </p:txBody>
      </p:sp>
      <p:pic>
        <p:nvPicPr>
          <p:cNvPr id="5124" name="Picture 4" descr="C:\Users\user\Desktop\가설4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94" y="1781445"/>
            <a:ext cx="2689330" cy="487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가설4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81445"/>
            <a:ext cx="2304256" cy="119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419872" y="4077072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</p:spTree>
    <p:extLst>
      <p:ext uri="{BB962C8B-B14F-4D97-AF65-F5344CB8AC3E}">
        <p14:creationId xmlns:p14="http://schemas.microsoft.com/office/powerpoint/2010/main" val="39931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0" y="1988840"/>
            <a:ext cx="4060103" cy="45616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4007" y="3140968"/>
            <a:ext cx="42249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회귀식 </a:t>
            </a:r>
            <a:r>
              <a:rPr lang="en-US" altLang="ko-KR" b="1" dirty="0" smtClean="0"/>
              <a:t>: Y=2.033X-1.767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R</a:t>
            </a:r>
            <a:r>
              <a:rPr lang="ko-KR" altLang="en-US" b="1" dirty="0" smtClean="0">
                <a:solidFill>
                  <a:srgbClr val="FF0000"/>
                </a:solidFill>
              </a:rPr>
              <a:t>제곱 </a:t>
            </a:r>
            <a:r>
              <a:rPr lang="en-US" altLang="ko-KR" b="1" dirty="0" smtClean="0">
                <a:solidFill>
                  <a:srgbClr val="FF0000"/>
                </a:solidFill>
              </a:rPr>
              <a:t>: 0.49</a:t>
            </a:r>
          </a:p>
          <a:p>
            <a:r>
              <a:rPr lang="ko-KR" altLang="en-US" b="1" dirty="0" smtClean="0"/>
              <a:t>이는 독립변인인 게임의 재미정도가</a:t>
            </a:r>
            <a:r>
              <a:rPr lang="en-US" altLang="ko-KR" b="1" dirty="0"/>
              <a:t> </a:t>
            </a:r>
            <a:r>
              <a:rPr lang="ko-KR" altLang="en-US" b="1" dirty="0" smtClean="0"/>
              <a:t>구매요인에 </a:t>
            </a:r>
            <a:r>
              <a:rPr lang="en-US" altLang="ko-KR" b="1" dirty="0" smtClean="0"/>
              <a:t>49</a:t>
            </a:r>
            <a:r>
              <a:rPr lang="en-US" altLang="ko-KR" b="1" dirty="0"/>
              <a:t>%</a:t>
            </a:r>
            <a:r>
              <a:rPr lang="ko-KR" altLang="en-US" b="1" dirty="0"/>
              <a:t>영향을 </a:t>
            </a:r>
            <a:r>
              <a:rPr lang="ko-KR" altLang="en-US" b="1" dirty="0" smtClean="0"/>
              <a:t>미친다고 결론을 내릴 수 있습니다</a:t>
            </a:r>
            <a:r>
              <a:rPr lang="en-US" altLang="ko-KR" b="1" dirty="0" smtClean="0"/>
              <a:t>.</a:t>
            </a:r>
          </a:p>
          <a:p>
            <a:r>
              <a:rPr lang="ko-KR" altLang="en-US" b="1" dirty="0" smtClean="0"/>
              <a:t>또한 </a:t>
            </a:r>
            <a:r>
              <a:rPr lang="en-US" altLang="ko-KR" b="1" dirty="0" smtClean="0"/>
              <a:t>t</a:t>
            </a:r>
            <a:r>
              <a:rPr lang="ko-KR" altLang="en-US" b="1" dirty="0" smtClean="0"/>
              <a:t>제곱</a:t>
            </a:r>
            <a:r>
              <a:rPr lang="en-US" altLang="ko-KR" b="1" dirty="0" smtClean="0"/>
              <a:t>=f</a:t>
            </a:r>
            <a:r>
              <a:rPr lang="ko-KR" altLang="en-US" b="1" dirty="0" smtClean="0"/>
              <a:t>에 가까움을 알 수 있습니다</a:t>
            </a:r>
            <a:r>
              <a:rPr lang="en-US" altLang="ko-KR" b="1" dirty="0" smtClean="0"/>
              <a:t>.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5334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5000" decel="1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0.20972 -0.132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6" y="-66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10778" y="164092"/>
            <a:ext cx="43332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0" b="1" dirty="0">
                <a:solidFill>
                  <a:srgbClr val="002060"/>
                </a:solidFill>
              </a:rPr>
              <a:t>Multiple Regression</a:t>
            </a:r>
            <a:endParaRPr lang="ko-KR" altLang="en-US" sz="5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7928" y="3622174"/>
            <a:ext cx="42193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게임이용빈도수치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0 : </a:t>
            </a:r>
            <a:r>
              <a:rPr lang="ko-KR" altLang="en-US" sz="1500" dirty="0" smtClean="0"/>
              <a:t>안함 </a:t>
            </a:r>
            <a:r>
              <a:rPr lang="en-US" altLang="ko-KR" sz="1500" dirty="0" smtClean="0"/>
              <a:t>1 : 1-2</a:t>
            </a:r>
            <a:r>
              <a:rPr lang="ko-KR" altLang="en-US" sz="1500" dirty="0"/>
              <a:t>일 </a:t>
            </a:r>
            <a:r>
              <a:rPr lang="en-US" altLang="ko-KR" sz="1500" dirty="0" smtClean="0"/>
              <a:t>2 : 3-4</a:t>
            </a:r>
            <a:r>
              <a:rPr lang="ko-KR" altLang="en-US" sz="1500" dirty="0"/>
              <a:t>일 </a:t>
            </a:r>
            <a:r>
              <a:rPr lang="en-US" altLang="ko-KR" sz="1500" dirty="0" smtClean="0"/>
              <a:t>3 : 5-6 4 : 7</a:t>
            </a:r>
            <a:r>
              <a:rPr lang="ko-KR" altLang="en-US" sz="1500" dirty="0"/>
              <a:t>일 </a:t>
            </a:r>
            <a:endParaRPr lang="en-US" altLang="ko-KR" sz="1500" dirty="0"/>
          </a:p>
          <a:p>
            <a:r>
              <a:rPr lang="en-US" altLang="ko-KR" sz="1500" dirty="0"/>
              <a:t>&lt;</a:t>
            </a:r>
            <a:r>
              <a:rPr lang="ko-KR" altLang="en-US" sz="1500" dirty="0"/>
              <a:t>게임이용기간수치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 smtClean="0"/>
              <a:t>0 : 30</a:t>
            </a:r>
            <a:r>
              <a:rPr lang="ko-KR" altLang="en-US" sz="1500" dirty="0"/>
              <a:t>일 미만 </a:t>
            </a:r>
            <a:r>
              <a:rPr lang="en-US" altLang="ko-KR" sz="1500" dirty="0" smtClean="0"/>
              <a:t>1 : 30</a:t>
            </a:r>
            <a:r>
              <a:rPr lang="ko-KR" altLang="en-US" sz="1500" dirty="0"/>
              <a:t>일</a:t>
            </a:r>
            <a:r>
              <a:rPr lang="en-US" altLang="ko-KR" sz="1500" dirty="0"/>
              <a:t>~3</a:t>
            </a:r>
            <a:r>
              <a:rPr lang="ko-KR" altLang="en-US" sz="1500" dirty="0"/>
              <a:t>개월 미만 </a:t>
            </a:r>
            <a:r>
              <a:rPr lang="en-US" altLang="ko-KR" sz="1500" dirty="0" smtClean="0"/>
              <a:t>2 : 3</a:t>
            </a:r>
            <a:r>
              <a:rPr lang="ko-KR" altLang="en-US" sz="1500" dirty="0"/>
              <a:t>개월</a:t>
            </a:r>
            <a:r>
              <a:rPr lang="en-US" altLang="ko-KR" sz="1500" dirty="0"/>
              <a:t>~6</a:t>
            </a:r>
            <a:r>
              <a:rPr lang="ko-KR" altLang="en-US" sz="1500" dirty="0"/>
              <a:t>개월 미만 </a:t>
            </a:r>
            <a:r>
              <a:rPr lang="en-US" altLang="ko-KR" sz="1500" dirty="0" smtClean="0"/>
              <a:t>3 : 6</a:t>
            </a:r>
            <a:r>
              <a:rPr lang="ko-KR" altLang="en-US" sz="1500" dirty="0"/>
              <a:t>개월</a:t>
            </a:r>
            <a:r>
              <a:rPr lang="en-US" altLang="ko-KR" sz="1500" dirty="0"/>
              <a:t>~1</a:t>
            </a:r>
            <a:r>
              <a:rPr lang="ko-KR" altLang="en-US" sz="1500" dirty="0"/>
              <a:t>년 미만 </a:t>
            </a:r>
            <a:r>
              <a:rPr lang="en-US" altLang="ko-KR" sz="1500" dirty="0" smtClean="0"/>
              <a:t>4 : 1</a:t>
            </a:r>
            <a:r>
              <a:rPr lang="ko-KR" altLang="en-US" sz="1500" dirty="0"/>
              <a:t>년 이상 </a:t>
            </a:r>
            <a:endParaRPr lang="en-US" altLang="ko-KR" sz="1500" dirty="0"/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4098" name="Picture 2" descr="C:\Users\user\Desktop\가설5 데이터01(수정본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11" y="1795308"/>
            <a:ext cx="2349979" cy="470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가설5 데이터02(수정본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795308"/>
            <a:ext cx="274919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757928" y="5157192"/>
            <a:ext cx="39604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dirty="0"/>
              <a:t>&lt;</a:t>
            </a:r>
            <a:r>
              <a:rPr lang="ko-KR" altLang="en-US" sz="1500" dirty="0"/>
              <a:t>아이템 구매 수치</a:t>
            </a:r>
            <a:r>
              <a:rPr lang="en-US" altLang="ko-KR" sz="1500" dirty="0"/>
              <a:t>&gt;</a:t>
            </a:r>
          </a:p>
          <a:p>
            <a:r>
              <a:rPr lang="en-US" altLang="ko-KR" sz="1500" dirty="0"/>
              <a:t>0: 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/>
              <a:t>5</a:t>
            </a:r>
            <a:r>
              <a:rPr lang="en-US" altLang="ko-KR" sz="1500" dirty="0" smtClean="0"/>
              <a:t>: </a:t>
            </a:r>
            <a:r>
              <a:rPr lang="en-US" altLang="ko-KR" sz="1500" dirty="0"/>
              <a:t>1-5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10: </a:t>
            </a:r>
            <a:r>
              <a:rPr lang="en-US" altLang="ko-KR" sz="1500" dirty="0"/>
              <a:t>6-10</a:t>
            </a:r>
            <a:r>
              <a:rPr lang="ko-KR" altLang="en-US" sz="1500" dirty="0"/>
              <a:t>회</a:t>
            </a:r>
            <a:endParaRPr lang="en-US" altLang="ko-KR" sz="1500" dirty="0"/>
          </a:p>
          <a:p>
            <a:r>
              <a:rPr lang="en-US" altLang="ko-KR" sz="1500" dirty="0" smtClean="0"/>
              <a:t>15:11</a:t>
            </a:r>
            <a:r>
              <a:rPr lang="ko-KR" altLang="en-US" sz="1500" dirty="0"/>
              <a:t>회 이상</a:t>
            </a:r>
          </a:p>
        </p:txBody>
      </p:sp>
    </p:spTree>
    <p:extLst>
      <p:ext uri="{BB962C8B-B14F-4D97-AF65-F5344CB8AC3E}">
        <p14:creationId xmlns:p14="http://schemas.microsoft.com/office/powerpoint/2010/main" val="41111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</a:t>
            </a:r>
            <a:endParaRPr lang="en-US" altLang="ko-KR" sz="3200" b="1" dirty="0"/>
          </a:p>
          <a:p>
            <a:r>
              <a:rPr lang="en-US" altLang="ko-KR" sz="3200" b="1" dirty="0"/>
              <a:t>          </a:t>
            </a:r>
            <a:r>
              <a:rPr lang="ko-KR" altLang="en-US" sz="3200" b="1" dirty="0"/>
              <a:t>설명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정리</a:t>
            </a:r>
          </a:p>
        </p:txBody>
      </p:sp>
      <p:cxnSp>
        <p:nvCxnSpPr>
          <p:cNvPr id="12" name="직선 연결선 11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2910" y="2293905"/>
            <a:ext cx="3947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과거부터 게임에 대해 항상 이슈가 되고 있는 주제는 </a:t>
            </a:r>
            <a:r>
              <a:rPr lang="ko-KR" altLang="en-US" sz="2000" b="1" dirty="0"/>
              <a:t>게임 중독</a:t>
            </a:r>
            <a:r>
              <a:rPr lang="ko-KR" altLang="en-US" sz="2000" dirty="0"/>
              <a:t>과 </a:t>
            </a:r>
            <a:r>
              <a:rPr lang="ko-KR" altLang="en-US" sz="2000" b="1" dirty="0"/>
              <a:t>게임  과금</a:t>
            </a:r>
            <a:r>
              <a:rPr lang="en-US" altLang="ko-KR" sz="2000" dirty="0"/>
              <a:t>(</a:t>
            </a:r>
            <a:r>
              <a:rPr lang="ko-KR" altLang="en-US" sz="2000" dirty="0"/>
              <a:t>일명 현질</a:t>
            </a:r>
            <a:r>
              <a:rPr lang="en-US" altLang="ko-KR" sz="2000" dirty="0"/>
              <a:t>)</a:t>
            </a:r>
            <a:endParaRPr lang="ko-KR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92910" y="3873025"/>
            <a:ext cx="39470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b="1" dirty="0"/>
              <a:t>게임 과금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23" y="5157192"/>
            <a:ext cx="39470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※</a:t>
            </a:r>
            <a:r>
              <a:rPr lang="ko-KR" altLang="en-US" dirty="0"/>
              <a:t>게임 과금이란</a:t>
            </a:r>
            <a:r>
              <a:rPr lang="en-US" altLang="ko-KR" dirty="0"/>
              <a:t>?</a:t>
            </a:r>
          </a:p>
          <a:p>
            <a:r>
              <a:rPr lang="ko-KR" altLang="en-US" sz="1700" dirty="0"/>
              <a:t>사용자가 게임을 이용 시 유료아이템을 구매하는 것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2040" y="3134361"/>
            <a:ext cx="39470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/>
              <a:t>게임을 할 때 </a:t>
            </a:r>
            <a:endParaRPr lang="en-US" altLang="ko-KR" sz="3000" dirty="0"/>
          </a:p>
          <a:p>
            <a:pPr algn="ctr"/>
            <a:r>
              <a:rPr lang="ko-KR" altLang="en-US" sz="3000" b="1" dirty="0"/>
              <a:t>유료 아이템</a:t>
            </a:r>
            <a:r>
              <a:rPr lang="ko-KR" altLang="en-US" sz="3000" dirty="0"/>
              <a:t>을 </a:t>
            </a:r>
            <a:endParaRPr lang="en-US" altLang="ko-KR" sz="3000" dirty="0"/>
          </a:p>
          <a:p>
            <a:pPr algn="ctr"/>
            <a:r>
              <a:rPr lang="ko-KR" altLang="en-US" sz="3000" dirty="0"/>
              <a:t>구매하는 요인</a:t>
            </a: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2198287" y="3392294"/>
            <a:ext cx="0" cy="407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9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6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데이터 분석 및 결과</a:t>
            </a:r>
            <a:endParaRPr lang="en-US" altLang="ko-KR" sz="3200" b="1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10" y="1800214"/>
            <a:ext cx="4111545" cy="5022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32040" y="2128440"/>
            <a:ext cx="40324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회귀식 </a:t>
            </a:r>
            <a:r>
              <a:rPr lang="en-US" altLang="ko-KR" b="1" dirty="0" smtClean="0"/>
              <a:t>: Y=2.110X1+1.300X2-2.190</a:t>
            </a:r>
          </a:p>
          <a:p>
            <a:r>
              <a:rPr lang="en-US" altLang="ko-KR" b="1" dirty="0">
                <a:solidFill>
                  <a:srgbClr val="FF0000"/>
                </a:solidFill>
              </a:rPr>
              <a:t>R</a:t>
            </a:r>
            <a:r>
              <a:rPr lang="ko-KR" altLang="en-US" b="1" dirty="0">
                <a:solidFill>
                  <a:srgbClr val="FF0000"/>
                </a:solidFill>
              </a:rPr>
              <a:t>제곱 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en-US" altLang="ko-KR" b="1" dirty="0" smtClean="0">
                <a:solidFill>
                  <a:srgbClr val="FF0000"/>
                </a:solidFill>
              </a:rPr>
              <a:t>0.762</a:t>
            </a:r>
            <a:endParaRPr lang="en-US" altLang="ko-KR" b="1" dirty="0">
              <a:solidFill>
                <a:srgbClr val="FF0000"/>
              </a:solidFill>
            </a:endParaRPr>
          </a:p>
          <a:p>
            <a:r>
              <a:rPr lang="ko-KR" altLang="en-US" b="1" dirty="0"/>
              <a:t>이는 독립변인인 </a:t>
            </a:r>
            <a:r>
              <a:rPr lang="ko-KR" altLang="en-US" b="1" dirty="0" smtClean="0"/>
              <a:t>게임의 이용빈도</a:t>
            </a:r>
            <a:r>
              <a:rPr lang="ko-KR" altLang="en-US" b="1" dirty="0"/>
              <a:t>와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게임 이용기간이 구매요인에 </a:t>
            </a:r>
            <a:r>
              <a:rPr lang="en-US" altLang="ko-KR" b="1" dirty="0" smtClean="0"/>
              <a:t>76.2%</a:t>
            </a:r>
            <a:r>
              <a:rPr lang="ko-KR" altLang="en-US" b="1" dirty="0" smtClean="0"/>
              <a:t>정도 영향을 </a:t>
            </a:r>
            <a:r>
              <a:rPr lang="ko-KR" altLang="en-US" b="1" dirty="0"/>
              <a:t>미친다고 결론을 내릴 수 </a:t>
            </a:r>
            <a:r>
              <a:rPr lang="ko-KR" altLang="en-US" b="1" dirty="0" smtClean="0"/>
              <a:t>있습니다</a:t>
            </a:r>
            <a:r>
              <a:rPr lang="en-US" altLang="ko-KR" b="1" dirty="0" smtClean="0"/>
              <a:t>.</a:t>
            </a:r>
          </a:p>
          <a:p>
            <a:r>
              <a:rPr lang="ko-KR" altLang="en-US" b="1" dirty="0" smtClean="0"/>
              <a:t>또한 </a:t>
            </a:r>
            <a:r>
              <a:rPr lang="ko-KR" altLang="en-US" b="1" dirty="0"/>
              <a:t>베타값이 게임이용기간수치가 게임이용빈도수치보다 더 </a:t>
            </a:r>
            <a:r>
              <a:rPr lang="ko-KR" altLang="en-US" b="1" dirty="0" smtClean="0"/>
              <a:t>크므로</a:t>
            </a:r>
            <a:r>
              <a:rPr lang="en-US" altLang="ko-KR" b="1" dirty="0" smtClean="0">
                <a:solidFill>
                  <a:srgbClr val="FF0000"/>
                </a:solidFill>
              </a:rPr>
              <a:t>(0.754&gt;0.440)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smtClean="0"/>
              <a:t>구매요인</a:t>
            </a:r>
            <a:r>
              <a:rPr lang="ko-KR" altLang="en-US" b="1" dirty="0"/>
              <a:t>에</a:t>
            </a:r>
            <a:r>
              <a:rPr lang="ko-KR" altLang="en-US" b="1" dirty="0" smtClean="0"/>
              <a:t> </a:t>
            </a:r>
            <a:r>
              <a:rPr lang="ko-KR" altLang="en-US" b="1" dirty="0"/>
              <a:t>더 </a:t>
            </a:r>
            <a:r>
              <a:rPr lang="ko-KR" altLang="en-US" b="1" dirty="0" smtClean="0"/>
              <a:t>많은 영향을 </a:t>
            </a:r>
            <a:r>
              <a:rPr lang="ko-KR" altLang="en-US" b="1" dirty="0"/>
              <a:t>미친다는 결론을 내릴 수 있습니다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36182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21476 -0.107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-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7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토론 및 결론</a:t>
            </a:r>
            <a:endParaRPr lang="en-US" altLang="ko-K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5322" y="2060848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solidFill>
                  <a:srgbClr val="FF0000"/>
                </a:solidFill>
              </a:rPr>
              <a:t>1.</a:t>
            </a:r>
            <a:r>
              <a:rPr lang="en-US" altLang="ko-KR" sz="3000" b="1" dirty="0" smtClean="0"/>
              <a:t> SPSS </a:t>
            </a:r>
            <a:r>
              <a:rPr lang="ko-KR" altLang="en-US" sz="3000" b="1" dirty="0" smtClean="0"/>
              <a:t>툴에 대해 익숙해지는 계기가 되었습니다</a:t>
            </a:r>
            <a:r>
              <a:rPr lang="en-US" altLang="ko-KR" sz="3000" b="1" dirty="0" smtClean="0"/>
              <a:t>. </a:t>
            </a:r>
          </a:p>
          <a:p>
            <a:r>
              <a:rPr lang="en-US" altLang="ko-KR" sz="3000" b="1" dirty="0" smtClean="0">
                <a:solidFill>
                  <a:srgbClr val="FF0000"/>
                </a:solidFill>
              </a:rPr>
              <a:t>2.</a:t>
            </a:r>
            <a:r>
              <a:rPr lang="en-US" altLang="ko-KR" sz="3000" b="1" dirty="0" smtClean="0"/>
              <a:t> </a:t>
            </a:r>
            <a:r>
              <a:rPr lang="ko-KR" altLang="en-US" sz="3000" b="1" dirty="0" smtClean="0"/>
              <a:t>가설</a:t>
            </a:r>
            <a:r>
              <a:rPr lang="en-US" altLang="ko-KR" sz="3000" b="1" dirty="0"/>
              <a:t>3</a:t>
            </a:r>
            <a:r>
              <a:rPr lang="ko-KR" altLang="en-US" sz="3000" b="1" dirty="0"/>
              <a:t>에서 </a:t>
            </a:r>
            <a:r>
              <a:rPr lang="ko-KR" altLang="en-US" sz="3000" b="1" dirty="0" smtClean="0"/>
              <a:t>독립변인간 상호작용 </a:t>
            </a:r>
            <a:r>
              <a:rPr lang="ko-KR" altLang="en-US" sz="3000" b="1" dirty="0"/>
              <a:t>효과가 없는 것 </a:t>
            </a:r>
            <a:r>
              <a:rPr lang="ko-KR" altLang="en-US" sz="3000" b="1" dirty="0" smtClean="0"/>
              <a:t>빼고는 나머지 가설들의 각 요인들은 테스트 결과 게임 내 유료아이템을 구매하는데 어느정도 일정부분 이상 유의미한 영향을 준다</a:t>
            </a:r>
            <a:r>
              <a:rPr lang="ko-KR" altLang="en-US" sz="3000" b="1" dirty="0"/>
              <a:t>는</a:t>
            </a:r>
            <a:r>
              <a:rPr lang="ko-KR" altLang="en-US" sz="3000" b="1" dirty="0" smtClean="0"/>
              <a:t> 결론을 내릴 수 있</a:t>
            </a:r>
            <a:r>
              <a:rPr lang="ko-KR" altLang="en-US" sz="3000" b="1" dirty="0"/>
              <a:t>었</a:t>
            </a:r>
            <a:r>
              <a:rPr lang="ko-KR" altLang="en-US" sz="3000" b="1" dirty="0" smtClean="0"/>
              <a:t>습니다</a:t>
            </a:r>
            <a:r>
              <a:rPr lang="en-US" altLang="ko-KR" sz="3000" b="1" dirty="0" smtClean="0"/>
              <a:t>.</a:t>
            </a:r>
          </a:p>
          <a:p>
            <a:r>
              <a:rPr lang="en-US" altLang="ko-KR" sz="3000" b="1" dirty="0" smtClean="0">
                <a:solidFill>
                  <a:srgbClr val="FF0000"/>
                </a:solidFill>
              </a:rPr>
              <a:t>3. </a:t>
            </a:r>
            <a:r>
              <a:rPr lang="ko-KR" altLang="en-US" sz="3000" b="1" dirty="0" smtClean="0"/>
              <a:t>정확하고</a:t>
            </a:r>
            <a:r>
              <a:rPr lang="ko-KR" altLang="en-US" sz="3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000" b="1" dirty="0" smtClean="0"/>
              <a:t>완벽한 데이터를 얻기 힘들었다는 점과 샘플수가 부족했다는 한계가 있었습니다</a:t>
            </a:r>
            <a:r>
              <a:rPr lang="en-US" altLang="ko-KR" sz="3000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411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관심사에 대한 </a:t>
            </a:r>
            <a:endParaRPr lang="en-US" altLang="ko-KR" sz="3200" b="1" dirty="0"/>
          </a:p>
          <a:p>
            <a:r>
              <a:rPr lang="en-US" altLang="ko-KR" sz="3200" b="1" dirty="0"/>
              <a:t>          </a:t>
            </a:r>
            <a:r>
              <a:rPr lang="ko-KR" altLang="en-US" sz="3200" b="1" dirty="0"/>
              <a:t>설명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정리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0509"/>
            <a:ext cx="8518626" cy="197374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52950" y="3995697"/>
            <a:ext cx="9174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/>
              <a:t>학위논문 </a:t>
            </a:r>
            <a:r>
              <a:rPr lang="en-US" altLang="ko-KR" sz="1500" dirty="0"/>
              <a:t>: </a:t>
            </a:r>
            <a:r>
              <a:rPr lang="ko-KR" altLang="en-US" sz="1500" dirty="0"/>
              <a:t>카카오톡 </a:t>
            </a:r>
            <a:r>
              <a:rPr lang="en-US" altLang="ko-KR" sz="1500" dirty="0"/>
              <a:t>RPG</a:t>
            </a:r>
            <a:r>
              <a:rPr lang="ko-KR" altLang="en-US" sz="1500" dirty="0"/>
              <a:t>게임의 유료아이템 구매의도에 관한 연구</a:t>
            </a:r>
            <a:endParaRPr lang="en-US" altLang="ko-KR" sz="1500" dirty="0"/>
          </a:p>
          <a:p>
            <a:r>
              <a:rPr lang="en-US" altLang="ko-KR" sz="1500" dirty="0"/>
              <a:t>-</a:t>
            </a:r>
            <a:r>
              <a:rPr lang="ko-KR" altLang="en-US" sz="1500" dirty="0"/>
              <a:t>김동휘</a:t>
            </a:r>
            <a:r>
              <a:rPr lang="en-US" altLang="ko-KR" sz="1500" dirty="0"/>
              <a:t>,</a:t>
            </a:r>
            <a:r>
              <a:rPr lang="ko-KR" altLang="en-US" sz="1500" dirty="0"/>
              <a:t>설진아</a:t>
            </a:r>
            <a:r>
              <a:rPr lang="en-US" altLang="ko-KR" sz="1500" dirty="0"/>
              <a:t>,</a:t>
            </a:r>
            <a:r>
              <a:rPr lang="ko-KR" altLang="en-US" sz="1500" dirty="0"/>
              <a:t>한국인터넷정보학회 학술발표대회 논문집</a:t>
            </a:r>
            <a:r>
              <a:rPr lang="en-US" altLang="ko-KR" sz="1500" dirty="0"/>
              <a:t>,99-100(KST)</a:t>
            </a:r>
            <a:r>
              <a:rPr lang="ko-KR" altLang="en-US" sz="1500" dirty="0"/>
              <a:t>의 일부 내용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001" y="4941168"/>
            <a:ext cx="85204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dirty="0"/>
              <a:t>이 연구 내용에 따르면 게임 유료 아이템 구매에 대한 영향을 미치는 요인에 대해서 어느 정도 알아 볼 수 </a:t>
            </a:r>
            <a:r>
              <a:rPr lang="ko-KR" altLang="en-US" sz="2500" dirty="0" smtClean="0"/>
              <a:t>있습니다</a:t>
            </a:r>
            <a:r>
              <a:rPr lang="en-US" altLang="ko-KR" sz="2500" dirty="0" smtClean="0"/>
              <a:t>.</a:t>
            </a: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8957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rgbClr val="002060"/>
                </a:solidFill>
              </a:rPr>
              <a:t>1. T-test</a:t>
            </a:r>
            <a:endParaRPr lang="en-US" altLang="ko-KR" sz="24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/>
              <a:t>자기표현 욕구가 강한 사람과 </a:t>
            </a:r>
            <a:endParaRPr lang="en-US" altLang="ko-KR" sz="2000" dirty="0"/>
          </a:p>
          <a:p>
            <a:r>
              <a:rPr lang="ko-KR" altLang="en-US" sz="2000" dirty="0"/>
              <a:t>그렇지 않은 사람 사이에는 </a:t>
            </a:r>
            <a:endParaRPr lang="en-US" altLang="ko-KR" sz="2000" dirty="0"/>
          </a:p>
          <a:p>
            <a:r>
              <a:rPr lang="ko-KR" altLang="en-US" sz="2000" dirty="0"/>
              <a:t>유료 아이템 구매 수치에</a:t>
            </a:r>
            <a:endParaRPr lang="en-US" altLang="ko-KR" sz="2000" dirty="0"/>
          </a:p>
          <a:p>
            <a:r>
              <a:rPr lang="ko-KR" altLang="en-US" sz="2000" dirty="0"/>
              <a:t>차이가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816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자기표현 욕구가 강한 </a:t>
            </a:r>
            <a:r>
              <a:rPr lang="ko-KR" altLang="en-US" sz="2000" b="1" dirty="0" smtClean="0"/>
              <a:t>사람</a:t>
            </a:r>
            <a:r>
              <a:rPr lang="en-US" altLang="ko-KR" sz="2000" b="1" dirty="0"/>
              <a:t> </a:t>
            </a:r>
            <a:r>
              <a:rPr lang="en-US" altLang="ko-KR" sz="2000" b="1" dirty="0" smtClean="0"/>
              <a:t>     /</a:t>
            </a:r>
            <a:r>
              <a:rPr lang="ko-KR" altLang="en-US" sz="2000" b="1" dirty="0" smtClean="0"/>
              <a:t>그렇지 않은 사람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종류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</a:t>
            </a:r>
            <a:r>
              <a:rPr lang="ko-KR" altLang="en-US" sz="2000" b="1" dirty="0" smtClean="0"/>
              <a:t>수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CV</a:t>
            </a:r>
            <a:r>
              <a:rPr lang="en-US" altLang="ko-KR" sz="2000" b="1" dirty="0" smtClean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58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모바일 소셜 네트워크 게임의 아이템 구매의도에 영향을 주는 요인</a:t>
            </a:r>
            <a:r>
              <a:rPr lang="en-US" altLang="ko-KR" sz="2000" dirty="0"/>
              <a:t>: Factors on the Intention to Purchase Charged Items in Mobile Social Network Game</a:t>
            </a:r>
          </a:p>
          <a:p>
            <a:r>
              <a:rPr lang="ko-KR" altLang="en-US" sz="2000" dirty="0"/>
              <a:t>김재민</a:t>
            </a:r>
            <a:r>
              <a:rPr lang="en-US" altLang="ko-KR" sz="2000" dirty="0"/>
              <a:t>,</a:t>
            </a:r>
            <a:r>
              <a:rPr lang="ko-KR" altLang="en-US" sz="2000" dirty="0"/>
              <a:t>이영주</a:t>
            </a:r>
            <a:r>
              <a:rPr lang="en-US" altLang="ko-KR" sz="2000" dirty="0"/>
              <a:t>,</a:t>
            </a:r>
            <a:r>
              <a:rPr lang="ko-KR" altLang="en-US" sz="2000" dirty="0"/>
              <a:t>이혜원</a:t>
            </a:r>
            <a:r>
              <a:rPr lang="en-US" altLang="ko-KR" sz="2000" dirty="0"/>
              <a:t>, </a:t>
            </a:r>
            <a:r>
              <a:rPr lang="ko-KR" altLang="en-US" sz="2000" dirty="0"/>
              <a:t>한국콘텐츠학회논문지</a:t>
            </a:r>
            <a:r>
              <a:rPr lang="en-US" altLang="ko-KR" sz="2000" dirty="0"/>
              <a:t>,14(1),165-178(KST) </a:t>
            </a:r>
            <a:endParaRPr lang="en-US" altLang="ko-KR" sz="2400" b="1" dirty="0"/>
          </a:p>
          <a:p>
            <a:r>
              <a:rPr lang="ko-KR" altLang="en-US" sz="2400" b="1" dirty="0"/>
              <a:t>을 보면 모바일 소셜 네트워크 </a:t>
            </a:r>
            <a:r>
              <a:rPr lang="ko-KR" altLang="en-US" sz="2400" b="1" u="sng" dirty="0"/>
              <a:t>게임에서 자기표현 욕구가 강한 사람들이 그렇지 않은 사람들보다 아이템 구매의도에 더욱 긍정적인 영향</a:t>
            </a:r>
            <a:r>
              <a:rPr lang="ko-KR" altLang="en-US" sz="2400" b="1" dirty="0"/>
              <a:t>을 미침을 알 수 있습니다</a:t>
            </a:r>
            <a:r>
              <a:rPr lang="en-US" altLang="ko-KR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6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2. F-test</a:t>
            </a:r>
            <a:endParaRPr lang="en-US" altLang="ko-KR" sz="2700" b="1" dirty="0">
              <a:solidFill>
                <a:srgbClr val="002060"/>
              </a:solidFill>
            </a:endParaRP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 smtClean="0"/>
              <a:t>사용자의 아이템 </a:t>
            </a:r>
            <a:r>
              <a:rPr lang="ko-KR" altLang="en-US" sz="2000" dirty="0"/>
              <a:t>이용 동기에 따라 유료 아이템 구매 수치에 차이가 있을 것이다</a:t>
            </a:r>
            <a:endParaRPr lang="en-US" altLang="ko-KR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</a:t>
            </a:r>
            <a:r>
              <a:rPr lang="ko-KR" altLang="en-US" sz="2000" b="1" dirty="0" smtClean="0"/>
              <a:t>동기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종류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</a:t>
            </a:r>
            <a:r>
              <a:rPr lang="ko-KR" altLang="en-US" sz="2000" b="1" dirty="0" smtClean="0"/>
              <a:t>구매 수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CV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78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2940" y="2564904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/>
              <a:t>학위논문 </a:t>
            </a:r>
            <a:r>
              <a:rPr lang="en-US" altLang="ko-KR" sz="2000" dirty="0"/>
              <a:t>: </a:t>
            </a:r>
            <a:r>
              <a:rPr lang="ko-KR" altLang="en-US" sz="2000" dirty="0"/>
              <a:t>청소년의 인터넷 아이템 이용동기가 아이템 소비 행동 및 만족에 미치는 영향 </a:t>
            </a:r>
            <a:r>
              <a:rPr lang="en-US" altLang="ko-KR" sz="2000" dirty="0"/>
              <a:t>: The effect of adolescents` internet-item using motivation on cyber-item consumption </a:t>
            </a:r>
          </a:p>
          <a:p>
            <a:r>
              <a:rPr lang="en-US" altLang="ko-KR" sz="2000" dirty="0"/>
              <a:t>behavior and satisfaction – </a:t>
            </a:r>
            <a:r>
              <a:rPr lang="ko-KR" altLang="en-US" sz="2000" dirty="0"/>
              <a:t>박유진 </a:t>
            </a:r>
            <a:endParaRPr lang="en-US" altLang="ko-KR" sz="2000" dirty="0"/>
          </a:p>
          <a:p>
            <a:r>
              <a:rPr lang="ko-KR" altLang="en-US" sz="2400" b="1" dirty="0"/>
              <a:t>을 보면 디지털 기술의 발달에 따라 인터넷에서 자기 표현 수단이 다양해지고 있고</a:t>
            </a:r>
            <a:r>
              <a:rPr lang="en-US" altLang="ko-KR" sz="2400" b="1" dirty="0"/>
              <a:t>, </a:t>
            </a:r>
            <a:r>
              <a:rPr lang="ko-KR" altLang="en-US" sz="2400" b="1" u="sng" dirty="0"/>
              <a:t>미디어의 확산에 따라 유료 아이템의 소비가 증가</a:t>
            </a:r>
            <a:r>
              <a:rPr lang="ko-KR" altLang="en-US" sz="2400" b="1" dirty="0"/>
              <a:t>하고 있습니다</a:t>
            </a:r>
            <a:r>
              <a:rPr lang="en-US" altLang="ko-KR" sz="2400" b="1" dirty="0"/>
              <a:t>. </a:t>
            </a:r>
          </a:p>
          <a:p>
            <a:r>
              <a:rPr lang="ko-KR" altLang="en-US" sz="2400" b="1" dirty="0"/>
              <a:t>이에 소비자들이 유료 아이템을 어떠한 용도로 사용하는지가 구매 수치에 영향을 줄 것임을 알 수 있습니다</a:t>
            </a:r>
            <a:r>
              <a:rPr lang="en-US" altLang="ko-KR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49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192910" y="1662065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2911" y="214729"/>
            <a:ext cx="760039" cy="1447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b="1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8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92910" y="353947"/>
            <a:ext cx="4451097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03697" y="582046"/>
            <a:ext cx="3907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/>
              <a:t>연구문제</a:t>
            </a:r>
            <a:r>
              <a:rPr lang="en-US" altLang="ko-KR" sz="3200" b="1" dirty="0"/>
              <a:t>&amp;</a:t>
            </a:r>
            <a:r>
              <a:rPr lang="ko-KR" altLang="en-US" sz="3200" b="1" dirty="0"/>
              <a:t>가설</a:t>
            </a:r>
            <a:endParaRPr lang="en-US" altLang="ko-KR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060848"/>
            <a:ext cx="3600400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700" b="1" dirty="0" smtClean="0">
                <a:solidFill>
                  <a:srgbClr val="002060"/>
                </a:solidFill>
              </a:rPr>
              <a:t>3. Factorial </a:t>
            </a:r>
            <a:r>
              <a:rPr lang="en-US" altLang="ko-KR" sz="2700" b="1" dirty="0">
                <a:solidFill>
                  <a:srgbClr val="002060"/>
                </a:solidFill>
              </a:rPr>
              <a:t>Anova</a:t>
            </a:r>
          </a:p>
          <a:p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dirty="0" smtClean="0"/>
              <a:t>현실과 가상의 자기 </a:t>
            </a:r>
            <a:r>
              <a:rPr lang="ko-KR" altLang="en-US" sz="2000" dirty="0"/>
              <a:t>일치도와 자기표현</a:t>
            </a:r>
            <a:r>
              <a:rPr lang="en-US" altLang="ko-KR" sz="2000" dirty="0"/>
              <a:t>(</a:t>
            </a:r>
            <a:r>
              <a:rPr lang="ko-KR" altLang="en-US" sz="2000" dirty="0" smtClean="0"/>
              <a:t>꾸미기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정도</a:t>
            </a:r>
            <a:r>
              <a:rPr lang="en-US" altLang="ko-KR" sz="2000" dirty="0" smtClean="0"/>
              <a:t> </a:t>
            </a:r>
            <a:r>
              <a:rPr lang="ko-KR" altLang="en-US" sz="2000" dirty="0"/>
              <a:t>또는 둘의 상호작용에 따라 소비자의 유료 아이템 구매 수치에 영향을 미칠 것이다</a:t>
            </a:r>
            <a:r>
              <a:rPr lang="en-US" altLang="ko-KR" sz="2000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32040" y="3212976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IV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현실과 </a:t>
            </a:r>
            <a:r>
              <a:rPr lang="ko-KR" altLang="en-US" sz="2000" b="1" dirty="0" smtClean="0"/>
              <a:t>가상 </a:t>
            </a:r>
            <a:r>
              <a:rPr lang="ko-KR" altLang="en-US" sz="2000" b="1" dirty="0"/>
              <a:t>사이의 자기 </a:t>
            </a:r>
            <a:r>
              <a:rPr lang="ko-KR" altLang="en-US" sz="2000" b="1" dirty="0" smtClean="0"/>
              <a:t>일치도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종류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</a:t>
            </a:r>
            <a:r>
              <a:rPr lang="ko-KR" altLang="en-US" sz="2000" b="1" dirty="0" smtClean="0"/>
              <a:t>와 </a:t>
            </a:r>
            <a:r>
              <a:rPr lang="ko-KR" altLang="en-US" sz="2000" b="1" dirty="0"/>
              <a:t>자기 </a:t>
            </a:r>
            <a:r>
              <a:rPr lang="ko-KR" altLang="en-US" sz="2000" b="1" dirty="0" smtClean="0"/>
              <a:t>표현욕구의 정도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종류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혹은 둘의 상호작용</a:t>
            </a:r>
            <a:endParaRPr lang="en-US" altLang="ko-KR" sz="2000" b="1" dirty="0"/>
          </a:p>
          <a:p>
            <a:r>
              <a:rPr lang="en-US" altLang="ko-KR" sz="2000" b="1" dirty="0">
                <a:solidFill>
                  <a:srgbClr val="FF0000"/>
                </a:solidFill>
              </a:rPr>
              <a:t>DV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유료 아이템 구매 </a:t>
            </a:r>
            <a:r>
              <a:rPr lang="ko-KR" altLang="en-US" sz="2000" b="1" dirty="0" smtClean="0"/>
              <a:t>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 -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수치</a:t>
            </a:r>
            <a:endParaRPr lang="en-US" altLang="ko-KR" sz="2000" b="1" dirty="0">
              <a:solidFill>
                <a:srgbClr val="0070C0"/>
              </a:solidFill>
            </a:endParaRPr>
          </a:p>
          <a:p>
            <a:r>
              <a:rPr lang="en-US" altLang="ko-KR" sz="2000" b="1" dirty="0" smtClean="0">
                <a:solidFill>
                  <a:srgbClr val="FF0000"/>
                </a:solidFill>
              </a:rPr>
              <a:t>CV</a:t>
            </a:r>
            <a:r>
              <a:rPr lang="en-US" altLang="ko-KR" sz="2000" b="1" dirty="0" smtClean="0"/>
              <a:t> </a:t>
            </a:r>
            <a:r>
              <a:rPr lang="ko-KR" altLang="en-US" sz="2000" b="1" dirty="0"/>
              <a:t>게임을 하는 사람으로 통제</a:t>
            </a:r>
            <a:endParaRPr lang="en-US" altLang="ko-KR" sz="2000" b="1" dirty="0"/>
          </a:p>
          <a:p>
            <a:endParaRPr lang="en-US" altLang="ko-KR" sz="20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4644007" y="1887362"/>
            <a:ext cx="0" cy="47099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53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2124</Words>
  <Application>Microsoft Office PowerPoint</Application>
  <PresentationFormat>화면 슬라이드 쇼(4:3)</PresentationFormat>
  <Paragraphs>334</Paragraphs>
  <Slides>31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nano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미디어통계 기말과제</dc:title>
  <dc:creator>Comsuri119</dc:creator>
  <cp:lastModifiedBy>user</cp:lastModifiedBy>
  <cp:revision>145</cp:revision>
  <dcterms:created xsi:type="dcterms:W3CDTF">2015-05-30T07:09:05Z</dcterms:created>
  <dcterms:modified xsi:type="dcterms:W3CDTF">2016-06-12T12:23:12Z</dcterms:modified>
</cp:coreProperties>
</file>