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4" r:id="rId4"/>
    <p:sldId id="330" r:id="rId5"/>
    <p:sldId id="329" r:id="rId6"/>
    <p:sldId id="328" r:id="rId7"/>
    <p:sldId id="327" r:id="rId8"/>
    <p:sldId id="317" r:id="rId9"/>
    <p:sldId id="308" r:id="rId10"/>
    <p:sldId id="307" r:id="rId11"/>
    <p:sldId id="331" r:id="rId12"/>
    <p:sldId id="332" r:id="rId13"/>
    <p:sldId id="298" r:id="rId14"/>
    <p:sldId id="334" r:id="rId15"/>
    <p:sldId id="310" r:id="rId16"/>
    <p:sldId id="337" r:id="rId17"/>
    <p:sldId id="336" r:id="rId18"/>
    <p:sldId id="321" r:id="rId19"/>
    <p:sldId id="338" r:id="rId20"/>
    <p:sldId id="343" r:id="rId21"/>
    <p:sldId id="340" r:id="rId22"/>
    <p:sldId id="341" r:id="rId23"/>
    <p:sldId id="276" r:id="rId24"/>
  </p:sldIdLst>
  <p:sldSz cx="12192000" cy="6858000"/>
  <p:notesSz cx="6858000" cy="9144000"/>
  <p:embeddedFontLst>
    <p:embeddedFont>
      <p:font typeface="HY신명조" panose="02030600000101010101" pitchFamily="18" charset="-127"/>
      <p:regular r:id="rId26"/>
    </p:embeddedFont>
    <p:embeddedFont>
      <p:font typeface="나눔바른고딕" panose="020B0600000101010101" charset="-127"/>
      <p:regular r:id="rId27"/>
      <p:bold r:id="rId28"/>
    </p:embeddedFont>
    <p:embeddedFont>
      <p:font typeface="맑은 고딕" panose="020B0503020000020004" pitchFamily="50" charset="-127"/>
      <p:regular r:id="rId29"/>
      <p:bold r:id="rId30"/>
    </p:embeddedFont>
    <p:embeddedFont>
      <p:font typeface="한컴 윤고딕 240" panose="02020603020101020101" pitchFamily="18" charset="-127"/>
      <p:regular r:id="rId31"/>
    </p:embeddedFont>
    <p:embeddedFont>
      <p:font typeface="나눔고딕 ExtraBold" panose="020B0600000101010101" charset="-127"/>
      <p:bold r:id="rId3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3064">
          <p15:clr>
            <a:srgbClr val="A4A3A4"/>
          </p15:clr>
        </p15:guide>
        <p15:guide id="4" pos="665" userDrawn="1">
          <p15:clr>
            <a:srgbClr val="A4A3A4"/>
          </p15:clr>
        </p15:guide>
        <p15:guide id="5" pos="70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392B"/>
    <a:srgbClr val="B64438"/>
    <a:srgbClr val="2980B9"/>
    <a:srgbClr val="F39C12"/>
    <a:srgbClr val="DA8C0C"/>
    <a:srgbClr val="9BBB59"/>
    <a:srgbClr val="F9F9F9"/>
    <a:srgbClr val="16A085"/>
    <a:srgbClr val="929292"/>
    <a:srgbClr val="C2C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2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883" y="360"/>
      </p:cViewPr>
      <p:guideLst>
        <p:guide orient="horz" pos="1230"/>
        <p:guide orient="horz" pos="2160"/>
        <p:guide orient="horz" pos="3064"/>
        <p:guide pos="665"/>
        <p:guide pos="70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68EDC1-8787-4871-9650-09ECA691FA91}" type="doc">
      <dgm:prSet loTypeId="urn:microsoft.com/office/officeart/2005/8/layout/hList7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latinLnBrk="1"/>
          <a:endParaRPr lang="ko-KR" altLang="en-US"/>
        </a:p>
      </dgm:t>
    </dgm:pt>
    <dgm:pt modelId="{075B0B4E-81BE-4E22-80D3-8029B883B675}">
      <dgm:prSet phldrT="[텍스트]" custT="1"/>
      <dgm:spPr/>
      <dgm:t>
        <a:bodyPr/>
        <a:lstStyle/>
        <a:p>
          <a:pPr algn="ctr" latinLnBrk="1"/>
          <a:endParaRPr lang="en-US" altLang="ko-KR" sz="2000" dirty="0" smtClean="0">
            <a:solidFill>
              <a:srgbClr val="0070C0"/>
            </a:solidFill>
          </a:endParaRPr>
        </a:p>
        <a:p>
          <a:pPr algn="ctr" latinLnBrk="1"/>
          <a:endParaRPr lang="en-US" altLang="ko-KR" sz="2000" dirty="0" smtClean="0">
            <a:solidFill>
              <a:srgbClr val="0070C0"/>
            </a:solidFill>
          </a:endParaRPr>
        </a:p>
      </dgm:t>
    </dgm:pt>
    <dgm:pt modelId="{DA4E08E9-73EA-4F75-BA7B-5E4996369E6B}" type="parTrans" cxnId="{CD7FBEEE-CE7D-40C5-9012-5CC13617ED80}">
      <dgm:prSet/>
      <dgm:spPr/>
      <dgm:t>
        <a:bodyPr/>
        <a:lstStyle/>
        <a:p>
          <a:pPr latinLnBrk="1"/>
          <a:endParaRPr lang="ko-KR" altLang="en-US"/>
        </a:p>
      </dgm:t>
    </dgm:pt>
    <dgm:pt modelId="{9B93F04B-3A08-43C7-8F71-5CFD2148C9C5}" type="sibTrans" cxnId="{CD7FBEEE-CE7D-40C5-9012-5CC13617ED80}">
      <dgm:prSet/>
      <dgm:spPr/>
      <dgm:t>
        <a:bodyPr/>
        <a:lstStyle/>
        <a:p>
          <a:pPr latinLnBrk="1"/>
          <a:endParaRPr lang="ko-KR" altLang="en-US"/>
        </a:p>
      </dgm:t>
    </dgm:pt>
    <dgm:pt modelId="{D123B446-B406-4EC3-A037-959677F1D810}">
      <dgm:prSet phldrT="[텍스트]" custT="1"/>
      <dgm:spPr/>
      <dgm:t>
        <a:bodyPr/>
        <a:lstStyle/>
        <a:p>
          <a:pPr algn="ctr" latinLnBrk="1"/>
          <a:endParaRPr lang="en-US" altLang="ko-KR" sz="2000" dirty="0" smtClean="0">
            <a:solidFill>
              <a:srgbClr val="FF0000"/>
            </a:solidFill>
          </a:endParaRPr>
        </a:p>
      </dgm:t>
    </dgm:pt>
    <dgm:pt modelId="{BB9AD288-5790-4591-9FAF-E0E1D6C91415}" type="parTrans" cxnId="{BF84B57B-0FEC-4E56-B260-DD4FC242C75D}">
      <dgm:prSet/>
      <dgm:spPr/>
      <dgm:t>
        <a:bodyPr/>
        <a:lstStyle/>
        <a:p>
          <a:pPr latinLnBrk="1"/>
          <a:endParaRPr lang="ko-KR" altLang="en-US"/>
        </a:p>
      </dgm:t>
    </dgm:pt>
    <dgm:pt modelId="{57CE906E-7AF9-4D07-AAD2-EF46E81F85E1}" type="sibTrans" cxnId="{BF84B57B-0FEC-4E56-B260-DD4FC242C75D}">
      <dgm:prSet/>
      <dgm:spPr/>
      <dgm:t>
        <a:bodyPr/>
        <a:lstStyle/>
        <a:p>
          <a:pPr latinLnBrk="1"/>
          <a:endParaRPr lang="ko-KR" altLang="en-US"/>
        </a:p>
      </dgm:t>
    </dgm:pt>
    <dgm:pt modelId="{D2E715AC-970F-4F48-81D3-7468CBCEFA55}" type="pres">
      <dgm:prSet presAssocID="{C168EDC1-8787-4871-9650-09ECA691FA9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DF1825D-A0E4-4C91-9610-78AAB9DDBA28}" type="pres">
      <dgm:prSet presAssocID="{C168EDC1-8787-4871-9650-09ECA691FA91}" presName="fgShape" presStyleLbl="fgShp" presStyleIdx="0" presStyleCnt="1" custScaleX="103881" custScaleY="71444" custLinFactNeighborX="311" custLinFactNeighborY="33333"/>
      <dgm:spPr>
        <a:solidFill>
          <a:schemeClr val="bg1">
            <a:lumMod val="75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pPr latinLnBrk="1"/>
          <a:endParaRPr lang="ko-KR" altLang="en-US"/>
        </a:p>
      </dgm:t>
    </dgm:pt>
    <dgm:pt modelId="{47949EAA-A48A-4B22-AD06-77509DB681E7}" type="pres">
      <dgm:prSet presAssocID="{C168EDC1-8787-4871-9650-09ECA691FA91}" presName="linComp" presStyleCnt="0"/>
      <dgm:spPr/>
      <dgm:t>
        <a:bodyPr/>
        <a:lstStyle/>
        <a:p>
          <a:pPr latinLnBrk="1"/>
          <a:endParaRPr lang="ko-KR" altLang="en-US"/>
        </a:p>
      </dgm:t>
    </dgm:pt>
    <dgm:pt modelId="{163E2BEA-B43D-4BDD-936B-CDE49C6FB161}" type="pres">
      <dgm:prSet presAssocID="{075B0B4E-81BE-4E22-80D3-8029B883B675}" presName="compNode" presStyleCnt="0"/>
      <dgm:spPr/>
      <dgm:t>
        <a:bodyPr/>
        <a:lstStyle/>
        <a:p>
          <a:pPr latinLnBrk="1"/>
          <a:endParaRPr lang="ko-KR" altLang="en-US"/>
        </a:p>
      </dgm:t>
    </dgm:pt>
    <dgm:pt modelId="{F4A8AF01-9B90-4B26-926B-734BC3419B08}" type="pres">
      <dgm:prSet presAssocID="{075B0B4E-81BE-4E22-80D3-8029B883B675}" presName="bkgdShape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126A29B6-E785-416A-888A-7EDFCF49F7BD}" type="pres">
      <dgm:prSet presAssocID="{075B0B4E-81BE-4E22-80D3-8029B883B675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EE0BC15-F219-41EA-B850-B224FCB2D2AB}" type="pres">
      <dgm:prSet presAssocID="{075B0B4E-81BE-4E22-80D3-8029B883B675}" presName="invisiNode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61AC4B5A-001F-4DA1-88FA-8ED4371F608D}" type="pres">
      <dgm:prSet presAssocID="{075B0B4E-81BE-4E22-80D3-8029B883B675}" presName="imagNode" presStyleLbl="fgImgPlace1" presStyleIdx="0" presStyleCnt="2" custFlipHor="1" custScaleX="40454" custScaleY="7478" custLinFactNeighborX="1040" custLinFactNeighborY="33645"/>
      <dgm:spPr/>
      <dgm:t>
        <a:bodyPr/>
        <a:lstStyle/>
        <a:p>
          <a:pPr latinLnBrk="1"/>
          <a:endParaRPr lang="ko-KR" altLang="en-US"/>
        </a:p>
      </dgm:t>
    </dgm:pt>
    <dgm:pt modelId="{F63354F2-2E32-49D8-BBB3-FF5BCD603022}" type="pres">
      <dgm:prSet presAssocID="{9B93F04B-3A08-43C7-8F71-5CFD2148C9C5}" presName="sibTrans" presStyleLbl="sibTrans2D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20133175-941F-4049-AE1E-788D22CDF29B}" type="pres">
      <dgm:prSet presAssocID="{D123B446-B406-4EC3-A037-959677F1D810}" presName="compNode" presStyleCnt="0"/>
      <dgm:spPr/>
      <dgm:t>
        <a:bodyPr/>
        <a:lstStyle/>
        <a:p>
          <a:pPr latinLnBrk="1"/>
          <a:endParaRPr lang="ko-KR" altLang="en-US"/>
        </a:p>
      </dgm:t>
    </dgm:pt>
    <dgm:pt modelId="{C02D99D2-C308-4536-B764-DF9F464705C2}" type="pres">
      <dgm:prSet presAssocID="{D123B446-B406-4EC3-A037-959677F1D810}" presName="bkgdShape" presStyleLbl="node1" presStyleIdx="1" presStyleCnt="2" custLinFactNeighborX="392" custLinFactNeighborY="-2132"/>
      <dgm:spPr/>
      <dgm:t>
        <a:bodyPr/>
        <a:lstStyle/>
        <a:p>
          <a:pPr latinLnBrk="1"/>
          <a:endParaRPr lang="ko-KR" altLang="en-US"/>
        </a:p>
      </dgm:t>
    </dgm:pt>
    <dgm:pt modelId="{F95E4628-AA93-424E-9E00-E22C0D23E086}" type="pres">
      <dgm:prSet presAssocID="{D123B446-B406-4EC3-A037-959677F1D810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ECD51CD-43F6-4131-8939-16114E3E03F6}" type="pres">
      <dgm:prSet presAssocID="{D123B446-B406-4EC3-A037-959677F1D810}" presName="invisiNode" presStyleLbl="node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96467C56-86B0-4582-A870-D4F788611783}" type="pres">
      <dgm:prSet presAssocID="{D123B446-B406-4EC3-A037-959677F1D810}" presName="imagNode" presStyleLbl="fgImgPlace1" presStyleIdx="1" presStyleCnt="2" custFlipHor="1" custScaleX="13903" custScaleY="19781" custLinFactNeighborX="1989" custLinFactNeighborY="15282"/>
      <dgm:spPr/>
      <dgm:t>
        <a:bodyPr/>
        <a:lstStyle/>
        <a:p>
          <a:pPr latinLnBrk="1"/>
          <a:endParaRPr lang="ko-KR" altLang="en-US"/>
        </a:p>
      </dgm:t>
    </dgm:pt>
  </dgm:ptLst>
  <dgm:cxnLst>
    <dgm:cxn modelId="{8DB3DACF-52CF-4D36-9997-7D6581E2A9F8}" type="presOf" srcId="{D123B446-B406-4EC3-A037-959677F1D810}" destId="{F95E4628-AA93-424E-9E00-E22C0D23E086}" srcOrd="1" destOrd="0" presId="urn:microsoft.com/office/officeart/2005/8/layout/hList7"/>
    <dgm:cxn modelId="{BF84B57B-0FEC-4E56-B260-DD4FC242C75D}" srcId="{C168EDC1-8787-4871-9650-09ECA691FA91}" destId="{D123B446-B406-4EC3-A037-959677F1D810}" srcOrd="1" destOrd="0" parTransId="{BB9AD288-5790-4591-9FAF-E0E1D6C91415}" sibTransId="{57CE906E-7AF9-4D07-AAD2-EF46E81F85E1}"/>
    <dgm:cxn modelId="{1E03DDFA-2E3D-4BFF-BA31-FD12916361FA}" type="presOf" srcId="{075B0B4E-81BE-4E22-80D3-8029B883B675}" destId="{F4A8AF01-9B90-4B26-926B-734BC3419B08}" srcOrd="0" destOrd="0" presId="urn:microsoft.com/office/officeart/2005/8/layout/hList7"/>
    <dgm:cxn modelId="{CD7FBEEE-CE7D-40C5-9012-5CC13617ED80}" srcId="{C168EDC1-8787-4871-9650-09ECA691FA91}" destId="{075B0B4E-81BE-4E22-80D3-8029B883B675}" srcOrd="0" destOrd="0" parTransId="{DA4E08E9-73EA-4F75-BA7B-5E4996369E6B}" sibTransId="{9B93F04B-3A08-43C7-8F71-5CFD2148C9C5}"/>
    <dgm:cxn modelId="{D27448B7-0B59-4023-99D8-E2F407E5D9D1}" type="presOf" srcId="{C168EDC1-8787-4871-9650-09ECA691FA91}" destId="{D2E715AC-970F-4F48-81D3-7468CBCEFA55}" srcOrd="0" destOrd="0" presId="urn:microsoft.com/office/officeart/2005/8/layout/hList7"/>
    <dgm:cxn modelId="{6DB9AB1D-CDC4-4828-949C-2FAFCDEDF7E9}" type="presOf" srcId="{D123B446-B406-4EC3-A037-959677F1D810}" destId="{C02D99D2-C308-4536-B764-DF9F464705C2}" srcOrd="0" destOrd="0" presId="urn:microsoft.com/office/officeart/2005/8/layout/hList7"/>
    <dgm:cxn modelId="{AA38DC3B-B027-44F5-9D23-5154549D2A3E}" type="presOf" srcId="{9B93F04B-3A08-43C7-8F71-5CFD2148C9C5}" destId="{F63354F2-2E32-49D8-BBB3-FF5BCD603022}" srcOrd="0" destOrd="0" presId="urn:microsoft.com/office/officeart/2005/8/layout/hList7"/>
    <dgm:cxn modelId="{28AE7D4E-064A-4DAC-AC52-32936043A60F}" type="presOf" srcId="{075B0B4E-81BE-4E22-80D3-8029B883B675}" destId="{126A29B6-E785-416A-888A-7EDFCF49F7BD}" srcOrd="1" destOrd="0" presId="urn:microsoft.com/office/officeart/2005/8/layout/hList7"/>
    <dgm:cxn modelId="{DCBD33C7-979D-4BF2-9D6B-6E512C0912D0}" type="presParOf" srcId="{D2E715AC-970F-4F48-81D3-7468CBCEFA55}" destId="{DDF1825D-A0E4-4C91-9610-78AAB9DDBA28}" srcOrd="0" destOrd="0" presId="urn:microsoft.com/office/officeart/2005/8/layout/hList7"/>
    <dgm:cxn modelId="{E1F77589-DAAD-4B93-83D8-5DD7A79500E5}" type="presParOf" srcId="{D2E715AC-970F-4F48-81D3-7468CBCEFA55}" destId="{47949EAA-A48A-4B22-AD06-77509DB681E7}" srcOrd="1" destOrd="0" presId="urn:microsoft.com/office/officeart/2005/8/layout/hList7"/>
    <dgm:cxn modelId="{CD3D9E8A-0696-4534-B602-E982695BA8F5}" type="presParOf" srcId="{47949EAA-A48A-4B22-AD06-77509DB681E7}" destId="{163E2BEA-B43D-4BDD-936B-CDE49C6FB161}" srcOrd="0" destOrd="0" presId="urn:microsoft.com/office/officeart/2005/8/layout/hList7"/>
    <dgm:cxn modelId="{ABCCB8B8-6ECD-40B9-8DED-07A14F1DC15D}" type="presParOf" srcId="{163E2BEA-B43D-4BDD-936B-CDE49C6FB161}" destId="{F4A8AF01-9B90-4B26-926B-734BC3419B08}" srcOrd="0" destOrd="0" presId="urn:microsoft.com/office/officeart/2005/8/layout/hList7"/>
    <dgm:cxn modelId="{CD7DE4A7-0108-45A3-B2FB-7C6D467781C7}" type="presParOf" srcId="{163E2BEA-B43D-4BDD-936B-CDE49C6FB161}" destId="{126A29B6-E785-416A-888A-7EDFCF49F7BD}" srcOrd="1" destOrd="0" presId="urn:microsoft.com/office/officeart/2005/8/layout/hList7"/>
    <dgm:cxn modelId="{5F76EE71-D150-41C2-889D-4E2806271F72}" type="presParOf" srcId="{163E2BEA-B43D-4BDD-936B-CDE49C6FB161}" destId="{3EE0BC15-F219-41EA-B850-B224FCB2D2AB}" srcOrd="2" destOrd="0" presId="urn:microsoft.com/office/officeart/2005/8/layout/hList7"/>
    <dgm:cxn modelId="{51D16D99-985C-4EDF-B331-764DE836692F}" type="presParOf" srcId="{163E2BEA-B43D-4BDD-936B-CDE49C6FB161}" destId="{61AC4B5A-001F-4DA1-88FA-8ED4371F608D}" srcOrd="3" destOrd="0" presId="urn:microsoft.com/office/officeart/2005/8/layout/hList7"/>
    <dgm:cxn modelId="{28839403-4C93-4CB6-8B42-FD4C2E2D5491}" type="presParOf" srcId="{47949EAA-A48A-4B22-AD06-77509DB681E7}" destId="{F63354F2-2E32-49D8-BBB3-FF5BCD603022}" srcOrd="1" destOrd="0" presId="urn:microsoft.com/office/officeart/2005/8/layout/hList7"/>
    <dgm:cxn modelId="{D16093F2-98BC-4574-A0FB-6E8A68A98C82}" type="presParOf" srcId="{47949EAA-A48A-4B22-AD06-77509DB681E7}" destId="{20133175-941F-4049-AE1E-788D22CDF29B}" srcOrd="2" destOrd="0" presId="urn:microsoft.com/office/officeart/2005/8/layout/hList7"/>
    <dgm:cxn modelId="{ADE13E39-6FAF-4C4E-9152-A882B83423B5}" type="presParOf" srcId="{20133175-941F-4049-AE1E-788D22CDF29B}" destId="{C02D99D2-C308-4536-B764-DF9F464705C2}" srcOrd="0" destOrd="0" presId="urn:microsoft.com/office/officeart/2005/8/layout/hList7"/>
    <dgm:cxn modelId="{A605E274-6BC2-4E47-8958-5677292EF1FD}" type="presParOf" srcId="{20133175-941F-4049-AE1E-788D22CDF29B}" destId="{F95E4628-AA93-424E-9E00-E22C0D23E086}" srcOrd="1" destOrd="0" presId="urn:microsoft.com/office/officeart/2005/8/layout/hList7"/>
    <dgm:cxn modelId="{6F0FA5F2-A3B9-4710-82C4-476164D8A0E9}" type="presParOf" srcId="{20133175-941F-4049-AE1E-788D22CDF29B}" destId="{DECD51CD-43F6-4131-8939-16114E3E03F6}" srcOrd="2" destOrd="0" presId="urn:microsoft.com/office/officeart/2005/8/layout/hList7"/>
    <dgm:cxn modelId="{FD1645D6-299C-4E8E-B701-15712E060FA9}" type="presParOf" srcId="{20133175-941F-4049-AE1E-788D22CDF29B}" destId="{96467C56-86B0-4582-A870-D4F78861178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8AF01-9B90-4B26-926B-734BC3419B08}">
      <dsp:nvSpPr>
        <dsp:cNvPr id="0" name=""/>
        <dsp:cNvSpPr/>
      </dsp:nvSpPr>
      <dsp:spPr>
        <a:xfrm>
          <a:off x="5060" y="0"/>
          <a:ext cx="5796178" cy="60415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2000" kern="1200" dirty="0" smtClean="0">
            <a:solidFill>
              <a:srgbClr val="0070C0"/>
            </a:solidFill>
          </a:endParaRP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2000" kern="1200" dirty="0" smtClean="0">
            <a:solidFill>
              <a:srgbClr val="0070C0"/>
            </a:solidFill>
          </a:endParaRPr>
        </a:p>
      </dsp:txBody>
      <dsp:txXfrm>
        <a:off x="5060" y="2416624"/>
        <a:ext cx="5796178" cy="2416624"/>
      </dsp:txXfrm>
    </dsp:sp>
    <dsp:sp modelId="{61AC4B5A-001F-4DA1-88FA-8ED4371F608D}">
      <dsp:nvSpPr>
        <dsp:cNvPr id="0" name=""/>
        <dsp:cNvSpPr/>
      </dsp:nvSpPr>
      <dsp:spPr>
        <a:xfrm flipH="1">
          <a:off x="2517137" y="1970074"/>
          <a:ext cx="813869" cy="150445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D99D2-C308-4536-B764-DF9F464705C2}">
      <dsp:nvSpPr>
        <dsp:cNvPr id="0" name=""/>
        <dsp:cNvSpPr/>
      </dsp:nvSpPr>
      <dsp:spPr>
        <a:xfrm>
          <a:off x="5980184" y="0"/>
          <a:ext cx="5796178" cy="60415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2000" kern="1200" dirty="0" smtClean="0">
            <a:solidFill>
              <a:srgbClr val="FF0000"/>
            </a:solidFill>
          </a:endParaRPr>
        </a:p>
      </dsp:txBody>
      <dsp:txXfrm>
        <a:off x="5980184" y="2416624"/>
        <a:ext cx="5796178" cy="2416624"/>
      </dsp:txXfrm>
    </dsp:sp>
    <dsp:sp modelId="{96467C56-86B0-4582-A870-D4F788611783}">
      <dsp:nvSpPr>
        <dsp:cNvPr id="0" name=""/>
        <dsp:cNvSpPr/>
      </dsp:nvSpPr>
      <dsp:spPr>
        <a:xfrm flipH="1">
          <a:off x="8773375" y="1476881"/>
          <a:ext cx="279706" cy="397962"/>
        </a:xfrm>
        <a:prstGeom prst="ellipse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F1825D-A0E4-4C91-9610-78AAB9DDBA28}">
      <dsp:nvSpPr>
        <dsp:cNvPr id="0" name=""/>
        <dsp:cNvSpPr/>
      </dsp:nvSpPr>
      <dsp:spPr>
        <a:xfrm>
          <a:off x="294510" y="5264715"/>
          <a:ext cx="11254731" cy="647449"/>
        </a:xfrm>
        <a:prstGeom prst="leftRightArrow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68077-0A4D-4E87-82DD-A8BEA4C5F322}" type="datetimeFigureOut">
              <a:rPr lang="ko-KR" altLang="en-US" smtClean="0"/>
              <a:t>2016-06-12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EE950-49B3-455D-881D-C618E66305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562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F513-41D8-4FBD-889F-CCE17FCCA7D9}" type="datetimeFigureOut">
              <a:rPr lang="ko-KR" altLang="en-US" smtClean="0"/>
              <a:t>2016-06-12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7632-C8BF-45E2-9E78-0EB25F772A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2449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F513-41D8-4FBD-889F-CCE17FCCA7D9}" type="datetimeFigureOut">
              <a:rPr lang="ko-KR" altLang="en-US" smtClean="0"/>
              <a:t>2016-06-12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7632-C8BF-45E2-9E78-0EB25F772A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400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F513-41D8-4FBD-889F-CCE17FCCA7D9}" type="datetimeFigureOut">
              <a:rPr lang="ko-KR" altLang="en-US" smtClean="0"/>
              <a:t>2016-06-12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7632-C8BF-45E2-9E78-0EB25F772A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596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F513-41D8-4FBD-889F-CCE17FCCA7D9}" type="datetimeFigureOut">
              <a:rPr lang="ko-KR" altLang="en-US" smtClean="0"/>
              <a:t>2016-06-12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7632-C8BF-45E2-9E78-0EB25F772A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902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F513-41D8-4FBD-889F-CCE17FCCA7D9}" type="datetimeFigureOut">
              <a:rPr lang="ko-KR" altLang="en-US" smtClean="0"/>
              <a:t>2016-06-12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7632-C8BF-45E2-9E78-0EB25F772A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789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F513-41D8-4FBD-889F-CCE17FCCA7D9}" type="datetimeFigureOut">
              <a:rPr lang="ko-KR" altLang="en-US" smtClean="0"/>
              <a:t>2016-06-12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7632-C8BF-45E2-9E78-0EB25F772A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311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F513-41D8-4FBD-889F-CCE17FCCA7D9}" type="datetimeFigureOut">
              <a:rPr lang="ko-KR" altLang="en-US" smtClean="0"/>
              <a:t>2016-06-12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7632-C8BF-45E2-9E78-0EB25F772A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828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F513-41D8-4FBD-889F-CCE17FCCA7D9}" type="datetimeFigureOut">
              <a:rPr lang="ko-KR" altLang="en-US" smtClean="0"/>
              <a:t>2016-06-12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7632-C8BF-45E2-9E78-0EB25F772A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42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F513-41D8-4FBD-889F-CCE17FCCA7D9}" type="datetimeFigureOut">
              <a:rPr lang="ko-KR" altLang="en-US" smtClean="0"/>
              <a:t>2016-06-12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7632-C8BF-45E2-9E78-0EB25F772A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138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F513-41D8-4FBD-889F-CCE17FCCA7D9}" type="datetimeFigureOut">
              <a:rPr lang="ko-KR" altLang="en-US" smtClean="0"/>
              <a:t>2016-06-12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7632-C8BF-45E2-9E78-0EB25F772A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1537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F513-41D8-4FBD-889F-CCE17FCCA7D9}" type="datetimeFigureOut">
              <a:rPr lang="ko-KR" altLang="en-US" smtClean="0"/>
              <a:t>2016-06-12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7632-C8BF-45E2-9E78-0EB25F772A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727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AF513-41D8-4FBD-889F-CCE17FCCA7D9}" type="datetimeFigureOut">
              <a:rPr lang="ko-KR" altLang="en-US" smtClean="0"/>
              <a:t>2016-06-12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B7632-C8BF-45E2-9E78-0EB25F772A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21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92156" y="4409696"/>
            <a:ext cx="5475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spc="-150" dirty="0" smtClean="0">
                <a:ln/>
                <a:solidFill>
                  <a:schemeClr val="bg1">
                    <a:lumMod val="50000"/>
                  </a:schemeClr>
                </a:solidFill>
              </a:rPr>
              <a:t>201323168 </a:t>
            </a:r>
            <a:r>
              <a:rPr lang="ko-KR" altLang="en-US" sz="2000" spc="-150" dirty="0" smtClean="0">
                <a:ln/>
                <a:solidFill>
                  <a:schemeClr val="bg1">
                    <a:lumMod val="50000"/>
                  </a:schemeClr>
                </a:solidFill>
              </a:rPr>
              <a:t>김준영</a:t>
            </a:r>
            <a:endParaRPr lang="ko-KR" altLang="en-US" sz="2000" spc="-150" dirty="0">
              <a:ln/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7183" y="1029879"/>
            <a:ext cx="66903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800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Statistic</a:t>
            </a:r>
          </a:p>
          <a:p>
            <a:endParaRPr lang="en-US" altLang="ko-KR" sz="1400" spc="-150" dirty="0" smtClean="0">
              <a:ln>
                <a:solidFill>
                  <a:srgbClr val="4F81BD">
                    <a:shade val="50000"/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2000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: </a:t>
            </a:r>
            <a:r>
              <a:rPr lang="ko-KR" altLang="en-US" sz="2000" spc="-150" dirty="0" smtClean="0">
                <a:ln/>
                <a:solidFill>
                  <a:schemeClr val="bg1">
                    <a:lumMod val="50000"/>
                  </a:schemeClr>
                </a:solidFill>
              </a:rPr>
              <a:t>성별에 </a:t>
            </a:r>
            <a:r>
              <a:rPr lang="ko-KR" altLang="en-US" sz="2000" spc="-150" dirty="0">
                <a:ln/>
                <a:solidFill>
                  <a:schemeClr val="bg1">
                    <a:lumMod val="50000"/>
                  </a:schemeClr>
                </a:solidFill>
              </a:rPr>
              <a:t>따라 </a:t>
            </a:r>
            <a:r>
              <a:rPr lang="en-US" altLang="ko-KR" sz="2000" spc="-150" dirty="0">
                <a:ln/>
                <a:solidFill>
                  <a:schemeClr val="bg1">
                    <a:lumMod val="50000"/>
                  </a:schemeClr>
                </a:solidFill>
              </a:rPr>
              <a:t>SNS </a:t>
            </a:r>
            <a:r>
              <a:rPr lang="ko-KR" altLang="en-US" sz="2000" spc="-150" dirty="0">
                <a:ln/>
                <a:solidFill>
                  <a:schemeClr val="bg1">
                    <a:lumMod val="50000"/>
                  </a:schemeClr>
                </a:solidFill>
              </a:rPr>
              <a:t>사용량과 중독성에 차이가 있을 것이다</a:t>
            </a:r>
            <a:r>
              <a:rPr lang="en-US" altLang="ko-KR" sz="2000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ko-KR" sz="2000" spc="-150" dirty="0">
              <a:ln>
                <a:solidFill>
                  <a:srgbClr val="4F81BD">
                    <a:shade val="50000"/>
                    <a:alpha val="0"/>
                  </a:srgb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2156" y="4809806"/>
            <a:ext cx="5475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spc="-150" dirty="0" smtClean="0">
                <a:ln/>
                <a:solidFill>
                  <a:schemeClr val="bg1">
                    <a:lumMod val="50000"/>
                  </a:schemeClr>
                </a:solidFill>
              </a:rPr>
              <a:t>201620996 </a:t>
            </a:r>
            <a:r>
              <a:rPr lang="ko-KR" altLang="en-US" sz="2000" spc="-150" dirty="0" err="1" smtClean="0">
                <a:ln/>
                <a:solidFill>
                  <a:schemeClr val="bg1">
                    <a:lumMod val="50000"/>
                  </a:schemeClr>
                </a:solidFill>
              </a:rPr>
              <a:t>김유지</a:t>
            </a:r>
            <a:endParaRPr lang="ko-KR" altLang="en-US" sz="2000" spc="-150" dirty="0">
              <a:ln/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92156" y="5209916"/>
            <a:ext cx="5475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spc="-150" dirty="0" smtClean="0">
                <a:ln/>
                <a:solidFill>
                  <a:schemeClr val="bg1">
                    <a:lumMod val="50000"/>
                  </a:schemeClr>
                </a:solidFill>
              </a:rPr>
              <a:t>201621003 </a:t>
            </a:r>
            <a:r>
              <a:rPr lang="ko-KR" altLang="en-US" sz="2000" spc="-150" dirty="0" smtClean="0">
                <a:ln/>
                <a:solidFill>
                  <a:schemeClr val="bg1">
                    <a:lumMod val="50000"/>
                  </a:schemeClr>
                </a:solidFill>
              </a:rPr>
              <a:t>지혜민</a:t>
            </a:r>
            <a:endParaRPr lang="ko-KR" altLang="en-US" sz="2000" spc="-150" dirty="0">
              <a:ln/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92156" y="5610026"/>
            <a:ext cx="5475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spc="-150" dirty="0" smtClean="0">
                <a:ln/>
                <a:solidFill>
                  <a:schemeClr val="bg1">
                    <a:lumMod val="50000"/>
                  </a:schemeClr>
                </a:solidFill>
              </a:rPr>
              <a:t>201621028 </a:t>
            </a:r>
            <a:r>
              <a:rPr lang="ko-KR" altLang="en-US" sz="2000" spc="-150" dirty="0" smtClean="0">
                <a:ln/>
                <a:solidFill>
                  <a:schemeClr val="bg1">
                    <a:lumMod val="50000"/>
                  </a:schemeClr>
                </a:solidFill>
              </a:rPr>
              <a:t>황지훈</a:t>
            </a:r>
            <a:endParaRPr lang="ko-KR" altLang="en-US" sz="2000" spc="-150" dirty="0">
              <a:ln/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8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584960" y="2734717"/>
            <a:ext cx="89408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spcAft>
                <a:spcPts val="0"/>
              </a:spcAft>
              <a:tabLst>
                <a:tab pos="1821180" algn="l"/>
                <a:tab pos="2865755" algn="ctr"/>
              </a:tabLst>
            </a:pPr>
            <a:r>
              <a:rPr lang="ko-KR" altLang="ko-KR" kern="100" dirty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최근 </a:t>
            </a:r>
            <a:r>
              <a:rPr lang="en-US" altLang="ko-KR" b="1" kern="100" dirty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SNS</a:t>
            </a:r>
            <a:r>
              <a:rPr lang="en-US" altLang="ko-KR" kern="100" dirty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ko-KR" altLang="ko-KR" kern="100" dirty="0" err="1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소셜네트워크서비스</a:t>
            </a:r>
            <a:r>
              <a:rPr lang="en-US" altLang="ko-KR" kern="100" dirty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) </a:t>
            </a:r>
            <a:r>
              <a:rPr lang="ko-KR" altLang="ko-KR" b="1" kern="100" dirty="0" smtClean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이용</a:t>
            </a:r>
            <a:r>
              <a:rPr lang="ko-KR" altLang="en-US" b="1" kern="100" dirty="0" smtClean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시간</a:t>
            </a:r>
            <a:r>
              <a:rPr lang="ko-KR" altLang="ko-KR" kern="100" dirty="0" smtClean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kern="100" dirty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및 </a:t>
            </a:r>
            <a:r>
              <a:rPr lang="ko-KR" altLang="ko-KR" b="1" kern="100" dirty="0" smtClean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이용</a:t>
            </a:r>
            <a:r>
              <a:rPr lang="ko-KR" altLang="en-US" b="1" kern="100" dirty="0" smtClean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추이</a:t>
            </a:r>
            <a:r>
              <a:rPr lang="ko-KR" altLang="ko-KR" kern="100" dirty="0" smtClean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와 </a:t>
            </a:r>
            <a:r>
              <a:rPr lang="ko-KR" altLang="ko-KR" b="1" kern="100" dirty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중독성관련</a:t>
            </a:r>
            <a:r>
              <a:rPr lang="ko-KR" altLang="ko-KR" kern="100" dirty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 자료를 수집하고 </a:t>
            </a:r>
            <a:r>
              <a:rPr lang="ko-KR" altLang="ko-KR" kern="100" dirty="0" smtClean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분석함으로써</a:t>
            </a:r>
            <a:r>
              <a:rPr lang="en-US" altLang="ko-KR" kern="100" dirty="0" smtClean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“</a:t>
            </a:r>
            <a:r>
              <a:rPr lang="ko-KR" altLang="ko-KR" b="1" kern="100" dirty="0" smtClean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성별에 </a:t>
            </a:r>
            <a:r>
              <a:rPr lang="ko-KR" altLang="ko-KR" b="1" kern="100" dirty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따라</a:t>
            </a:r>
            <a:r>
              <a:rPr lang="en-US" altLang="ko-KR" b="1" kern="100" dirty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 SNS</a:t>
            </a:r>
            <a:r>
              <a:rPr lang="ko-KR" altLang="ko-KR" b="1" kern="100" dirty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의 사용량과 중독성에 차이가 </a:t>
            </a:r>
            <a:r>
              <a:rPr lang="ko-KR" altLang="ko-KR" b="1" kern="100" dirty="0" smtClean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있을</a:t>
            </a:r>
            <a:r>
              <a:rPr lang="en-US" altLang="ko-KR" b="1" kern="100" dirty="0" smtClean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b="1" kern="100" dirty="0" smtClean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것이다</a:t>
            </a:r>
            <a:r>
              <a:rPr lang="en-US" altLang="ko-KR" kern="100" dirty="0" smtClean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.”</a:t>
            </a:r>
            <a:r>
              <a:rPr lang="ko-KR" altLang="ko-KR" kern="100" dirty="0" smtClean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 </a:t>
            </a:r>
            <a:endParaRPr lang="en-US" altLang="ko-KR" kern="100" dirty="0" smtClean="0">
              <a:latin typeface="HY신명조" panose="02030600000101010101" pitchFamily="18" charset="-127"/>
              <a:ea typeface="HY신명조" panose="02030600000101010101" pitchFamily="18" charset="-127"/>
              <a:cs typeface="Times New Roman" panose="02020603050405020304" pitchFamily="18" charset="0"/>
            </a:endParaRPr>
          </a:p>
          <a:p>
            <a:pPr algn="ctr" latinLnBrk="0">
              <a:lnSpc>
                <a:spcPct val="150000"/>
              </a:lnSpc>
              <a:spcAft>
                <a:spcPts val="0"/>
              </a:spcAft>
              <a:tabLst>
                <a:tab pos="1821180" algn="l"/>
                <a:tab pos="2865755" algn="ctr"/>
              </a:tabLst>
            </a:pPr>
            <a:r>
              <a:rPr lang="ko-KR" altLang="ko-KR" kern="100" dirty="0" smtClean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라는 </a:t>
            </a:r>
            <a:r>
              <a:rPr lang="ko-KR" altLang="ko-KR" kern="100" dirty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가설을 </a:t>
            </a:r>
            <a:r>
              <a:rPr lang="ko-KR" altLang="ko-KR" kern="100" dirty="0" smtClean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검증하기</a:t>
            </a:r>
            <a:r>
              <a:rPr lang="en-US" altLang="ko-KR" kern="100" dirty="0" smtClean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kern="100" dirty="0" smtClean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위한 </a:t>
            </a:r>
            <a:r>
              <a:rPr lang="ko-KR" altLang="ko-KR" kern="100" dirty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데이터를 수집한다</a:t>
            </a:r>
            <a:r>
              <a:rPr lang="en-US" altLang="ko-KR" kern="100" dirty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kern="100" dirty="0">
              <a:latin typeface="HY신명조" panose="02030600000101010101" pitchFamily="18" charset="-127"/>
              <a:ea typeface="HY신명조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18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-10160"/>
            <a:ext cx="1549050" cy="68681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554866" y="-10160"/>
            <a:ext cx="10637134" cy="686816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379" y="209728"/>
            <a:ext cx="4337775" cy="352798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380" y="3947440"/>
            <a:ext cx="4337774" cy="269645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718" y="1327558"/>
            <a:ext cx="5204809" cy="42028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40800" y="296716"/>
            <a:ext cx="3246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spc="-150" dirty="0" smtClean="0">
                <a:solidFill>
                  <a:schemeClr val="bg1"/>
                </a:solidFill>
                <a:latin typeface="Arial" panose="020B0604020202020204" pitchFamily="34" charset="0"/>
                <a:ea typeface="a둥근빅체" panose="02020600000000000000" pitchFamily="18" charset="-127"/>
                <a:cs typeface="Arial" panose="020B0604020202020204" pitchFamily="34" charset="0"/>
              </a:rPr>
              <a:t>Research  Problems</a:t>
            </a:r>
          </a:p>
        </p:txBody>
      </p:sp>
    </p:spTree>
    <p:extLst>
      <p:ext uri="{BB962C8B-B14F-4D97-AF65-F5344CB8AC3E}">
        <p14:creationId xmlns:p14="http://schemas.microsoft.com/office/powerpoint/2010/main" val="202694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8467" y="1707953"/>
            <a:ext cx="100029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spc="-150" dirty="0" smtClean="0">
                <a:solidFill>
                  <a:srgbClr val="77767A"/>
                </a:solidFill>
                <a:latin typeface="a둥근빅체" panose="02020600000000000000" pitchFamily="18" charset="-127"/>
                <a:ea typeface="a둥근빅체" panose="02020600000000000000" pitchFamily="18" charset="-127"/>
              </a:rPr>
              <a:t>Data Collection</a:t>
            </a:r>
          </a:p>
          <a:p>
            <a:pPr algn="ctr"/>
            <a:r>
              <a:rPr lang="en-US" altLang="ko-KR" sz="7200" spc="-150" dirty="0" smtClean="0">
                <a:solidFill>
                  <a:srgbClr val="77767A"/>
                </a:solidFill>
                <a:latin typeface="a둥근빅체" panose="02020600000000000000" pitchFamily="18" charset="-127"/>
                <a:ea typeface="a둥근빅체" panose="02020600000000000000" pitchFamily="18" charset="-127"/>
              </a:rPr>
              <a:t>&amp; </a:t>
            </a:r>
          </a:p>
          <a:p>
            <a:pPr algn="ctr"/>
            <a:r>
              <a:rPr lang="en-US" altLang="ko-KR" sz="7200" spc="-150" dirty="0" smtClean="0">
                <a:solidFill>
                  <a:srgbClr val="77767A"/>
                </a:solidFill>
                <a:latin typeface="a둥근빅체" panose="02020600000000000000" pitchFamily="18" charset="-127"/>
                <a:ea typeface="a둥근빅체" panose="02020600000000000000" pitchFamily="18" charset="-127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107493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1513958" y="4700926"/>
            <a:ext cx="9293667" cy="0"/>
          </a:xfrm>
          <a:prstGeom prst="line">
            <a:avLst/>
          </a:prstGeom>
          <a:ln w="19050">
            <a:solidFill>
              <a:srgbClr val="BFC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93641"/>
            <a:ext cx="523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 smtClean="0">
                <a:solidFill>
                  <a:prstClr val="black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  </a:t>
            </a:r>
            <a:r>
              <a:rPr lang="en-US" altLang="ko-KR" sz="3200" spc="-150" dirty="0" smtClean="0">
                <a:solidFill>
                  <a:schemeClr val="bg1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Data Collection &amp; Plan</a:t>
            </a:r>
            <a:endParaRPr lang="ko-KR" altLang="en-US" sz="3200" spc="-150" dirty="0">
              <a:solidFill>
                <a:schemeClr val="bg1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39145030"/>
              </p:ext>
            </p:extLst>
          </p:nvPr>
        </p:nvGraphicFramePr>
        <p:xfrm>
          <a:off x="217190" y="678416"/>
          <a:ext cx="11776363" cy="6041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그림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394" y="793507"/>
            <a:ext cx="4735945" cy="350069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6" y="254697"/>
            <a:ext cx="262664" cy="2626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1352" y="4343813"/>
            <a:ext cx="4917987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>
              <a:lnSpc>
                <a:spcPct val="150000"/>
              </a:lnSpc>
            </a:pPr>
            <a:r>
              <a:rPr lang="ko-KR" altLang="en-US" spc="-100" dirty="0" smtClean="0">
                <a:solidFill>
                  <a:srgbClr val="0070C0"/>
                </a:solidFill>
                <a:latin typeface="한컴 윤고딕 240" pitchFamily="18" charset="-127"/>
                <a:ea typeface="한컴 윤고딕 240" pitchFamily="18" charset="-127"/>
              </a:rPr>
              <a:t>설문지 설계</a:t>
            </a:r>
            <a:endParaRPr lang="en-US" altLang="ko-KR" spc="-100" dirty="0" smtClean="0">
              <a:solidFill>
                <a:srgbClr val="0070C0"/>
              </a:solidFill>
              <a:latin typeface="한컴 윤고딕 240" pitchFamily="18" charset="-127"/>
              <a:ea typeface="한컴 윤고딕 240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pc="-100" dirty="0" smtClean="0">
                <a:latin typeface="한컴 윤고딕 240" pitchFamily="18" charset="-127"/>
                <a:ea typeface="한컴 윤고딕 240" pitchFamily="18" charset="-127"/>
              </a:rPr>
              <a:t>데이터 샘플을 수집하기 위해 설문지 도안을 작성</a:t>
            </a:r>
            <a:r>
              <a:rPr lang="en-US" altLang="ko-KR" spc="-100" dirty="0" smtClean="0">
                <a:latin typeface="한컴 윤고딕 240" pitchFamily="18" charset="-127"/>
                <a:ea typeface="한컴 윤고딕 240" pitchFamily="18" charset="-127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pc="-100" dirty="0" smtClean="0">
                <a:latin typeface="한컴 윤고딕 240" pitchFamily="18" charset="-127"/>
                <a:ea typeface="한컴 윤고딕 240" pitchFamily="18" charset="-127"/>
              </a:rPr>
              <a:t>성별</a:t>
            </a:r>
            <a:r>
              <a:rPr lang="en-US" altLang="ko-KR" spc="-100" dirty="0" smtClean="0">
                <a:latin typeface="한컴 윤고딕 240" pitchFamily="18" charset="-127"/>
                <a:ea typeface="한컴 윤고딕 240" pitchFamily="18" charset="-127"/>
              </a:rPr>
              <a:t>, </a:t>
            </a:r>
            <a:r>
              <a:rPr lang="ko-KR" altLang="en-US" spc="-100" dirty="0" smtClean="0">
                <a:latin typeface="한컴 윤고딕 240" pitchFamily="18" charset="-127"/>
                <a:ea typeface="한컴 윤고딕 240" pitchFamily="18" charset="-127"/>
              </a:rPr>
              <a:t>사용시간</a:t>
            </a:r>
            <a:r>
              <a:rPr lang="en-US" altLang="ko-KR" spc="-100" dirty="0" smtClean="0">
                <a:latin typeface="한컴 윤고딕 240" pitchFamily="18" charset="-127"/>
                <a:ea typeface="한컴 윤고딕 240" pitchFamily="18" charset="-127"/>
              </a:rPr>
              <a:t>, </a:t>
            </a:r>
            <a:r>
              <a:rPr lang="ko-KR" altLang="en-US" spc="-100" dirty="0" smtClean="0">
                <a:latin typeface="한컴 윤고딕 240" pitchFamily="18" charset="-127"/>
                <a:ea typeface="한컴 윤고딕 240" pitchFamily="18" charset="-127"/>
              </a:rPr>
              <a:t>중독성에 관한 질문 구성</a:t>
            </a:r>
            <a:r>
              <a:rPr lang="en-US" altLang="ko-KR" spc="-100" dirty="0" smtClean="0">
                <a:latin typeface="한컴 윤고딕 240" pitchFamily="18" charset="-127"/>
                <a:ea typeface="한컴 윤고딕 240" pitchFamily="18" charset="-127"/>
              </a:rPr>
              <a:t>.</a:t>
            </a:r>
            <a:r>
              <a:rPr lang="ko-KR" altLang="en-US" spc="-100" dirty="0" smtClean="0">
                <a:solidFill>
                  <a:schemeClr val="bg1"/>
                </a:solidFill>
                <a:latin typeface="한컴 윤고딕 240" pitchFamily="18" charset="-127"/>
                <a:ea typeface="한컴 윤고딕 240" pitchFamily="18" charset="-127"/>
              </a:rPr>
              <a:t>실시</a:t>
            </a:r>
            <a:r>
              <a:rPr lang="en-US" altLang="ko-KR" spc="-100" dirty="0" smtClean="0">
                <a:solidFill>
                  <a:schemeClr val="bg1"/>
                </a:solidFill>
                <a:latin typeface="한컴 윤고딕 240" pitchFamily="18" charset="-127"/>
                <a:ea typeface="한컴 윤고딕 240" pitchFamily="18" charset="-127"/>
              </a:rPr>
              <a:t>.</a:t>
            </a:r>
            <a:endParaRPr lang="ko-KR" altLang="en-US" spc="-100" dirty="0">
              <a:solidFill>
                <a:schemeClr val="bg1"/>
              </a:solidFill>
              <a:latin typeface="한컴 윤고딕 240" pitchFamily="18" charset="-127"/>
              <a:ea typeface="한컴 윤고딕 240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1276" y="4345000"/>
            <a:ext cx="4917987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altLang="ko-KR" spc="-100" dirty="0" smtClean="0">
                <a:solidFill>
                  <a:srgbClr val="C00000"/>
                </a:solidFill>
                <a:latin typeface="한컴 윤고딕 240" pitchFamily="18" charset="-127"/>
                <a:ea typeface="한컴 윤고딕 240" pitchFamily="18" charset="-127"/>
              </a:rPr>
              <a:t>Google docs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pc="-100" dirty="0" smtClean="0">
                <a:latin typeface="한컴 윤고딕 240" pitchFamily="18" charset="-127"/>
                <a:ea typeface="한컴 윤고딕 240" pitchFamily="18" charset="-127"/>
              </a:rPr>
              <a:t>Google docs</a:t>
            </a:r>
            <a:r>
              <a:rPr lang="ko-KR" altLang="en-US" spc="-100" dirty="0" smtClean="0">
                <a:latin typeface="한컴 윤고딕 240" pitchFamily="18" charset="-127"/>
                <a:ea typeface="한컴 윤고딕 240" pitchFamily="18" charset="-127"/>
              </a:rPr>
              <a:t>를 활용한</a:t>
            </a:r>
            <a:r>
              <a:rPr lang="en-US" altLang="ko-KR" spc="-100" dirty="0" smtClean="0">
                <a:latin typeface="한컴 윤고딕 240" pitchFamily="18" charset="-127"/>
                <a:ea typeface="한컴 윤고딕 240" pitchFamily="18" charset="-127"/>
              </a:rPr>
              <a:t> </a:t>
            </a:r>
            <a:r>
              <a:rPr lang="ko-KR" altLang="en-US" spc="-100" dirty="0" smtClean="0">
                <a:latin typeface="한컴 윤고딕 240" pitchFamily="18" charset="-127"/>
                <a:ea typeface="한컴 윤고딕 240" pitchFamily="18" charset="-127"/>
              </a:rPr>
              <a:t>데이터 샘플을 수집</a:t>
            </a:r>
            <a:r>
              <a:rPr lang="en-US" altLang="ko-KR" spc="-100" dirty="0" smtClean="0">
                <a:latin typeface="한컴 윤고딕 240" pitchFamily="18" charset="-127"/>
                <a:ea typeface="한컴 윤고딕 240" pitchFamily="18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pc="-100" dirty="0" smtClean="0">
                <a:latin typeface="한컴 윤고딕 240" pitchFamily="18" charset="-127"/>
                <a:ea typeface="한컴 윤고딕 240" pitchFamily="18" charset="-127"/>
              </a:rPr>
              <a:t>사용시간</a:t>
            </a:r>
            <a:r>
              <a:rPr lang="en-US" altLang="ko-KR" spc="-100" dirty="0" smtClean="0">
                <a:latin typeface="한컴 윤고딕 240" pitchFamily="18" charset="-127"/>
                <a:ea typeface="한컴 윤고딕 240" pitchFamily="18" charset="-127"/>
              </a:rPr>
              <a:t>(2)+</a:t>
            </a:r>
            <a:r>
              <a:rPr lang="ko-KR" altLang="en-US" spc="-100" dirty="0" smtClean="0">
                <a:latin typeface="한컴 윤고딕 240" pitchFamily="18" charset="-127"/>
                <a:ea typeface="한컴 윤고딕 240" pitchFamily="18" charset="-127"/>
              </a:rPr>
              <a:t>시간 줄이기 노력</a:t>
            </a:r>
            <a:r>
              <a:rPr lang="en-US" altLang="ko-KR" spc="-100" dirty="0" smtClean="0">
                <a:latin typeface="한컴 윤고딕 240" pitchFamily="18" charset="-127"/>
                <a:ea typeface="한컴 윤고딕 240" pitchFamily="18" charset="-127"/>
              </a:rPr>
              <a:t>(3)= </a:t>
            </a:r>
            <a:r>
              <a:rPr lang="ko-KR" altLang="en-US" spc="-100" dirty="0" smtClean="0">
                <a:latin typeface="한컴 윤고딕 240" pitchFamily="18" charset="-127"/>
                <a:ea typeface="한컴 윤고딕 240" pitchFamily="18" charset="-127"/>
              </a:rPr>
              <a:t>사용량</a:t>
            </a:r>
            <a:r>
              <a:rPr lang="en-US" altLang="ko-KR" spc="-100" dirty="0" smtClean="0">
                <a:latin typeface="한컴 윤고딕 240" pitchFamily="18" charset="-127"/>
                <a:ea typeface="한컴 윤고딕 240" pitchFamily="18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pc="-100" dirty="0" smtClean="0">
                <a:latin typeface="한컴 윤고딕 240" pitchFamily="18" charset="-127"/>
                <a:ea typeface="한컴 윤고딕 240" pitchFamily="18" charset="-127"/>
              </a:rPr>
              <a:t>방해도</a:t>
            </a:r>
            <a:r>
              <a:rPr lang="en-US" altLang="ko-KR" spc="-100" dirty="0" smtClean="0">
                <a:latin typeface="한컴 윤고딕 240" pitchFamily="18" charset="-127"/>
                <a:ea typeface="한컴 윤고딕 240" pitchFamily="18" charset="-127"/>
              </a:rPr>
              <a:t>(4)+</a:t>
            </a:r>
            <a:r>
              <a:rPr lang="ko-KR" altLang="en-US" spc="-100" dirty="0" smtClean="0">
                <a:latin typeface="한컴 윤고딕 240" pitchFamily="18" charset="-127"/>
                <a:ea typeface="한컴 윤고딕 240" pitchFamily="18" charset="-127"/>
              </a:rPr>
              <a:t>불안감</a:t>
            </a:r>
            <a:r>
              <a:rPr lang="en-US" altLang="ko-KR" spc="-100" dirty="0" smtClean="0">
                <a:latin typeface="한컴 윤고딕 240" pitchFamily="18" charset="-127"/>
                <a:ea typeface="한컴 윤고딕 240" pitchFamily="18" charset="-127"/>
              </a:rPr>
              <a:t>(5)+</a:t>
            </a:r>
            <a:r>
              <a:rPr lang="ko-KR" altLang="en-US" spc="-100" dirty="0" smtClean="0">
                <a:latin typeface="한컴 윤고딕 240" pitchFamily="18" charset="-127"/>
                <a:ea typeface="한컴 윤고딕 240" pitchFamily="18" charset="-127"/>
              </a:rPr>
              <a:t>지적</a:t>
            </a:r>
            <a:r>
              <a:rPr lang="en-US" altLang="ko-KR" spc="-100" dirty="0" smtClean="0">
                <a:latin typeface="한컴 윤고딕 240" pitchFamily="18" charset="-127"/>
                <a:ea typeface="한컴 윤고딕 240" pitchFamily="18" charset="-127"/>
              </a:rPr>
              <a:t>(6)+</a:t>
            </a:r>
            <a:r>
              <a:rPr lang="ko-KR" altLang="en-US" spc="-100" dirty="0" smtClean="0">
                <a:latin typeface="한컴 윤고딕 240" pitchFamily="18" charset="-127"/>
                <a:ea typeface="한컴 윤고딕 240" pitchFamily="18" charset="-127"/>
              </a:rPr>
              <a:t>절제</a:t>
            </a:r>
            <a:r>
              <a:rPr lang="en-US" altLang="ko-KR" spc="-100" dirty="0" smtClean="0">
                <a:latin typeface="한컴 윤고딕 240" pitchFamily="18" charset="-127"/>
                <a:ea typeface="한컴 윤고딕 240" pitchFamily="18" charset="-127"/>
              </a:rPr>
              <a:t>(7)=</a:t>
            </a:r>
            <a:r>
              <a:rPr lang="ko-KR" altLang="en-US" spc="-100" dirty="0" smtClean="0">
                <a:latin typeface="한컴 윤고딕 240" pitchFamily="18" charset="-127"/>
                <a:ea typeface="한컴 윤고딕 240" pitchFamily="18" charset="-127"/>
              </a:rPr>
              <a:t>중독량</a:t>
            </a:r>
            <a:r>
              <a:rPr lang="en-US" altLang="ko-KR" spc="-100" dirty="0" smtClean="0">
                <a:latin typeface="한컴 윤고딕 240" pitchFamily="18" charset="-127"/>
                <a:ea typeface="한컴 윤고딕 240" pitchFamily="18" charset="-127"/>
              </a:rPr>
              <a:t>.</a:t>
            </a: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0311" y="894081"/>
            <a:ext cx="2694649" cy="3449732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2978" y="943694"/>
            <a:ext cx="2621280" cy="340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605279" y="4353984"/>
            <a:ext cx="89408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spcAft>
                <a:spcPts val="0"/>
              </a:spcAft>
              <a:tabLst>
                <a:tab pos="1821180" algn="l"/>
                <a:tab pos="2865755" algn="ctr"/>
              </a:tabLst>
            </a:pPr>
            <a:r>
              <a:rPr lang="ko-KR" altLang="en-US" kern="100" dirty="0" smtClean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본 연구는 설문지 설계 후 </a:t>
            </a:r>
            <a:r>
              <a:rPr lang="en-US" altLang="ko-KR" b="1" kern="100" dirty="0" smtClean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Google docs</a:t>
            </a:r>
            <a:r>
              <a:rPr lang="ko-KR" altLang="en-US" kern="100" dirty="0" smtClean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를 사용하여 배포하였고</a:t>
            </a:r>
            <a:r>
              <a:rPr lang="en-US" altLang="ko-KR" kern="100" dirty="0" smtClean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,</a:t>
            </a:r>
            <a:r>
              <a:rPr lang="ko-KR" altLang="en-US" kern="100" dirty="0" smtClean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 </a:t>
            </a:r>
            <a:endParaRPr lang="en-US" altLang="ko-KR" kern="100" dirty="0" smtClean="0">
              <a:latin typeface="HY신명조" panose="02030600000101010101" pitchFamily="18" charset="-127"/>
              <a:ea typeface="HY신명조" panose="02030600000101010101" pitchFamily="18" charset="-127"/>
              <a:cs typeface="Times New Roman" panose="02020603050405020304" pitchFamily="18" charset="0"/>
            </a:endParaRPr>
          </a:p>
          <a:p>
            <a:pPr algn="ctr" latinLnBrk="0">
              <a:lnSpc>
                <a:spcPct val="150000"/>
              </a:lnSpc>
              <a:spcAft>
                <a:spcPts val="0"/>
              </a:spcAft>
              <a:tabLst>
                <a:tab pos="1821180" algn="l"/>
                <a:tab pos="2865755" algn="ctr"/>
              </a:tabLst>
            </a:pPr>
            <a:r>
              <a:rPr lang="ko-KR" altLang="en-US" kern="100" dirty="0" smtClean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연구대상은 아주대 미디어학과 재학생 및 조원들의 지인들로  </a:t>
            </a:r>
            <a:endParaRPr lang="en-US" altLang="ko-KR" kern="100" dirty="0" smtClean="0">
              <a:latin typeface="HY신명조" panose="02030600000101010101" pitchFamily="18" charset="-127"/>
              <a:ea typeface="HY신명조" panose="02030600000101010101" pitchFamily="18" charset="-127"/>
              <a:cs typeface="Times New Roman" panose="02020603050405020304" pitchFamily="18" charset="0"/>
            </a:endParaRPr>
          </a:p>
          <a:p>
            <a:pPr algn="ctr" latinLnBrk="0">
              <a:lnSpc>
                <a:spcPct val="150000"/>
              </a:lnSpc>
              <a:spcAft>
                <a:spcPts val="0"/>
              </a:spcAft>
              <a:tabLst>
                <a:tab pos="1821180" algn="l"/>
                <a:tab pos="2865755" algn="ctr"/>
              </a:tabLst>
            </a:pPr>
            <a:r>
              <a:rPr lang="en-US" altLang="ko-KR" kern="100" dirty="0" smtClean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2016</a:t>
            </a:r>
            <a:r>
              <a:rPr lang="ko-KR" altLang="en-US" kern="100" dirty="0" smtClean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년 </a:t>
            </a:r>
            <a:r>
              <a:rPr lang="en-US" altLang="ko-KR" kern="100" dirty="0" smtClean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6</a:t>
            </a:r>
            <a:r>
              <a:rPr lang="ko-KR" altLang="en-US" kern="100" dirty="0" smtClean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월 </a:t>
            </a:r>
            <a:r>
              <a:rPr lang="en-US" altLang="ko-KR" kern="100" dirty="0" smtClean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4</a:t>
            </a:r>
            <a:r>
              <a:rPr lang="ko-KR" altLang="en-US" kern="100" dirty="0" smtClean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일 설문지 배포 및 자료 수집을 진행하였다</a:t>
            </a:r>
            <a:r>
              <a:rPr lang="en-US" altLang="ko-KR" kern="100" dirty="0" smtClean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.</a:t>
            </a:r>
            <a:r>
              <a:rPr lang="ko-KR" altLang="en-US" kern="100" dirty="0" smtClean="0"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 </a:t>
            </a:r>
            <a:endParaRPr lang="ko-KR" altLang="ko-KR" kern="100" dirty="0">
              <a:latin typeface="HY신명조" panose="02030600000101010101" pitchFamily="18" charset="-127"/>
              <a:ea typeface="HY신명조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242" y="1160797"/>
            <a:ext cx="62388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0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1817188" y="1854925"/>
            <a:ext cx="3383280" cy="321346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200" b="1" dirty="0" smtClean="0">
                <a:solidFill>
                  <a:schemeClr val="tx2">
                    <a:lumMod val="50000"/>
                  </a:schemeClr>
                </a:solidFill>
              </a:rPr>
              <a:t>36</a:t>
            </a:r>
            <a:endParaRPr lang="ko-KR" altLang="en-US" sz="7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6948062" y="1854925"/>
            <a:ext cx="3383280" cy="321346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200" b="1" dirty="0" smtClean="0"/>
              <a:t> </a:t>
            </a:r>
            <a:endParaRPr lang="en-US" altLang="ko-KR" sz="7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altLang="ko-KR" sz="7200" b="1" dirty="0" smtClean="0">
                <a:solidFill>
                  <a:schemeClr val="tx2">
                    <a:lumMod val="50000"/>
                  </a:schemeClr>
                </a:solidFill>
              </a:rPr>
              <a:t>57</a:t>
            </a:r>
          </a:p>
          <a:p>
            <a:pPr algn="ctr"/>
            <a:endParaRPr lang="ko-KR" altLang="en-US" sz="7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057202" y="5327412"/>
            <a:ext cx="1788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rgbClr val="0070C0"/>
                </a:solidFill>
              </a:rPr>
              <a:t>남자</a:t>
            </a:r>
            <a:endParaRPr lang="ko-KR" alt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8480" y="5327412"/>
            <a:ext cx="1788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rgbClr val="0070C0"/>
                </a:solidFill>
              </a:rPr>
              <a:t>여자</a:t>
            </a:r>
            <a:endParaRPr lang="ko-KR" alt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0" y="294640"/>
            <a:ext cx="3515360" cy="64008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Data </a:t>
            </a:r>
            <a:r>
              <a:rPr lang="en-US" altLang="ko-KR" sz="28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Collection &amp; Plan</a:t>
            </a:r>
            <a:endParaRPr lang="ko-KR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097772"/>
            <a:ext cx="70866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5200469" y="1331705"/>
            <a:ext cx="1747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ko-KR" altLang="en-US" sz="2800" b="1" dirty="0" smtClean="0">
                <a:solidFill>
                  <a:srgbClr val="0070C0"/>
                </a:solidFill>
              </a:rPr>
              <a:t>설문 대상</a:t>
            </a:r>
            <a:endParaRPr lang="ko-KR" alt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7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-10160" y="3469020"/>
            <a:ext cx="12202160" cy="34781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988"/>
            <a:ext cx="12192000" cy="34781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1452998" y="5382058"/>
            <a:ext cx="929366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02198" y="5503630"/>
            <a:ext cx="9344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2980B9"/>
                </a:solidFill>
              </a:rPr>
              <a:t>‘</a:t>
            </a:r>
            <a:r>
              <a:rPr lang="ko-KR" altLang="en-US" sz="1200" b="1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0070C0"/>
                </a:solidFill>
              </a:rPr>
              <a:t>데이터 수집 결과</a:t>
            </a:r>
            <a:r>
              <a:rPr lang="en-US" altLang="ko-KR" sz="1200" b="1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0070C0"/>
                </a:solidFill>
              </a:rPr>
              <a:t>’ </a:t>
            </a:r>
            <a:r>
              <a:rPr lang="en-US" altLang="ko-KR" sz="1200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= ‘</a:t>
            </a:r>
            <a:r>
              <a:rPr lang="ko-KR" altLang="en-US" sz="1200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총 </a:t>
            </a:r>
            <a:r>
              <a:rPr lang="en-US" altLang="ko-KR" sz="1200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100</a:t>
            </a:r>
            <a:r>
              <a:rPr lang="ko-KR" altLang="en-US" sz="1200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명</a:t>
            </a:r>
            <a:r>
              <a:rPr lang="en-US" altLang="ko-KR" sz="1200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’ </a:t>
            </a:r>
            <a:r>
              <a:rPr lang="ko-KR" altLang="en-US" sz="1200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설문 참여</a:t>
            </a:r>
            <a:r>
              <a:rPr lang="en-US" altLang="ko-KR" sz="1200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ko-KR" altLang="en-US" sz="1200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설문지 </a:t>
            </a:r>
            <a:r>
              <a:rPr lang="en-US" altLang="ko-KR" sz="1200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100</a:t>
            </a:r>
            <a:r>
              <a:rPr lang="ko-KR" altLang="en-US" sz="1200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부 회수</a:t>
            </a:r>
            <a:r>
              <a:rPr lang="en-US" altLang="ko-KR" sz="1200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algn="ctr"/>
            <a:endParaRPr lang="en-US" altLang="ko-KR" sz="1200" spc="-150" dirty="0" smtClean="0">
              <a:ln>
                <a:solidFill>
                  <a:srgbClr val="4F81BD">
                    <a:shade val="50000"/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ko-KR" altLang="en-US" sz="1200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미 응답 설문 </a:t>
            </a:r>
            <a:r>
              <a:rPr lang="en-US" altLang="ko-KR" sz="1200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7</a:t>
            </a:r>
            <a:r>
              <a:rPr lang="ko-KR" altLang="en-US" sz="1200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개를 제외 </a:t>
            </a:r>
            <a:r>
              <a:rPr lang="en-US" altLang="ko-KR" sz="1200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ko-KR" altLang="en-US" sz="1200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최종 </a:t>
            </a:r>
            <a:r>
              <a:rPr lang="en-US" altLang="ko-KR" sz="1200" b="1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0070C0"/>
                </a:solidFill>
              </a:rPr>
              <a:t>93</a:t>
            </a:r>
            <a:r>
              <a:rPr lang="ko-KR" altLang="en-US" sz="1200" b="1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0070C0"/>
                </a:solidFill>
              </a:rPr>
              <a:t>부 </a:t>
            </a:r>
            <a:r>
              <a:rPr lang="ko-KR" altLang="en-US" sz="1200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설문지 회수</a:t>
            </a:r>
            <a:r>
              <a:rPr lang="en-US" altLang="ko-KR" sz="1200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algn="ctr"/>
            <a:endParaRPr lang="en-US" altLang="ko-KR" sz="1200" spc="-150" dirty="0" smtClean="0">
              <a:ln>
                <a:solidFill>
                  <a:srgbClr val="4F81BD">
                    <a:shade val="50000"/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ko-KR" altLang="en-US" sz="1200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수집된 데이터는 </a:t>
            </a:r>
            <a:r>
              <a:rPr lang="en-US" altLang="ko-KR" sz="1200" b="1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0070C0"/>
                </a:solidFill>
              </a:rPr>
              <a:t>‘SPSS ‘</a:t>
            </a:r>
            <a:r>
              <a:rPr lang="ko-KR" altLang="en-US" sz="1200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를 이용하여 데이터를 분석하고 결론 내려보기로 했다</a:t>
            </a:r>
            <a:r>
              <a:rPr lang="en-US" altLang="ko-KR" sz="1200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ko-KR" altLang="ko-KR" sz="1200" spc="-150" dirty="0">
              <a:ln>
                <a:solidFill>
                  <a:srgbClr val="4F81BD">
                    <a:shade val="50000"/>
                    <a:alpha val="0"/>
                  </a:srgb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7" y="2595260"/>
            <a:ext cx="1767840" cy="176784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290" y="1123637"/>
            <a:ext cx="7521419" cy="3181254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349" y="1624491"/>
            <a:ext cx="3301613" cy="3239461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2341" y="2288013"/>
            <a:ext cx="2964716" cy="289131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396573" y="278022"/>
            <a:ext cx="335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spc="-150" dirty="0">
                <a:solidFill>
                  <a:schemeClr val="bg1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Data Collection &amp; Plan</a:t>
            </a:r>
            <a:endParaRPr lang="en-US" altLang="ko-KR" sz="2800" b="1" spc="-150" dirty="0" smtClean="0">
              <a:solidFill>
                <a:schemeClr val="bg1"/>
              </a:solidFill>
              <a:latin typeface="Arial" panose="020B0604020202020204" pitchFamily="34" charset="0"/>
              <a:ea typeface="a둥근빅체" panose="02020600000000000000" pitchFamily="18" charset="-127"/>
              <a:cs typeface="Arial" panose="020B0604020202020204" pitchFamily="34" charset="0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5720098" y="904417"/>
            <a:ext cx="708664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8386" y="2529989"/>
            <a:ext cx="10002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spc="-150" dirty="0" smtClean="0">
                <a:solidFill>
                  <a:srgbClr val="77767A"/>
                </a:solidFill>
                <a:latin typeface="a둥근빅체" panose="02020600000000000000" pitchFamily="18" charset="-127"/>
                <a:ea typeface="a둥근빅체" panose="02020600000000000000" pitchFamily="18" charset="-127"/>
              </a:rPr>
              <a:t>Variable Measure</a:t>
            </a:r>
          </a:p>
        </p:txBody>
      </p:sp>
    </p:spTree>
    <p:extLst>
      <p:ext uri="{BB962C8B-B14F-4D97-AF65-F5344CB8AC3E}">
        <p14:creationId xmlns:p14="http://schemas.microsoft.com/office/powerpoint/2010/main" val="421031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294640"/>
            <a:ext cx="2574235" cy="64008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b="1" dirty="0" smtClean="0">
                <a:solidFill>
                  <a:schemeClr val="bg1"/>
                </a:solidFill>
              </a:rPr>
              <a:t>   Variable Measure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097772"/>
            <a:ext cx="70866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1732811" y="3860061"/>
            <a:ext cx="11155680" cy="2735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0">
              <a:lnSpc>
                <a:spcPct val="150000"/>
              </a:lnSpc>
              <a:spcAft>
                <a:spcPts val="0"/>
              </a:spcAft>
              <a:tabLst>
                <a:tab pos="1821180" algn="l"/>
                <a:tab pos="2865755" algn="ctr"/>
              </a:tabLst>
            </a:pPr>
            <a:r>
              <a:rPr lang="en-US" altLang="ko-KR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IV : </a:t>
            </a:r>
            <a:r>
              <a:rPr lang="ko-KR" altLang="ko-KR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성별 </a:t>
            </a:r>
            <a:r>
              <a:rPr lang="en-US" altLang="ko-KR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– </a:t>
            </a:r>
            <a:r>
              <a:rPr lang="ko-KR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측정방법</a:t>
            </a:r>
            <a:r>
              <a:rPr lang="en-US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명목척도</a:t>
            </a:r>
            <a:r>
              <a:rPr lang="en-US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,</a:t>
            </a:r>
          </a:p>
          <a:p>
            <a:pPr algn="just" latinLnBrk="0">
              <a:lnSpc>
                <a:spcPct val="150000"/>
              </a:lnSpc>
              <a:spcAft>
                <a:spcPts val="0"/>
              </a:spcAft>
              <a:tabLst>
                <a:tab pos="1821180" algn="l"/>
                <a:tab pos="2865755" algn="ctr"/>
              </a:tabLst>
            </a:pPr>
            <a:r>
              <a:rPr lang="en-US" altLang="ko-KR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            – </a:t>
            </a:r>
            <a:r>
              <a:rPr lang="ko-KR" altLang="en-US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수준</a:t>
            </a:r>
            <a:r>
              <a:rPr lang="en-US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en-US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숫자</a:t>
            </a:r>
            <a:r>
              <a:rPr lang="en-US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( 1=‘</a:t>
            </a:r>
            <a:r>
              <a:rPr lang="ko-KR" altLang="en-US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남자</a:t>
            </a:r>
            <a:r>
              <a:rPr lang="en-US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’, 2=‘</a:t>
            </a:r>
            <a:r>
              <a:rPr lang="ko-KR" altLang="en-US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여자</a:t>
            </a:r>
            <a:r>
              <a:rPr lang="en-US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’)</a:t>
            </a:r>
            <a:endParaRPr lang="ko-KR" altLang="ko-KR" sz="1200" kern="100" dirty="0">
              <a:solidFill>
                <a:schemeClr val="bg1"/>
              </a:solidFill>
              <a:latin typeface="HY신명조" panose="02030600000101010101" pitchFamily="18" charset="-127"/>
              <a:ea typeface="HY신명조" panose="02030600000101010101" pitchFamily="18" charset="-127"/>
              <a:cs typeface="Times New Roman" panose="02020603050405020304" pitchFamily="18" charset="0"/>
            </a:endParaRPr>
          </a:p>
          <a:p>
            <a:pPr algn="just" latinLnBrk="0">
              <a:lnSpc>
                <a:spcPct val="150000"/>
              </a:lnSpc>
              <a:spcAft>
                <a:spcPts val="0"/>
              </a:spcAft>
              <a:tabLst>
                <a:tab pos="1821180" algn="l"/>
                <a:tab pos="2865755" algn="ctr"/>
              </a:tabLst>
            </a:pPr>
            <a:r>
              <a:rPr lang="en-US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DV </a:t>
            </a:r>
            <a:r>
              <a:rPr lang="en-US" altLang="ko-KR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: SNS</a:t>
            </a:r>
            <a:r>
              <a:rPr lang="ko-KR" altLang="ko-KR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사용량 </a:t>
            </a:r>
            <a:r>
              <a:rPr lang="en-US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– </a:t>
            </a:r>
            <a:r>
              <a:rPr lang="ko-KR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측정방법</a:t>
            </a:r>
            <a:r>
              <a:rPr lang="en-US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: 5</a:t>
            </a:r>
            <a:r>
              <a:rPr lang="ko-KR" altLang="en-US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점 서열척도</a:t>
            </a:r>
            <a:r>
              <a:rPr lang="en-US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ko-KR" altLang="en-US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전혀 그렇지 않다</a:t>
            </a:r>
            <a:r>
              <a:rPr lang="en-US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en-US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그렇지 않다</a:t>
            </a:r>
            <a:r>
              <a:rPr lang="en-US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/ </a:t>
            </a:r>
            <a:r>
              <a:rPr lang="ko-KR" altLang="en-US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보통이다</a:t>
            </a:r>
            <a:r>
              <a:rPr lang="en-US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en-US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그렇다</a:t>
            </a:r>
            <a:r>
              <a:rPr lang="en-US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en-US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매우 그렇다</a:t>
            </a:r>
            <a:r>
              <a:rPr lang="en-US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=1</a:t>
            </a:r>
            <a:r>
              <a:rPr lang="ko-KR" altLang="en-US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점</a:t>
            </a:r>
            <a:r>
              <a:rPr lang="en-US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/2</a:t>
            </a:r>
            <a:r>
              <a:rPr lang="ko-KR" altLang="en-US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점</a:t>
            </a:r>
            <a:r>
              <a:rPr lang="en-US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/3</a:t>
            </a:r>
            <a:r>
              <a:rPr lang="ko-KR" altLang="en-US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점</a:t>
            </a:r>
            <a:r>
              <a:rPr lang="en-US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/4</a:t>
            </a:r>
            <a:r>
              <a:rPr lang="ko-KR" altLang="en-US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점</a:t>
            </a:r>
            <a:r>
              <a:rPr lang="en-US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/5</a:t>
            </a:r>
            <a:r>
              <a:rPr lang="ko-KR" altLang="en-US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점</a:t>
            </a:r>
            <a:r>
              <a:rPr lang="en-US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) </a:t>
            </a:r>
            <a:endParaRPr lang="en-US" altLang="ko-KR" sz="1200" kern="100" dirty="0" smtClean="0">
              <a:solidFill>
                <a:schemeClr val="bg1"/>
              </a:solidFill>
              <a:latin typeface="HY신명조" panose="02030600000101010101" pitchFamily="18" charset="-127"/>
              <a:ea typeface="HY신명조" panose="02030600000101010101" pitchFamily="18" charset="-127"/>
              <a:cs typeface="Times New Roman" panose="02020603050405020304" pitchFamily="18" charset="0"/>
            </a:endParaRPr>
          </a:p>
          <a:p>
            <a:pPr algn="just" latinLnBrk="0">
              <a:lnSpc>
                <a:spcPct val="150000"/>
              </a:lnSpc>
              <a:spcAft>
                <a:spcPts val="0"/>
              </a:spcAft>
              <a:tabLst>
                <a:tab pos="1821180" algn="l"/>
                <a:tab pos="2865755" algn="ctr"/>
              </a:tabLst>
            </a:pPr>
            <a:r>
              <a:rPr lang="en-US" altLang="ko-KR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                       – </a:t>
            </a:r>
            <a:r>
              <a:rPr lang="ko-KR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수준</a:t>
            </a:r>
            <a:r>
              <a:rPr lang="en-US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숫자</a:t>
            </a:r>
          </a:p>
          <a:p>
            <a:pPr indent="304800" algn="just" latinLnBrk="0">
              <a:lnSpc>
                <a:spcPct val="150000"/>
              </a:lnSpc>
              <a:spcAft>
                <a:spcPts val="0"/>
              </a:spcAft>
              <a:tabLst>
                <a:tab pos="1821180" algn="l"/>
                <a:tab pos="2865755" algn="ctr"/>
              </a:tabLst>
            </a:pPr>
            <a:r>
              <a:rPr lang="en-US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      </a:t>
            </a:r>
            <a:r>
              <a:rPr lang="en-US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  </a:t>
            </a:r>
            <a:r>
              <a:rPr lang="ko-KR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중독성</a:t>
            </a:r>
            <a:r>
              <a:rPr lang="en-US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– </a:t>
            </a:r>
            <a:r>
              <a:rPr lang="ko-KR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측정방법</a:t>
            </a:r>
            <a:r>
              <a:rPr lang="en-US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: 5</a:t>
            </a:r>
            <a:r>
              <a:rPr lang="ko-KR" altLang="en-US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점 서열척도</a:t>
            </a:r>
            <a:r>
              <a:rPr lang="en-US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ko-KR" altLang="en-US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전혀 그렇지 않다</a:t>
            </a:r>
            <a:r>
              <a:rPr lang="en-US" altLang="ko-KR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en-US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그렇지 않다</a:t>
            </a:r>
            <a:r>
              <a:rPr lang="en-US" altLang="ko-KR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/ </a:t>
            </a:r>
            <a:r>
              <a:rPr lang="ko-KR" altLang="en-US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보통이다</a:t>
            </a:r>
            <a:r>
              <a:rPr lang="en-US" altLang="ko-KR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en-US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그렇다</a:t>
            </a:r>
            <a:r>
              <a:rPr lang="en-US" altLang="ko-KR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en-US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매우 그렇다</a:t>
            </a:r>
            <a:r>
              <a:rPr lang="en-US" altLang="ko-KR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=1</a:t>
            </a:r>
            <a:r>
              <a:rPr lang="ko-KR" altLang="en-US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점</a:t>
            </a:r>
            <a:r>
              <a:rPr lang="en-US" altLang="ko-KR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/2</a:t>
            </a:r>
            <a:r>
              <a:rPr lang="ko-KR" altLang="en-US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점</a:t>
            </a:r>
            <a:r>
              <a:rPr lang="en-US" altLang="ko-KR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/3</a:t>
            </a:r>
            <a:r>
              <a:rPr lang="ko-KR" altLang="en-US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점</a:t>
            </a:r>
            <a:r>
              <a:rPr lang="en-US" altLang="ko-KR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/4</a:t>
            </a:r>
            <a:r>
              <a:rPr lang="ko-KR" altLang="en-US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점</a:t>
            </a:r>
            <a:r>
              <a:rPr lang="en-US" altLang="ko-KR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/5</a:t>
            </a:r>
            <a:r>
              <a:rPr lang="ko-KR" altLang="en-US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점</a:t>
            </a:r>
            <a:r>
              <a:rPr lang="en-US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) </a:t>
            </a:r>
            <a:endParaRPr lang="en-US" altLang="ko-KR" sz="1200" kern="100" dirty="0" smtClean="0">
              <a:solidFill>
                <a:schemeClr val="bg1"/>
              </a:solidFill>
              <a:latin typeface="HY신명조" panose="02030600000101010101" pitchFamily="18" charset="-127"/>
              <a:ea typeface="HY신명조" panose="02030600000101010101" pitchFamily="18" charset="-127"/>
              <a:cs typeface="Times New Roman" panose="02020603050405020304" pitchFamily="18" charset="0"/>
            </a:endParaRPr>
          </a:p>
          <a:p>
            <a:pPr indent="304800" algn="just" latinLnBrk="0">
              <a:lnSpc>
                <a:spcPct val="150000"/>
              </a:lnSpc>
              <a:spcAft>
                <a:spcPts val="0"/>
              </a:spcAft>
              <a:tabLst>
                <a:tab pos="1821180" algn="l"/>
                <a:tab pos="2865755" algn="ctr"/>
              </a:tabLst>
            </a:pPr>
            <a:r>
              <a:rPr lang="en-US" altLang="ko-KR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                 </a:t>
            </a:r>
            <a:r>
              <a:rPr lang="en-US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– </a:t>
            </a:r>
            <a:r>
              <a:rPr lang="ko-KR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수준</a:t>
            </a:r>
            <a:r>
              <a:rPr lang="en-US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숫자</a:t>
            </a:r>
            <a:endParaRPr lang="en-US" altLang="ko-KR" sz="1200" kern="100" dirty="0" smtClean="0">
              <a:solidFill>
                <a:schemeClr val="bg1"/>
              </a:solidFill>
              <a:latin typeface="HY신명조" panose="02030600000101010101" pitchFamily="18" charset="-127"/>
              <a:ea typeface="HY신명조" panose="02030600000101010101" pitchFamily="18" charset="-127"/>
              <a:cs typeface="Times New Roman" panose="02020603050405020304" pitchFamily="18" charset="0"/>
            </a:endParaRPr>
          </a:p>
          <a:p>
            <a:pPr algn="just" latinLnBrk="0"/>
            <a:endParaRPr lang="en-US" altLang="ko-KR" sz="1200" kern="100" dirty="0">
              <a:solidFill>
                <a:schemeClr val="bg1"/>
              </a:solidFill>
              <a:latin typeface="HY신명조" panose="02030600000101010101" pitchFamily="18" charset="-127"/>
              <a:ea typeface="HY신명조" panose="02030600000101010101" pitchFamily="18" charset="-127"/>
              <a:cs typeface="Times New Roman" panose="02020603050405020304" pitchFamily="18" charset="0"/>
            </a:endParaRPr>
          </a:p>
          <a:p>
            <a:pPr algn="just" latinLnBrk="0"/>
            <a:r>
              <a:rPr lang="ko-KR" altLang="en-US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사용량 </a:t>
            </a:r>
            <a:r>
              <a:rPr lang="en-US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= </a:t>
            </a:r>
            <a:r>
              <a:rPr lang="ko-KR" altLang="en-US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사용시간</a:t>
            </a:r>
            <a:r>
              <a:rPr lang="en-US" altLang="ko-KR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(2) + </a:t>
            </a:r>
            <a:r>
              <a:rPr lang="ko-KR" altLang="en-US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시간 줄이기 노력</a:t>
            </a:r>
            <a:r>
              <a:rPr lang="en-US" altLang="ko-KR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(3</a:t>
            </a:r>
            <a:r>
              <a:rPr lang="en-US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</a:t>
            </a:r>
          </a:p>
          <a:p>
            <a:pPr algn="just" latinLnBrk="0"/>
            <a:endParaRPr lang="en-US" altLang="ko-KR" sz="1200" kern="100" dirty="0">
              <a:solidFill>
                <a:schemeClr val="bg1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just" latinLnBrk="0"/>
            <a:r>
              <a:rPr lang="ko-KR" altLang="en-US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중독성 </a:t>
            </a:r>
            <a:r>
              <a:rPr lang="en-US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= </a:t>
            </a:r>
            <a:r>
              <a:rPr lang="ko-KR" altLang="en-US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방해도</a:t>
            </a:r>
            <a:r>
              <a:rPr lang="en-US" altLang="ko-KR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(4)</a:t>
            </a:r>
            <a:r>
              <a:rPr lang="ko-KR" altLang="en-US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r>
              <a:rPr lang="en-US" altLang="ko-KR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+ </a:t>
            </a:r>
            <a:r>
              <a:rPr lang="en-US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{</a:t>
            </a:r>
            <a:r>
              <a:rPr lang="ko-KR" altLang="en-US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불안감</a:t>
            </a:r>
            <a:r>
              <a:rPr lang="en-US" altLang="ko-KR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(5) </a:t>
            </a:r>
            <a:r>
              <a:rPr lang="en-US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= (5 </a:t>
            </a:r>
            <a:r>
              <a:rPr lang="en-US" altLang="ko-KR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– N</a:t>
            </a:r>
            <a:r>
              <a:rPr lang="ko-KR" altLang="en-US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불안감</a:t>
            </a:r>
            <a:r>
              <a:rPr lang="en-US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)} </a:t>
            </a:r>
            <a:r>
              <a:rPr lang="en-US" altLang="ko-KR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+ </a:t>
            </a:r>
            <a:r>
              <a:rPr lang="ko-KR" altLang="en-US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지적</a:t>
            </a:r>
            <a:r>
              <a:rPr lang="en-US" altLang="ko-KR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(6)</a:t>
            </a:r>
            <a:r>
              <a:rPr lang="ko-KR" altLang="en-US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r>
              <a:rPr lang="en-US" altLang="ko-KR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+ </a:t>
            </a:r>
            <a:r>
              <a:rPr lang="ko-KR" altLang="en-US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절제</a:t>
            </a:r>
            <a:r>
              <a:rPr lang="en-US" altLang="ko-KR" sz="1200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(7</a:t>
            </a:r>
            <a:r>
              <a:rPr lang="en-US" altLang="ko-KR" sz="1200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</a:t>
            </a:r>
            <a:endParaRPr lang="en-US" altLang="ko-KR" sz="1200" kern="100" dirty="0">
              <a:solidFill>
                <a:schemeClr val="bg1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indent="304800" algn="just" latinLnBrk="0">
              <a:lnSpc>
                <a:spcPct val="150000"/>
              </a:lnSpc>
              <a:spcAft>
                <a:spcPts val="0"/>
              </a:spcAft>
              <a:tabLst>
                <a:tab pos="1821180" algn="l"/>
                <a:tab pos="2865755" algn="ctr"/>
              </a:tabLst>
            </a:pPr>
            <a:endParaRPr lang="ko-KR" altLang="ko-KR" sz="1050" kern="100" dirty="0">
              <a:solidFill>
                <a:schemeClr val="bg1"/>
              </a:solidFill>
              <a:latin typeface="HY신명조" panose="02030600000101010101" pitchFamily="18" charset="-127"/>
              <a:ea typeface="HY신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812504" y="3165910"/>
            <a:ext cx="6811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가설</a:t>
            </a:r>
            <a:r>
              <a:rPr lang="en-US" altLang="ko-KR" b="1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b="1" kern="100" dirty="0" smtClean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성별에 </a:t>
            </a:r>
            <a:r>
              <a:rPr lang="ko-KR" altLang="ko-KR" b="1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따라</a:t>
            </a:r>
            <a:r>
              <a:rPr lang="en-US" altLang="ko-KR" b="1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 SNS</a:t>
            </a:r>
            <a:r>
              <a:rPr lang="ko-KR" altLang="ko-KR" b="1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의 사용량과 중독성에 차이가 있을</a:t>
            </a:r>
            <a:r>
              <a:rPr lang="en-US" altLang="ko-KR" b="1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b="1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것이다</a:t>
            </a:r>
            <a:r>
              <a:rPr lang="en-US" altLang="ko-KR" kern="1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974" y="768408"/>
            <a:ext cx="2184675" cy="218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5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8386" y="2529989"/>
            <a:ext cx="10002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spc="-150" dirty="0" smtClean="0">
                <a:solidFill>
                  <a:srgbClr val="77767A"/>
                </a:solidFill>
                <a:latin typeface="a둥근빅체" panose="02020600000000000000" pitchFamily="18" charset="-127"/>
                <a:ea typeface="a둥근빅체" panose="02020600000000000000" pitchFamily="18" charset="-127"/>
              </a:rPr>
              <a:t>Data </a:t>
            </a:r>
            <a:r>
              <a:rPr lang="en-US" altLang="ko-KR" sz="7200" spc="-150" dirty="0">
                <a:solidFill>
                  <a:srgbClr val="77767A"/>
                </a:solidFill>
                <a:latin typeface="a둥근빅체" panose="02020600000000000000" pitchFamily="18" charset="-127"/>
                <a:ea typeface="a둥근빅체" panose="02020600000000000000" pitchFamily="18" charset="-127"/>
              </a:rPr>
              <a:t>A</a:t>
            </a:r>
            <a:r>
              <a:rPr lang="en-US" altLang="ko-KR" sz="7200" spc="-150" dirty="0" smtClean="0">
                <a:solidFill>
                  <a:srgbClr val="77767A"/>
                </a:solidFill>
                <a:latin typeface="a둥근빅체" panose="02020600000000000000" pitchFamily="18" charset="-127"/>
                <a:ea typeface="a둥근빅체" panose="02020600000000000000" pitchFamily="18" charset="-127"/>
              </a:rPr>
              <a:t>nalysis </a:t>
            </a:r>
            <a:r>
              <a:rPr lang="en-US" altLang="ko-KR" sz="7200" spc="-150" dirty="0">
                <a:solidFill>
                  <a:srgbClr val="77767A"/>
                </a:solidFill>
                <a:latin typeface="a둥근빅체" panose="02020600000000000000" pitchFamily="18" charset="-127"/>
                <a:ea typeface="a둥근빅체" panose="02020600000000000000" pitchFamily="18" charset="-127"/>
              </a:rPr>
              <a:t>R</a:t>
            </a:r>
            <a:r>
              <a:rPr lang="en-US" altLang="ko-KR" sz="7200" spc="-150" dirty="0" smtClean="0">
                <a:solidFill>
                  <a:srgbClr val="77767A"/>
                </a:solidFill>
                <a:latin typeface="a둥근빅체" panose="02020600000000000000" pitchFamily="18" charset="-127"/>
                <a:ea typeface="a둥근빅체" panose="02020600000000000000" pitchFamily="18" charset="-127"/>
              </a:rPr>
              <a:t>esult</a:t>
            </a:r>
          </a:p>
        </p:txBody>
      </p:sp>
    </p:spTree>
    <p:extLst>
      <p:ext uri="{BB962C8B-B14F-4D97-AF65-F5344CB8AC3E}">
        <p14:creationId xmlns:p14="http://schemas.microsoft.com/office/powerpoint/2010/main" val="61450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6035352" y="2551471"/>
            <a:ext cx="154800" cy="154800"/>
          </a:xfrm>
          <a:prstGeom prst="ellipse">
            <a:avLst/>
          </a:prstGeom>
          <a:solidFill>
            <a:srgbClr val="16A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6035352" y="3128173"/>
            <a:ext cx="154800" cy="154800"/>
          </a:xfrm>
          <a:prstGeom prst="ellipse">
            <a:avLst/>
          </a:prstGeom>
          <a:solidFill>
            <a:srgbClr val="16A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6035352" y="3704875"/>
            <a:ext cx="154800" cy="154800"/>
          </a:xfrm>
          <a:prstGeom prst="ellipse">
            <a:avLst/>
          </a:prstGeom>
          <a:solidFill>
            <a:srgbClr val="16A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6035352" y="4267509"/>
            <a:ext cx="154800" cy="154800"/>
          </a:xfrm>
          <a:prstGeom prst="ellipse">
            <a:avLst/>
          </a:prstGeom>
          <a:solidFill>
            <a:srgbClr val="16A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6035352" y="4830143"/>
            <a:ext cx="154800" cy="154800"/>
          </a:xfrm>
          <a:prstGeom prst="ellipse">
            <a:avLst/>
          </a:prstGeom>
          <a:solidFill>
            <a:srgbClr val="16A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6035352" y="5364641"/>
            <a:ext cx="154800" cy="154800"/>
          </a:xfrm>
          <a:prstGeom prst="ellipse">
            <a:avLst/>
          </a:prstGeom>
          <a:solidFill>
            <a:srgbClr val="16A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연결선 16"/>
          <p:cNvCxnSpPr/>
          <p:nvPr/>
        </p:nvCxnSpPr>
        <p:spPr>
          <a:xfrm>
            <a:off x="6112752" y="1213748"/>
            <a:ext cx="0" cy="1273359"/>
          </a:xfrm>
          <a:prstGeom prst="line">
            <a:avLst/>
          </a:prstGeom>
          <a:ln w="38100">
            <a:solidFill>
              <a:srgbClr val="BFC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6112752" y="2736816"/>
            <a:ext cx="0" cy="300921"/>
          </a:xfrm>
          <a:prstGeom prst="line">
            <a:avLst/>
          </a:prstGeom>
          <a:ln w="38100">
            <a:solidFill>
              <a:srgbClr val="BFC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6112752" y="3313518"/>
            <a:ext cx="0" cy="300921"/>
          </a:xfrm>
          <a:prstGeom prst="line">
            <a:avLst/>
          </a:prstGeom>
          <a:ln w="38100">
            <a:solidFill>
              <a:srgbClr val="BFC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6112752" y="3908308"/>
            <a:ext cx="0" cy="300921"/>
          </a:xfrm>
          <a:prstGeom prst="line">
            <a:avLst/>
          </a:prstGeom>
          <a:ln w="38100">
            <a:solidFill>
              <a:srgbClr val="BFC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6112752" y="4470942"/>
            <a:ext cx="0" cy="300921"/>
          </a:xfrm>
          <a:prstGeom prst="line">
            <a:avLst/>
          </a:prstGeom>
          <a:ln w="38100">
            <a:solidFill>
              <a:srgbClr val="BFC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6112752" y="5005440"/>
            <a:ext cx="0" cy="300921"/>
          </a:xfrm>
          <a:prstGeom prst="line">
            <a:avLst/>
          </a:prstGeom>
          <a:ln w="38100">
            <a:solidFill>
              <a:srgbClr val="BFC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6112752" y="5549986"/>
            <a:ext cx="0" cy="300921"/>
          </a:xfrm>
          <a:prstGeom prst="line">
            <a:avLst/>
          </a:prstGeom>
          <a:ln w="38100">
            <a:solidFill>
              <a:srgbClr val="BFC7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343809" y="2428620"/>
            <a:ext cx="3615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</a:rPr>
              <a:t>관심사에 대한 소개</a:t>
            </a:r>
            <a:endParaRPr lang="ko-KR" altLang="en-US" sz="2000" spc="-150" dirty="0">
              <a:ln>
                <a:solidFill>
                  <a:srgbClr val="4F81BD">
                    <a:shade val="50000"/>
                    <a:alpha val="0"/>
                  </a:srgbClr>
                </a:solidFill>
              </a:ln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43805" y="3018956"/>
            <a:ext cx="5177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</a:rPr>
              <a:t>관심사에 대한 설명과 정리</a:t>
            </a:r>
            <a:endParaRPr lang="ko-KR" altLang="en-US" sz="2000" spc="-150" dirty="0">
              <a:ln>
                <a:solidFill>
                  <a:srgbClr val="4F81BD">
                    <a:shade val="50000"/>
                    <a:alpha val="0"/>
                  </a:srgbClr>
                </a:solidFill>
              </a:ln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28211" y="1323134"/>
            <a:ext cx="2245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400" dirty="0" smtClean="0">
                <a:solidFill>
                  <a:srgbClr val="0070C0"/>
                </a:solidFill>
                <a:latin typeface="Arial" panose="020B0604020202020204" pitchFamily="34" charset="0"/>
                <a:ea typeface="나눔바른고딕" panose="020B0603020101020101" pitchFamily="50" charset="-127"/>
                <a:cs typeface="Arial" panose="020B0604020202020204" pitchFamily="34" charset="0"/>
              </a:rPr>
              <a:t>Agenda</a:t>
            </a:r>
            <a:endParaRPr lang="ko-KR" altLang="en-US" sz="4400" dirty="0">
              <a:solidFill>
                <a:srgbClr val="0070C0"/>
              </a:solidFill>
              <a:latin typeface="Arial" panose="020B0604020202020204" pitchFamily="34" charset="0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404" y="1506814"/>
            <a:ext cx="712250" cy="50276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43804" y="3592868"/>
            <a:ext cx="3615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</a:rPr>
              <a:t>연구 문제와 가설</a:t>
            </a:r>
            <a:endParaRPr lang="ko-KR" altLang="en-US" sz="2000" spc="-150" dirty="0">
              <a:ln>
                <a:solidFill>
                  <a:srgbClr val="4F81BD">
                    <a:shade val="50000"/>
                    <a:alpha val="0"/>
                  </a:srgbClr>
                </a:solidFill>
              </a:ln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43805" y="4697482"/>
            <a:ext cx="3615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</a:rPr>
              <a:t>관련 변인 측정</a:t>
            </a:r>
            <a:endParaRPr lang="ko-KR" altLang="en-US" sz="2000" spc="-150" dirty="0">
              <a:ln>
                <a:solidFill>
                  <a:srgbClr val="4F81BD">
                    <a:shade val="50000"/>
                    <a:alpha val="0"/>
                  </a:srgbClr>
                </a:solidFill>
              </a:ln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43804" y="5250756"/>
            <a:ext cx="3615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</a:rPr>
              <a:t>데이터 분석 및 결과</a:t>
            </a:r>
            <a:endParaRPr lang="ko-KR" altLang="en-US" sz="2000" spc="-150" dirty="0">
              <a:ln>
                <a:solidFill>
                  <a:srgbClr val="4F81BD">
                    <a:shade val="50000"/>
                    <a:alpha val="0"/>
                  </a:srgbClr>
                </a:solidFill>
              </a:ln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43804" y="5785254"/>
            <a:ext cx="3615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</a:rPr>
              <a:t>토론 및 결론</a:t>
            </a:r>
            <a:endParaRPr lang="ko-KR" altLang="en-US" sz="2000" spc="-150" dirty="0">
              <a:ln>
                <a:solidFill>
                  <a:srgbClr val="4F81BD">
                    <a:shade val="50000"/>
                    <a:alpha val="0"/>
                  </a:srgbClr>
                </a:solidFill>
              </a:ln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6035352" y="5881452"/>
            <a:ext cx="154800" cy="154800"/>
          </a:xfrm>
          <a:prstGeom prst="ellipse">
            <a:avLst/>
          </a:prstGeom>
          <a:solidFill>
            <a:srgbClr val="16A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6343804" y="4162984"/>
            <a:ext cx="3615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spc="-15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</a:rPr>
              <a:t>데이터 수집 설계</a:t>
            </a:r>
          </a:p>
        </p:txBody>
      </p:sp>
    </p:spTree>
    <p:extLst>
      <p:ext uri="{BB962C8B-B14F-4D97-AF65-F5344CB8AC3E}">
        <p14:creationId xmlns:p14="http://schemas.microsoft.com/office/powerpoint/2010/main" val="227754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0" y="0"/>
            <a:ext cx="12192000" cy="34781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789600" y="185590"/>
            <a:ext cx="461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spc="-150" dirty="0">
                <a:solidFill>
                  <a:schemeClr val="bg1"/>
                </a:solidFill>
                <a:latin typeface="Arial" panose="020B0604020202020204" pitchFamily="34" charset="0"/>
                <a:ea typeface="a둥근빅체" panose="02020600000000000000" pitchFamily="18" charset="-127"/>
                <a:cs typeface="Arial" panose="020B0604020202020204" pitchFamily="34" charset="0"/>
              </a:rPr>
              <a:t>Data Analysis Result</a:t>
            </a:r>
            <a:endParaRPr lang="en-US" altLang="ko-KR" sz="2800" spc="-150" dirty="0">
              <a:solidFill>
                <a:srgbClr val="0070C0"/>
              </a:solidFill>
              <a:latin typeface="Arial" panose="020B0604020202020204" pitchFamily="34" charset="0"/>
              <a:ea typeface="a둥근빅체" panose="02020600000000000000" pitchFamily="18" charset="-127"/>
              <a:cs typeface="Arial" panose="020B0604020202020204" pitchFamily="34" charset="0"/>
            </a:endParaRPr>
          </a:p>
          <a:p>
            <a:pPr algn="ctr"/>
            <a:endParaRPr lang="en-US" altLang="ko-KR" sz="2800" spc="-150" dirty="0" smtClean="0">
              <a:solidFill>
                <a:srgbClr val="0070C0"/>
              </a:solidFill>
              <a:latin typeface="Arial" panose="020B0604020202020204" pitchFamily="34" charset="0"/>
              <a:ea typeface="a둥근빅체" panose="02020600000000000000" pitchFamily="18" charset="-127"/>
              <a:cs typeface="Arial" panose="020B0604020202020204" pitchFamily="34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-10160" y="3469020"/>
            <a:ext cx="12202160" cy="34781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연결선 20"/>
          <p:cNvCxnSpPr/>
          <p:nvPr/>
        </p:nvCxnSpPr>
        <p:spPr>
          <a:xfrm>
            <a:off x="5733042" y="808377"/>
            <a:ext cx="708664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1461445" y="4757540"/>
            <a:ext cx="929366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8480" y="4919008"/>
            <a:ext cx="11115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/>
              <a:t>‘</a:t>
            </a:r>
            <a:r>
              <a:rPr lang="ko-KR" altLang="en-US" sz="1200" b="1" dirty="0"/>
              <a:t>데이터 통계 분석 프로그램인 </a:t>
            </a:r>
            <a:r>
              <a:rPr lang="en-US" altLang="ko-KR" sz="1200" b="1" dirty="0"/>
              <a:t>SPSS’ </a:t>
            </a:r>
            <a:r>
              <a:rPr lang="ko-KR" altLang="en-US" sz="1200" dirty="0" smtClean="0"/>
              <a:t>를 사용해 분석한 </a:t>
            </a:r>
            <a:r>
              <a:rPr lang="en-US" altLang="ko-KR" sz="1200" b="1" dirty="0"/>
              <a:t>T-test</a:t>
            </a:r>
            <a:r>
              <a:rPr lang="en-US" altLang="ko-KR" sz="1200" dirty="0"/>
              <a:t> </a:t>
            </a:r>
            <a:r>
              <a:rPr lang="ko-KR" altLang="en-US" sz="1200" dirty="0"/>
              <a:t>결과는 </a:t>
            </a:r>
            <a:r>
              <a:rPr lang="en-US" altLang="ko-KR" sz="1200" b="1" dirty="0" smtClean="0">
                <a:solidFill>
                  <a:srgbClr val="0070C0"/>
                </a:solidFill>
              </a:rPr>
              <a:t>1</a:t>
            </a:r>
            <a:r>
              <a:rPr lang="en-US" altLang="ko-KR" sz="1200" b="1" dirty="0">
                <a:solidFill>
                  <a:srgbClr val="0070C0"/>
                </a:solidFill>
              </a:rPr>
              <a:t>= ‘</a:t>
            </a:r>
            <a:r>
              <a:rPr lang="ko-KR" altLang="en-US" sz="1200" b="1" dirty="0">
                <a:solidFill>
                  <a:srgbClr val="0070C0"/>
                </a:solidFill>
              </a:rPr>
              <a:t>남자</a:t>
            </a:r>
            <a:r>
              <a:rPr lang="en-US" altLang="ko-KR" sz="1200" b="1" dirty="0">
                <a:solidFill>
                  <a:srgbClr val="0070C0"/>
                </a:solidFill>
              </a:rPr>
              <a:t>’, </a:t>
            </a:r>
            <a:r>
              <a:rPr lang="en-US" altLang="ko-KR" sz="1200" b="1" dirty="0">
                <a:solidFill>
                  <a:srgbClr val="B64438"/>
                </a:solidFill>
              </a:rPr>
              <a:t>2= ‘</a:t>
            </a:r>
            <a:r>
              <a:rPr lang="ko-KR" altLang="en-US" sz="1200" b="1" dirty="0">
                <a:solidFill>
                  <a:srgbClr val="B64438"/>
                </a:solidFill>
              </a:rPr>
              <a:t>여자</a:t>
            </a:r>
            <a:r>
              <a:rPr lang="en-US" altLang="ko-KR" sz="1200" b="1" dirty="0">
                <a:solidFill>
                  <a:srgbClr val="B64438"/>
                </a:solidFill>
              </a:rPr>
              <a:t>’ </a:t>
            </a:r>
            <a:r>
              <a:rPr lang="en-US" altLang="ko-KR" sz="1200" b="1" dirty="0" smtClean="0">
                <a:solidFill>
                  <a:srgbClr val="B64438"/>
                </a:solidFill>
              </a:rPr>
              <a:t> </a:t>
            </a:r>
            <a:r>
              <a:rPr lang="ko-KR" altLang="en-US" sz="1200" b="1" dirty="0" smtClean="0"/>
              <a:t>중독성 평균은 </a:t>
            </a:r>
            <a:r>
              <a:rPr lang="ko-KR" altLang="en-US" sz="1200" b="1" dirty="0" smtClean="0">
                <a:solidFill>
                  <a:srgbClr val="0070C0"/>
                </a:solidFill>
              </a:rPr>
              <a:t>남</a:t>
            </a:r>
            <a:r>
              <a:rPr lang="en-US" altLang="ko-KR" sz="1200" b="1" dirty="0" smtClean="0"/>
              <a:t>=9.5, </a:t>
            </a:r>
            <a:r>
              <a:rPr lang="ko-KR" altLang="en-US" sz="1200" b="1" dirty="0">
                <a:solidFill>
                  <a:srgbClr val="B64438"/>
                </a:solidFill>
              </a:rPr>
              <a:t>여</a:t>
            </a:r>
            <a:r>
              <a:rPr lang="en-US" altLang="ko-KR" sz="1200" b="1" dirty="0" smtClean="0"/>
              <a:t>=9.8</a:t>
            </a:r>
            <a:r>
              <a:rPr lang="en-US" altLang="ko-KR" sz="1200" dirty="0" smtClean="0"/>
              <a:t>,  </a:t>
            </a:r>
            <a:r>
              <a:rPr lang="ko-KR" altLang="en-US" sz="1200" b="1" dirty="0" smtClean="0"/>
              <a:t>사용량 </a:t>
            </a:r>
            <a:r>
              <a:rPr lang="ko-KR" altLang="en-US" sz="1200" b="1" dirty="0"/>
              <a:t>평균은 </a:t>
            </a:r>
            <a:r>
              <a:rPr lang="ko-KR" altLang="en-US" sz="1200" b="1" dirty="0">
                <a:solidFill>
                  <a:srgbClr val="0070C0"/>
                </a:solidFill>
              </a:rPr>
              <a:t>남</a:t>
            </a:r>
            <a:r>
              <a:rPr lang="en-US" altLang="ko-KR" sz="1200" b="1" dirty="0" smtClean="0"/>
              <a:t>=3.36, </a:t>
            </a:r>
            <a:r>
              <a:rPr lang="ko-KR" altLang="en-US" sz="1200" b="1" dirty="0">
                <a:solidFill>
                  <a:srgbClr val="B64438"/>
                </a:solidFill>
              </a:rPr>
              <a:t>여</a:t>
            </a:r>
            <a:r>
              <a:rPr lang="en-US" altLang="ko-KR" sz="1200" b="1" dirty="0" smtClean="0"/>
              <a:t>=4.87</a:t>
            </a:r>
            <a:r>
              <a:rPr lang="ko-KR" altLang="en-US" sz="1200" dirty="0" smtClean="0"/>
              <a:t>로</a:t>
            </a:r>
            <a:r>
              <a:rPr lang="en-US" altLang="ko-KR" sz="1200" dirty="0"/>
              <a:t> </a:t>
            </a:r>
            <a:endParaRPr lang="en-US" altLang="ko-KR" sz="1200" dirty="0" smtClean="0"/>
          </a:p>
          <a:p>
            <a:pPr algn="ctr"/>
            <a:endParaRPr lang="en-US" altLang="ko-KR" sz="1200" dirty="0"/>
          </a:p>
          <a:p>
            <a:pPr algn="ctr"/>
            <a:r>
              <a:rPr lang="ko-KR" altLang="en-US" sz="1200" b="1" dirty="0" smtClean="0"/>
              <a:t>중독성</a:t>
            </a:r>
            <a:r>
              <a:rPr lang="ko-KR" altLang="en-US" sz="1200" dirty="0" smtClean="0"/>
              <a:t>은 </a:t>
            </a:r>
            <a:r>
              <a:rPr lang="ko-KR" altLang="en-US" sz="1200" dirty="0" err="1" smtClean="0"/>
              <a:t>등분산</a:t>
            </a:r>
            <a:r>
              <a:rPr lang="ko-KR" altLang="en-US" sz="1200" dirty="0" smtClean="0"/>
              <a:t> 검정 유의확률이 </a:t>
            </a:r>
            <a:r>
              <a:rPr lang="en-US" altLang="ko-KR" sz="1200" b="1" dirty="0" smtClean="0"/>
              <a:t>0.05</a:t>
            </a:r>
            <a:r>
              <a:rPr lang="ko-KR" altLang="en-US" sz="1200" dirty="0" smtClean="0"/>
              <a:t>보다 </a:t>
            </a:r>
            <a:r>
              <a:rPr lang="ko-KR" altLang="en-US" sz="1200" b="1" dirty="0" smtClean="0"/>
              <a:t>큰 값</a:t>
            </a:r>
            <a:r>
              <a:rPr lang="ko-KR" altLang="en-US" sz="1200" dirty="0" smtClean="0"/>
              <a:t>이 나왔기 </a:t>
            </a:r>
            <a:r>
              <a:rPr lang="ko-KR" altLang="en-US" sz="1200" dirty="0"/>
              <a:t>때</a:t>
            </a:r>
            <a:r>
              <a:rPr lang="ko-KR" altLang="en-US" sz="1200" dirty="0" smtClean="0"/>
              <a:t>문에 </a:t>
            </a:r>
            <a:r>
              <a:rPr lang="ko-KR" altLang="en-US" sz="1200" dirty="0" err="1" smtClean="0"/>
              <a:t>등분산이</a:t>
            </a:r>
            <a:r>
              <a:rPr lang="ko-KR" altLang="en-US" sz="1200" dirty="0" smtClean="0"/>
              <a:t> 가정됨을 확인하고</a:t>
            </a:r>
            <a:r>
              <a:rPr lang="en-US" altLang="ko-KR" sz="1200" dirty="0" smtClean="0"/>
              <a:t>, </a:t>
            </a:r>
          </a:p>
          <a:p>
            <a:pPr algn="ctr"/>
            <a:endParaRPr lang="en-US" altLang="ko-KR" sz="1200" b="1" dirty="0"/>
          </a:p>
          <a:p>
            <a:pPr algn="ctr"/>
            <a:r>
              <a:rPr lang="ko-KR" altLang="en-US" sz="1200" b="1" dirty="0" smtClean="0"/>
              <a:t>절대값 </a:t>
            </a:r>
            <a:r>
              <a:rPr lang="en-US" altLang="ko-KR" sz="1200" b="1" dirty="0"/>
              <a:t>t</a:t>
            </a:r>
            <a:r>
              <a:rPr lang="ko-KR" altLang="en-US" sz="1200" b="1" dirty="0" smtClean="0"/>
              <a:t>값</a:t>
            </a:r>
            <a:r>
              <a:rPr lang="ko-KR" altLang="en-US" sz="1200" dirty="0" smtClean="0"/>
              <a:t>에 </a:t>
            </a:r>
            <a:r>
              <a:rPr lang="ko-KR" altLang="en-US" sz="1200" dirty="0"/>
              <a:t>따른 유의확률이 </a:t>
            </a:r>
            <a:r>
              <a:rPr lang="en-US" altLang="ko-KR" sz="1200" b="1" dirty="0"/>
              <a:t>0.05</a:t>
            </a:r>
            <a:r>
              <a:rPr lang="ko-KR" altLang="en-US" sz="1200" dirty="0"/>
              <a:t>보다 </a:t>
            </a:r>
            <a:r>
              <a:rPr lang="ko-KR" altLang="en-US" sz="1200" b="1" dirty="0" smtClean="0"/>
              <a:t>큰 값</a:t>
            </a:r>
            <a:r>
              <a:rPr lang="ko-KR" altLang="en-US" sz="1200" dirty="0" smtClean="0"/>
              <a:t>이 나왔기 </a:t>
            </a:r>
            <a:r>
              <a:rPr lang="ko-KR" altLang="en-US" sz="1200" dirty="0"/>
              <a:t>때</a:t>
            </a:r>
            <a:r>
              <a:rPr lang="ko-KR" altLang="en-US" sz="1200" dirty="0" smtClean="0"/>
              <a:t>문에 </a:t>
            </a:r>
            <a:r>
              <a:rPr lang="ko-KR" altLang="en-US" sz="1200" b="1" dirty="0" smtClean="0"/>
              <a:t>무의미한 결과값</a:t>
            </a:r>
            <a:r>
              <a:rPr lang="ko-KR" altLang="en-US" sz="1200" dirty="0" smtClean="0"/>
              <a:t>을 갖는다</a:t>
            </a:r>
            <a:r>
              <a:rPr lang="en-US" altLang="ko-KR" sz="1200" dirty="0" smtClean="0"/>
              <a:t>.</a:t>
            </a:r>
          </a:p>
          <a:p>
            <a:pPr algn="ctr"/>
            <a:endParaRPr lang="en-US" altLang="ko-KR" sz="1200" dirty="0"/>
          </a:p>
          <a:p>
            <a:pPr algn="ctr"/>
            <a:r>
              <a:rPr lang="ko-KR" altLang="en-US" sz="1200" b="1" dirty="0" smtClean="0"/>
              <a:t>사용량</a:t>
            </a:r>
            <a:r>
              <a:rPr lang="ko-KR" altLang="en-US" sz="1200" dirty="0" smtClean="0"/>
              <a:t>은 </a:t>
            </a:r>
            <a:r>
              <a:rPr lang="ko-KR" altLang="en-US" sz="1200" dirty="0" err="1" smtClean="0"/>
              <a:t>등분산</a:t>
            </a:r>
            <a:r>
              <a:rPr lang="ko-KR" altLang="en-US" sz="1200" dirty="0" smtClean="0"/>
              <a:t> </a:t>
            </a:r>
            <a:r>
              <a:rPr lang="ko-KR" altLang="en-US" sz="1200" dirty="0"/>
              <a:t>검정 유의확률이 </a:t>
            </a:r>
            <a:r>
              <a:rPr lang="en-US" altLang="ko-KR" sz="1200" b="1" dirty="0"/>
              <a:t>0.05</a:t>
            </a:r>
            <a:r>
              <a:rPr lang="ko-KR" altLang="en-US" sz="1200" dirty="0"/>
              <a:t>보다 </a:t>
            </a:r>
            <a:r>
              <a:rPr lang="ko-KR" altLang="en-US" sz="1200" b="1" dirty="0"/>
              <a:t>작은 값</a:t>
            </a:r>
            <a:r>
              <a:rPr lang="ko-KR" altLang="en-US" sz="1200" dirty="0"/>
              <a:t>이 </a:t>
            </a:r>
            <a:r>
              <a:rPr lang="ko-KR" altLang="en-US" sz="1200" dirty="0" smtClean="0"/>
              <a:t>나왔기 때문에 </a:t>
            </a:r>
            <a:r>
              <a:rPr lang="ko-KR" altLang="en-US" sz="1200" dirty="0" err="1"/>
              <a:t>등분산이</a:t>
            </a:r>
            <a:r>
              <a:rPr lang="ko-KR" altLang="en-US" sz="1200" dirty="0"/>
              <a:t> 가정되지 않음을 </a:t>
            </a:r>
            <a:r>
              <a:rPr lang="ko-KR" altLang="en-US" sz="1200" dirty="0" smtClean="0"/>
              <a:t>확인하고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 </a:t>
            </a:r>
            <a:endParaRPr lang="en-US" altLang="ko-KR" sz="1200" dirty="0" smtClean="0"/>
          </a:p>
          <a:p>
            <a:pPr algn="ctr"/>
            <a:endParaRPr lang="en-US" altLang="ko-KR" sz="1200" b="1" dirty="0"/>
          </a:p>
          <a:p>
            <a:pPr algn="ctr"/>
            <a:r>
              <a:rPr lang="ko-KR" altLang="en-US" sz="1200" b="1" dirty="0" smtClean="0"/>
              <a:t>절대값 </a:t>
            </a:r>
            <a:r>
              <a:rPr lang="en-US" altLang="ko-KR" sz="1200" b="1" dirty="0"/>
              <a:t>t</a:t>
            </a:r>
            <a:r>
              <a:rPr lang="ko-KR" altLang="en-US" sz="1200" b="1" dirty="0"/>
              <a:t>값</a:t>
            </a:r>
            <a:r>
              <a:rPr lang="ko-KR" altLang="en-US" sz="1200" dirty="0"/>
              <a:t>에 따른 </a:t>
            </a:r>
            <a:r>
              <a:rPr lang="ko-KR" altLang="en-US" sz="1200" dirty="0" smtClean="0"/>
              <a:t>유의확률이 </a:t>
            </a:r>
            <a:r>
              <a:rPr lang="en-US" altLang="ko-KR" sz="1200" b="1" dirty="0"/>
              <a:t>0.001</a:t>
            </a:r>
            <a:r>
              <a:rPr lang="ko-KR" altLang="en-US" sz="1200" dirty="0"/>
              <a:t>보다 </a:t>
            </a:r>
            <a:r>
              <a:rPr lang="ko-KR" altLang="en-US" sz="1200" b="1" dirty="0"/>
              <a:t>작은 값</a:t>
            </a:r>
            <a:r>
              <a:rPr lang="ko-KR" altLang="en-US" sz="1200" dirty="0"/>
              <a:t>이 </a:t>
            </a:r>
            <a:r>
              <a:rPr lang="ko-KR" altLang="en-US" sz="1200" dirty="0" smtClean="0"/>
              <a:t>나왔기 </a:t>
            </a:r>
            <a:r>
              <a:rPr lang="ko-KR" altLang="en-US" sz="1200" dirty="0"/>
              <a:t>때</a:t>
            </a:r>
            <a:r>
              <a:rPr lang="ko-KR" altLang="en-US" sz="1200" dirty="0" smtClean="0"/>
              <a:t>문에 </a:t>
            </a:r>
            <a:r>
              <a:rPr lang="ko-KR" altLang="en-US" sz="1200" b="1" dirty="0"/>
              <a:t>유의미한 </a:t>
            </a:r>
            <a:r>
              <a:rPr lang="ko-KR" altLang="en-US" sz="1200" b="1" dirty="0" smtClean="0"/>
              <a:t>결과값</a:t>
            </a:r>
            <a:r>
              <a:rPr lang="ko-KR" altLang="en-US" sz="1200" dirty="0" smtClean="0"/>
              <a:t>을 갖는다</a:t>
            </a:r>
            <a:r>
              <a:rPr lang="en-US" altLang="ko-KR" sz="1200" dirty="0" smtClean="0"/>
              <a:t>.</a:t>
            </a:r>
            <a:endParaRPr lang="ko-KR" altLang="en-US" sz="1200" dirty="0"/>
          </a:p>
          <a:p>
            <a:endParaRPr lang="ko-KR" altLang="en-US" sz="1200" dirty="0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39" y="993288"/>
            <a:ext cx="6323792" cy="1672923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39" y="2220941"/>
            <a:ext cx="3603171" cy="2165974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459" y="2663893"/>
            <a:ext cx="2718872" cy="1723022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8569" y="993288"/>
            <a:ext cx="3878334" cy="1738461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3507" y="2731749"/>
            <a:ext cx="4668457" cy="1837852"/>
          </a:xfrm>
          <a:prstGeom prst="rect">
            <a:avLst/>
          </a:prstGeom>
        </p:spPr>
      </p:pic>
      <p:sp>
        <p:nvSpPr>
          <p:cNvPr id="31" name="직사각형 30"/>
          <p:cNvSpPr/>
          <p:nvPr/>
        </p:nvSpPr>
        <p:spPr>
          <a:xfrm>
            <a:off x="7673266" y="1836112"/>
            <a:ext cx="2350630" cy="80696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8566031" y="3152038"/>
            <a:ext cx="707365" cy="13009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9628660" y="3152668"/>
            <a:ext cx="507295" cy="13009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7662716" y="1628465"/>
            <a:ext cx="13452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dirty="0">
                <a:solidFill>
                  <a:srgbClr val="0070C0"/>
                </a:solidFill>
                <a:latin typeface="나눔바른고딕"/>
              </a:rPr>
              <a:t>1= ‘</a:t>
            </a:r>
            <a:r>
              <a:rPr lang="ko-KR" altLang="en-US" sz="1000" b="1" dirty="0">
                <a:solidFill>
                  <a:srgbClr val="0070C0"/>
                </a:solidFill>
                <a:latin typeface="나눔바른고딕"/>
              </a:rPr>
              <a:t>남자</a:t>
            </a:r>
            <a:r>
              <a:rPr lang="en-US" altLang="ko-KR" sz="1000" b="1" dirty="0" smtClean="0">
                <a:solidFill>
                  <a:srgbClr val="0070C0"/>
                </a:solidFill>
                <a:latin typeface="나눔바른고딕"/>
              </a:rPr>
              <a:t>’, </a:t>
            </a:r>
            <a:r>
              <a:rPr lang="en-US" altLang="ko-KR" sz="1000" b="1" dirty="0">
                <a:solidFill>
                  <a:srgbClr val="B64438"/>
                </a:solidFill>
              </a:rPr>
              <a:t>2= ‘</a:t>
            </a:r>
            <a:r>
              <a:rPr lang="ko-KR" altLang="en-US" sz="1000" b="1" dirty="0">
                <a:solidFill>
                  <a:srgbClr val="B64438"/>
                </a:solidFill>
              </a:rPr>
              <a:t>여자</a:t>
            </a:r>
            <a:r>
              <a:rPr lang="en-US" altLang="ko-KR" sz="1000" b="1" dirty="0">
                <a:solidFill>
                  <a:srgbClr val="B64438"/>
                </a:solidFill>
              </a:rPr>
              <a:t>’ </a:t>
            </a:r>
            <a:endParaRPr lang="ko-KR" altLang="en-US" sz="1000" b="1" dirty="0">
              <a:solidFill>
                <a:srgbClr val="B644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6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9506" y="1513989"/>
            <a:ext cx="100029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spc="-150" dirty="0" smtClean="0">
                <a:solidFill>
                  <a:srgbClr val="77767A"/>
                </a:solidFill>
                <a:latin typeface="a둥근빅체" panose="02020600000000000000" pitchFamily="18" charset="-127"/>
                <a:ea typeface="a둥근빅체" panose="02020600000000000000" pitchFamily="18" charset="-127"/>
              </a:rPr>
              <a:t>Discussion </a:t>
            </a:r>
          </a:p>
          <a:p>
            <a:pPr algn="ctr"/>
            <a:r>
              <a:rPr lang="en-US" altLang="ko-KR" sz="7200" spc="-150" dirty="0" smtClean="0">
                <a:solidFill>
                  <a:srgbClr val="77767A"/>
                </a:solidFill>
                <a:latin typeface="a둥근빅체" panose="02020600000000000000" pitchFamily="18" charset="-127"/>
                <a:ea typeface="a둥근빅체" panose="02020600000000000000" pitchFamily="18" charset="-127"/>
              </a:rPr>
              <a:t>&amp; </a:t>
            </a:r>
          </a:p>
          <a:p>
            <a:pPr algn="ctr"/>
            <a:r>
              <a:rPr lang="en-US" altLang="ko-KR" sz="7200" spc="-150" dirty="0" smtClean="0">
                <a:solidFill>
                  <a:srgbClr val="77767A"/>
                </a:solidFill>
                <a:latin typeface="a둥근빅체" panose="02020600000000000000" pitchFamily="18" charset="-127"/>
                <a:ea typeface="a둥근빅체" panose="02020600000000000000" pitchFamily="18" charset="-127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56395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-9318" y="-10160"/>
            <a:ext cx="6116320" cy="6858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116320" y="0"/>
            <a:ext cx="607568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253690" y="1843950"/>
            <a:ext cx="580093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r>
              <a:rPr lang="en-US" altLang="ko-KR" sz="1400" b="1" dirty="0" smtClean="0">
                <a:latin typeface="HY신명조" panose="02030600000101010101" pitchFamily="18" charset="-127"/>
                <a:ea typeface="HY신명조" panose="02030600000101010101" pitchFamily="18" charset="-127"/>
              </a:rPr>
              <a:t>‘</a:t>
            </a:r>
            <a:r>
              <a:rPr lang="ko-KR" altLang="en-US" sz="1400" b="1" dirty="0" smtClean="0">
                <a:latin typeface="HY신명조" panose="02030600000101010101" pitchFamily="18" charset="-127"/>
                <a:ea typeface="HY신명조" panose="02030600000101010101" pitchFamily="18" charset="-127"/>
              </a:rPr>
              <a:t>데이터 </a:t>
            </a:r>
            <a:r>
              <a:rPr lang="ko-KR" altLang="en-US" sz="1400" b="1" dirty="0">
                <a:latin typeface="HY신명조" panose="02030600000101010101" pitchFamily="18" charset="-127"/>
                <a:ea typeface="HY신명조" panose="02030600000101010101" pitchFamily="18" charset="-127"/>
              </a:rPr>
              <a:t>통계 분석 프로그램인 </a:t>
            </a:r>
            <a:r>
              <a:rPr lang="en-US" altLang="ko-KR" sz="1400" b="1" dirty="0" smtClean="0">
                <a:latin typeface="HY신명조" panose="02030600000101010101" pitchFamily="18" charset="-127"/>
                <a:ea typeface="HY신명조" panose="02030600000101010101" pitchFamily="18" charset="-127"/>
              </a:rPr>
              <a:t>SPSS’ </a:t>
            </a:r>
            <a:r>
              <a:rPr lang="ko-KR" altLang="en-US" sz="1400" dirty="0" smtClean="0">
                <a:latin typeface="HY신명조" panose="02030600000101010101" pitchFamily="18" charset="-127"/>
                <a:ea typeface="HY신명조" panose="02030600000101010101" pitchFamily="18" charset="-127"/>
              </a:rPr>
              <a:t>를 </a:t>
            </a:r>
            <a:r>
              <a:rPr lang="ko-KR" altLang="en-US" sz="1400" dirty="0">
                <a:latin typeface="HY신명조" panose="02030600000101010101" pitchFamily="18" charset="-127"/>
                <a:ea typeface="HY신명조" panose="02030600000101010101" pitchFamily="18" charset="-127"/>
              </a:rPr>
              <a:t>사용해 본</a:t>
            </a:r>
            <a:r>
              <a:rPr lang="en-US" altLang="ko-KR" sz="1400" dirty="0"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r>
              <a:rPr lang="ko-KR" altLang="en-US" sz="1400" dirty="0" smtClean="0">
                <a:latin typeface="HY신명조" panose="02030600000101010101" pitchFamily="18" charset="-127"/>
                <a:ea typeface="HY신명조" panose="02030600000101010101" pitchFamily="18" charset="-127"/>
              </a:rPr>
              <a:t>결과</a:t>
            </a:r>
            <a:endParaRPr lang="en-US" altLang="ko-KR" sz="1400" dirty="0" smtClean="0"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endParaRPr lang="en-US" altLang="ko-KR" sz="1400" dirty="0">
              <a:solidFill>
                <a:srgbClr val="0070C0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en-US" altLang="ko-KR" sz="1400" b="1" dirty="0" smtClean="0">
                <a:latin typeface="HY신명조" panose="02030600000101010101" pitchFamily="18" charset="-127"/>
                <a:ea typeface="HY신명조" panose="02030600000101010101" pitchFamily="18" charset="-127"/>
              </a:rPr>
              <a:t>“</a:t>
            </a:r>
            <a:r>
              <a:rPr lang="ko-KR" altLang="en-US" sz="1600" b="1" dirty="0" smtClean="0">
                <a:latin typeface="HY신명조" panose="02030600000101010101" pitchFamily="18" charset="-127"/>
                <a:ea typeface="HY신명조" panose="02030600000101010101" pitchFamily="18" charset="-127"/>
              </a:rPr>
              <a:t>성별에 따라 </a:t>
            </a:r>
            <a:r>
              <a:rPr lang="en-US" altLang="ko-KR" sz="1600" b="1" dirty="0" smtClean="0">
                <a:latin typeface="HY신명조" panose="02030600000101010101" pitchFamily="18" charset="-127"/>
                <a:ea typeface="HY신명조" panose="02030600000101010101" pitchFamily="18" charset="-127"/>
              </a:rPr>
              <a:t>SNS</a:t>
            </a:r>
            <a:r>
              <a:rPr lang="ko-KR" altLang="en-US" sz="1600" b="1" dirty="0" smtClean="0">
                <a:latin typeface="HY신명조" panose="02030600000101010101" pitchFamily="18" charset="-127"/>
                <a:ea typeface="HY신명조" panose="02030600000101010101" pitchFamily="18" charset="-127"/>
              </a:rPr>
              <a:t>의 사용량과 중독성에 차이가 있을 것이다</a:t>
            </a:r>
            <a:r>
              <a:rPr lang="en-US" altLang="ko-KR" sz="1600" b="1" dirty="0" smtClean="0">
                <a:latin typeface="HY신명조" panose="02030600000101010101" pitchFamily="18" charset="-127"/>
                <a:ea typeface="HY신명조" panose="02030600000101010101" pitchFamily="18" charset="-127"/>
              </a:rPr>
              <a:t>.”</a:t>
            </a:r>
          </a:p>
          <a:p>
            <a:pPr algn="ctr"/>
            <a:endParaRPr lang="en-US" altLang="ko-KR" sz="1600" b="1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1400" dirty="0" smtClean="0">
                <a:latin typeface="HY신명조" panose="02030600000101010101" pitchFamily="18" charset="-127"/>
                <a:ea typeface="HY신명조" panose="02030600000101010101" pitchFamily="18" charset="-127"/>
              </a:rPr>
              <a:t>라는 가설은</a:t>
            </a:r>
            <a:endParaRPr lang="en-US" altLang="ko-KR" sz="1400" dirty="0" smtClean="0"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endParaRPr lang="en-US" altLang="ko-KR" sz="1600" b="1" dirty="0" smtClean="0"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en-US" altLang="ko-KR" sz="1400" dirty="0" smtClean="0">
                <a:latin typeface="HY신명조" panose="02030600000101010101" pitchFamily="18" charset="-127"/>
                <a:ea typeface="HY신명조" panose="02030600000101010101" pitchFamily="18" charset="-127"/>
              </a:rPr>
              <a:t>“</a:t>
            </a:r>
            <a:r>
              <a:rPr lang="ko-KR" altLang="en-US" sz="1400" dirty="0" smtClean="0">
                <a:latin typeface="HY신명조" panose="02030600000101010101" pitchFamily="18" charset="-127"/>
                <a:ea typeface="HY신명조" panose="02030600000101010101" pitchFamily="18" charset="-127"/>
              </a:rPr>
              <a:t>사용량은 성별에 따라 차이가 있다</a:t>
            </a:r>
            <a:r>
              <a:rPr lang="en-US" altLang="ko-KR" sz="1400" dirty="0" smtClean="0">
                <a:latin typeface="HY신명조" panose="02030600000101010101" pitchFamily="18" charset="-127"/>
                <a:ea typeface="HY신명조" panose="02030600000101010101" pitchFamily="18" charset="-127"/>
              </a:rPr>
              <a:t>”</a:t>
            </a:r>
            <a:r>
              <a:rPr lang="ko-KR" altLang="en-US" sz="1400" dirty="0" smtClean="0">
                <a:latin typeface="HY신명조" panose="02030600000101010101" pitchFamily="18" charset="-127"/>
                <a:ea typeface="HY신명조" panose="02030600000101010101" pitchFamily="18" charset="-127"/>
              </a:rPr>
              <a:t>라는 결론을 내릴 수 </a:t>
            </a:r>
            <a:r>
              <a:rPr lang="ko-KR" altLang="en-US" sz="1400" dirty="0" smtClean="0">
                <a:latin typeface="HY신명조" panose="02030600000101010101" pitchFamily="18" charset="-127"/>
                <a:ea typeface="HY신명조" panose="02030600000101010101" pitchFamily="18" charset="-127"/>
              </a:rPr>
              <a:t>있었으며</a:t>
            </a:r>
            <a:r>
              <a:rPr lang="en-US" altLang="ko-KR" sz="1400" dirty="0" smtClean="0">
                <a:latin typeface="HY신명조" panose="02030600000101010101" pitchFamily="18" charset="-127"/>
                <a:ea typeface="HY신명조" panose="02030600000101010101" pitchFamily="18" charset="-127"/>
              </a:rPr>
              <a:t>,</a:t>
            </a:r>
          </a:p>
          <a:p>
            <a:pPr algn="ctr"/>
            <a:endParaRPr lang="en-US" altLang="ko-KR" sz="1400" dirty="0" smtClean="0"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en-US" altLang="ko-KR" sz="1400" dirty="0" smtClean="0">
                <a:latin typeface="HY신명조" panose="02030600000101010101" pitchFamily="18" charset="-127"/>
                <a:ea typeface="HY신명조" panose="02030600000101010101" pitchFamily="18" charset="-127"/>
              </a:rPr>
              <a:t>“</a:t>
            </a:r>
            <a:r>
              <a:rPr lang="ko-KR" altLang="en-US" sz="1400" dirty="0" smtClean="0">
                <a:latin typeface="HY신명조" panose="02030600000101010101" pitchFamily="18" charset="-127"/>
                <a:ea typeface="HY신명조" panose="02030600000101010101" pitchFamily="18" charset="-127"/>
              </a:rPr>
              <a:t>중독성은 성별에 따라 차이가 없다</a:t>
            </a:r>
            <a:r>
              <a:rPr lang="en-US" altLang="ko-KR" sz="1400" dirty="0" smtClean="0">
                <a:latin typeface="HY신명조" panose="02030600000101010101" pitchFamily="18" charset="-127"/>
                <a:ea typeface="HY신명조" panose="02030600000101010101" pitchFamily="18" charset="-127"/>
              </a:rPr>
              <a:t>”</a:t>
            </a:r>
            <a:r>
              <a:rPr lang="ko-KR" altLang="en-US" sz="1400" dirty="0" smtClean="0">
                <a:latin typeface="HY신명조" panose="02030600000101010101" pitchFamily="18" charset="-127"/>
                <a:ea typeface="HY신명조" panose="02030600000101010101" pitchFamily="18" charset="-127"/>
              </a:rPr>
              <a:t>라는 결론을 </a:t>
            </a:r>
            <a:r>
              <a:rPr lang="ko-KR" altLang="en-US" sz="1400" dirty="0">
                <a:latin typeface="HY신명조" panose="02030600000101010101" pitchFamily="18" charset="-127"/>
                <a:ea typeface="HY신명조" panose="02030600000101010101" pitchFamily="18" charset="-127"/>
              </a:rPr>
              <a:t>내릴 </a:t>
            </a:r>
            <a:r>
              <a:rPr lang="ko-KR" altLang="en-US" sz="1400" dirty="0" smtClean="0">
                <a:latin typeface="HY신명조" panose="02030600000101010101" pitchFamily="18" charset="-127"/>
                <a:ea typeface="HY신명조" panose="02030600000101010101" pitchFamily="18" charset="-127"/>
              </a:rPr>
              <a:t>수 있었다</a:t>
            </a:r>
            <a:r>
              <a:rPr lang="en-US" altLang="ko-KR" sz="1400" dirty="0">
                <a:latin typeface="HY신명조" panose="02030600000101010101" pitchFamily="18" charset="-127"/>
                <a:ea typeface="HY신명조" panose="02030600000101010101" pitchFamily="18" charset="-127"/>
              </a:rPr>
              <a:t>. </a:t>
            </a:r>
            <a:endParaRPr lang="en-US" altLang="ko-KR" sz="1400" dirty="0" smtClean="0"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endParaRPr lang="en-US" altLang="ko-KR" sz="1400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1400" dirty="0" smtClean="0">
                <a:latin typeface="HY신명조" panose="02030600000101010101" pitchFamily="18" charset="-127"/>
                <a:ea typeface="HY신명조" panose="02030600000101010101" pitchFamily="18" charset="-127"/>
              </a:rPr>
              <a:t>최종적으로 </a:t>
            </a:r>
            <a:r>
              <a:rPr lang="ko-KR" altLang="en-US" sz="1400" b="1" dirty="0">
                <a:solidFill>
                  <a:srgbClr val="B64438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여자</a:t>
            </a:r>
            <a:r>
              <a:rPr lang="ko-KR" altLang="en-US" sz="1400" dirty="0">
                <a:latin typeface="HY신명조" panose="02030600000101010101" pitchFamily="18" charset="-127"/>
                <a:ea typeface="HY신명조" panose="02030600000101010101" pitchFamily="18" charset="-127"/>
              </a:rPr>
              <a:t>가 </a:t>
            </a:r>
            <a:r>
              <a:rPr lang="ko-KR" altLang="en-US" sz="1400" b="1" dirty="0">
                <a:solidFill>
                  <a:srgbClr val="0070C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남자</a:t>
            </a:r>
            <a:r>
              <a:rPr lang="ko-KR" altLang="en-US" sz="1400" dirty="0">
                <a:latin typeface="HY신명조" panose="02030600000101010101" pitchFamily="18" charset="-127"/>
                <a:ea typeface="HY신명조" panose="02030600000101010101" pitchFamily="18" charset="-127"/>
              </a:rPr>
              <a:t>에 비해  </a:t>
            </a:r>
            <a:r>
              <a:rPr lang="en-US" altLang="ko-KR" sz="1400" b="1" dirty="0">
                <a:latin typeface="HY신명조" panose="02030600000101010101" pitchFamily="18" charset="-127"/>
                <a:ea typeface="HY신명조" panose="02030600000101010101" pitchFamily="18" charset="-127"/>
              </a:rPr>
              <a:t>SNS </a:t>
            </a:r>
            <a:r>
              <a:rPr lang="ko-KR" altLang="en-US" sz="1400" b="1" dirty="0">
                <a:latin typeface="HY신명조" panose="02030600000101010101" pitchFamily="18" charset="-127"/>
                <a:ea typeface="HY신명조" panose="02030600000101010101" pitchFamily="18" charset="-127"/>
              </a:rPr>
              <a:t>사용량</a:t>
            </a:r>
            <a:r>
              <a:rPr lang="ko-KR" altLang="en-US" sz="1400" dirty="0">
                <a:latin typeface="HY신명조" panose="02030600000101010101" pitchFamily="18" charset="-127"/>
                <a:ea typeface="HY신명조" panose="02030600000101010101" pitchFamily="18" charset="-127"/>
              </a:rPr>
              <a:t>이 더 많을 것이라는 </a:t>
            </a:r>
            <a:endParaRPr lang="en-US" altLang="ko-KR" sz="1400" dirty="0" smtClean="0"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endParaRPr lang="en-US" altLang="ko-KR" sz="1400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ctr"/>
            <a:r>
              <a:rPr lang="ko-KR" altLang="en-US" sz="1400" dirty="0" smtClean="0">
                <a:latin typeface="HY신명조" panose="02030600000101010101" pitchFamily="18" charset="-127"/>
                <a:ea typeface="HY신명조" panose="02030600000101010101" pitchFamily="18" charset="-127"/>
              </a:rPr>
              <a:t>예측할 </a:t>
            </a:r>
            <a:r>
              <a:rPr lang="ko-KR" altLang="en-US" sz="1400" dirty="0">
                <a:latin typeface="HY신명조" panose="02030600000101010101" pitchFamily="18" charset="-127"/>
                <a:ea typeface="HY신명조" panose="02030600000101010101" pitchFamily="18" charset="-127"/>
              </a:rPr>
              <a:t>수 </a:t>
            </a:r>
            <a:r>
              <a:rPr lang="ko-KR" altLang="en-US" sz="1400" dirty="0" smtClean="0">
                <a:latin typeface="HY신명조" panose="02030600000101010101" pitchFamily="18" charset="-127"/>
                <a:ea typeface="HY신명조" panose="02030600000101010101" pitchFamily="18" charset="-127"/>
              </a:rPr>
              <a:t>있었다</a:t>
            </a:r>
            <a:r>
              <a:rPr lang="en-US" altLang="ko-KR" sz="1400" dirty="0">
                <a:latin typeface="HY신명조" panose="02030600000101010101" pitchFamily="18" charset="-127"/>
                <a:ea typeface="HY신명조" panose="02030600000101010101" pitchFamily="18" charset="-127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300365" y="277639"/>
            <a:ext cx="461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spc="-150" dirty="0" smtClean="0">
                <a:solidFill>
                  <a:schemeClr val="bg1"/>
                </a:solidFill>
                <a:latin typeface="Arial" panose="020B0604020202020204" pitchFamily="34" charset="0"/>
                <a:ea typeface="a둥근빅체" panose="02020600000000000000" pitchFamily="18" charset="-127"/>
                <a:cs typeface="Arial" panose="020B0604020202020204" pitchFamily="34" charset="0"/>
              </a:rPr>
              <a:t>Discussion &amp; Conclusion</a:t>
            </a:r>
            <a:endParaRPr lang="en-US" altLang="ko-KR" sz="2800" spc="-150" dirty="0" smtClean="0">
              <a:solidFill>
                <a:srgbClr val="0070C0"/>
              </a:solidFill>
              <a:latin typeface="Arial" panose="020B0604020202020204" pitchFamily="34" charset="0"/>
              <a:ea typeface="a둥근빅체" panose="02020600000000000000" pitchFamily="18" charset="-127"/>
              <a:cs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02" y="3256584"/>
            <a:ext cx="3553781" cy="192699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562" y="1746427"/>
            <a:ext cx="1530079" cy="151015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641" y="1746428"/>
            <a:ext cx="2013542" cy="1510157"/>
          </a:xfrm>
          <a:prstGeom prst="rect">
            <a:avLst/>
          </a:prstGeom>
        </p:spPr>
      </p:pic>
      <p:cxnSp>
        <p:nvCxnSpPr>
          <p:cNvPr id="15" name="직선 연결선 14"/>
          <p:cNvCxnSpPr/>
          <p:nvPr/>
        </p:nvCxnSpPr>
        <p:spPr>
          <a:xfrm>
            <a:off x="1586740" y="895783"/>
            <a:ext cx="708664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타원 4"/>
          <p:cNvSpPr/>
          <p:nvPr/>
        </p:nvSpPr>
        <p:spPr>
          <a:xfrm>
            <a:off x="1963681" y="4203224"/>
            <a:ext cx="460342" cy="460342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98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51000" y="2635656"/>
            <a:ext cx="4439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spc="-150" dirty="0" smtClean="0">
                <a:solidFill>
                  <a:srgbClr val="77767A"/>
                </a:solidFill>
                <a:latin typeface="a둥근빅체" panose="02020600000000000000" pitchFamily="18" charset="-127"/>
                <a:ea typeface="a둥근빅체" panose="02020600000000000000" pitchFamily="18" charset="-127"/>
              </a:rPr>
              <a:t>Thank You!</a:t>
            </a:r>
            <a:endParaRPr lang="ko-KR" altLang="en-US" sz="7200" spc="-150" dirty="0">
              <a:solidFill>
                <a:srgbClr val="77767A"/>
              </a:solidFill>
              <a:latin typeface="a둥근빅체" panose="02020600000000000000" pitchFamily="18" charset="-127"/>
              <a:ea typeface="a둥근빅체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425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26408" y="1526138"/>
            <a:ext cx="51451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spc="-150" dirty="0" smtClean="0">
                <a:solidFill>
                  <a:srgbClr val="77767A"/>
                </a:solidFill>
                <a:latin typeface="a둥근빅체" panose="02020600000000000000" pitchFamily="18" charset="-127"/>
                <a:ea typeface="a둥근빅체" panose="02020600000000000000" pitchFamily="18" charset="-127"/>
              </a:rPr>
              <a:t>Interest</a:t>
            </a:r>
          </a:p>
          <a:p>
            <a:pPr algn="ctr"/>
            <a:r>
              <a:rPr lang="en-US" altLang="ko-KR" sz="7200" spc="-150" dirty="0" smtClean="0">
                <a:solidFill>
                  <a:srgbClr val="77767A"/>
                </a:solidFill>
                <a:latin typeface="a둥근빅체" panose="02020600000000000000" pitchFamily="18" charset="-127"/>
                <a:ea typeface="a둥근빅체" panose="02020600000000000000" pitchFamily="18" charset="-127"/>
              </a:rPr>
              <a:t>&amp;</a:t>
            </a:r>
          </a:p>
          <a:p>
            <a:pPr algn="ctr"/>
            <a:r>
              <a:rPr lang="en-US" altLang="ko-KR" sz="7200" spc="-150" dirty="0" smtClean="0">
                <a:solidFill>
                  <a:srgbClr val="77767A"/>
                </a:solidFill>
                <a:latin typeface="a둥근빅체" panose="02020600000000000000" pitchFamily="18" charset="-127"/>
                <a:ea typeface="a둥근빅체" panose="02020600000000000000" pitchFamily="18" charset="-127"/>
              </a:rPr>
              <a:t>Introduce</a:t>
            </a:r>
            <a:endParaRPr lang="ko-KR" altLang="en-US" sz="7200" spc="-150" dirty="0">
              <a:solidFill>
                <a:srgbClr val="77767A"/>
              </a:solidFill>
              <a:latin typeface="a둥근빅체" panose="02020600000000000000" pitchFamily="18" charset="-127"/>
              <a:ea typeface="a둥근빅체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32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479180"/>
            <a:ext cx="12192000" cy="33788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-9172"/>
            <a:ext cx="12192000" cy="34781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1402198" y="5284123"/>
            <a:ext cx="929366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02198" y="5477752"/>
            <a:ext cx="9344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-15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2980B9"/>
                </a:solidFill>
              </a:rPr>
              <a:t>‘</a:t>
            </a:r>
            <a:r>
              <a:rPr lang="ko-KR" altLang="ko-KR" sz="1400" b="1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0070C0"/>
                </a:solidFill>
              </a:rPr>
              <a:t>미디어</a:t>
            </a:r>
            <a:r>
              <a:rPr lang="en-US" altLang="ko-KR" sz="1400" b="1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0070C0"/>
                </a:solidFill>
              </a:rPr>
              <a:t> </a:t>
            </a:r>
            <a:r>
              <a:rPr lang="ko-KR" altLang="en-US" sz="1400" b="1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0070C0"/>
                </a:solidFill>
              </a:rPr>
              <a:t>통계</a:t>
            </a:r>
            <a:r>
              <a:rPr lang="en-US" altLang="ko-KR" sz="1400" b="1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0070C0"/>
                </a:solidFill>
              </a:rPr>
              <a:t>‘ </a:t>
            </a:r>
            <a:r>
              <a:rPr lang="ko-KR" altLang="ko-KR" sz="1200" spc="-15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</a:rPr>
              <a:t>시간을 기회로 삼아 </a:t>
            </a:r>
            <a:r>
              <a:rPr lang="en-US" altLang="ko-KR" sz="1200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</a:rPr>
              <a:t> </a:t>
            </a:r>
            <a:r>
              <a:rPr lang="ko-KR" altLang="en-US" sz="1200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</a:rPr>
              <a:t>관심사에 대한 연구문제와 가설 설정 후 데이터 분석을 실시</a:t>
            </a:r>
            <a:r>
              <a:rPr lang="ko-KR" altLang="ko-KR" sz="1200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</a:rPr>
              <a:t> </a:t>
            </a:r>
            <a:r>
              <a:rPr lang="ko-KR" altLang="ko-KR" sz="1200" spc="-15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</a:rPr>
              <a:t>해보게 되었다</a:t>
            </a:r>
            <a:r>
              <a:rPr lang="en-US" altLang="ko-KR" sz="1200" spc="-150" dirty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</a:rPr>
              <a:t>. </a:t>
            </a:r>
            <a:endParaRPr lang="en-US" altLang="ko-KR" sz="1200" spc="-150" dirty="0" smtClean="0">
              <a:ln>
                <a:solidFill>
                  <a:srgbClr val="4F81BD">
                    <a:shade val="50000"/>
                    <a:alpha val="0"/>
                  </a:srgbClr>
                </a:solidFill>
              </a:ln>
            </a:endParaRPr>
          </a:p>
          <a:p>
            <a:pPr algn="ctr"/>
            <a:endParaRPr lang="en-US" altLang="ko-KR" sz="1200" spc="-150" dirty="0">
              <a:ln>
                <a:solidFill>
                  <a:srgbClr val="4F81BD">
                    <a:shade val="50000"/>
                    <a:alpha val="0"/>
                  </a:srgbClr>
                </a:solidFill>
              </a:ln>
            </a:endParaRPr>
          </a:p>
          <a:p>
            <a:pPr algn="ctr"/>
            <a:r>
              <a:rPr lang="ko-KR" altLang="ko-KR" sz="1200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</a:rPr>
              <a:t>우리는 </a:t>
            </a:r>
            <a:r>
              <a:rPr lang="ko-KR" altLang="en-US" sz="1200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</a:rPr>
              <a:t>미디어통계 수업 취지에 맞게 학과 전공과  </a:t>
            </a:r>
            <a:endParaRPr lang="en-US" altLang="ko-KR" sz="1200" spc="-150" dirty="0" smtClean="0">
              <a:ln>
                <a:solidFill>
                  <a:srgbClr val="4F81BD">
                    <a:shade val="50000"/>
                    <a:alpha val="0"/>
                  </a:srgbClr>
                </a:solidFill>
              </a:ln>
            </a:endParaRPr>
          </a:p>
          <a:p>
            <a:pPr algn="ctr"/>
            <a:endParaRPr lang="en-US" altLang="ko-KR" sz="1200" spc="-150" dirty="0" smtClean="0">
              <a:ln>
                <a:solidFill>
                  <a:srgbClr val="4F81BD">
                    <a:shade val="50000"/>
                    <a:alpha val="0"/>
                  </a:srgbClr>
                </a:solidFill>
              </a:ln>
            </a:endParaRPr>
          </a:p>
          <a:p>
            <a:pPr algn="ctr"/>
            <a:r>
              <a:rPr lang="ko-KR" altLang="en-US" sz="1200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</a:rPr>
              <a:t>관련 있는</a:t>
            </a:r>
            <a:r>
              <a:rPr lang="ko-KR" altLang="en-US" sz="1200" b="1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</a:rPr>
              <a:t> </a:t>
            </a:r>
            <a:r>
              <a:rPr lang="en-US" altLang="ko-KR" sz="1400" b="1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  <a:solidFill>
                  <a:srgbClr val="0070C0"/>
                </a:solidFill>
              </a:rPr>
              <a:t>‘ SNS ’ </a:t>
            </a:r>
            <a:r>
              <a:rPr lang="ko-KR" altLang="en-US" sz="1200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</a:rPr>
              <a:t>분야에서 데이터를 분석하고 결론을 내려보기로 했다</a:t>
            </a:r>
            <a:r>
              <a:rPr lang="en-US" altLang="ko-KR" sz="1200" spc="-150" dirty="0" smtClean="0">
                <a:ln>
                  <a:solidFill>
                    <a:srgbClr val="4F81BD">
                      <a:shade val="50000"/>
                      <a:alpha val="0"/>
                    </a:srgbClr>
                  </a:solidFill>
                </a:ln>
              </a:rPr>
              <a:t>.</a:t>
            </a:r>
            <a:endParaRPr lang="ko-KR" altLang="ko-KR" sz="1200" spc="-150" dirty="0">
              <a:ln>
                <a:solidFill>
                  <a:srgbClr val="4F81BD">
                    <a:shade val="50000"/>
                    <a:alpha val="0"/>
                  </a:srgbClr>
                </a:solidFill>
              </a:ln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44" y="1102730"/>
            <a:ext cx="3420755" cy="2464013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758" y="3062236"/>
            <a:ext cx="4389598" cy="2027576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833" y="979933"/>
            <a:ext cx="3537992" cy="2554870"/>
          </a:xfrm>
          <a:prstGeom prst="rect">
            <a:avLst/>
          </a:prstGeom>
        </p:spPr>
      </p:pic>
      <p:cxnSp>
        <p:nvCxnSpPr>
          <p:cNvPr id="17" name="직선 연결선 16"/>
          <p:cNvCxnSpPr/>
          <p:nvPr/>
        </p:nvCxnSpPr>
        <p:spPr>
          <a:xfrm>
            <a:off x="5694699" y="841199"/>
            <a:ext cx="70866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42631" y="248241"/>
            <a:ext cx="461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spc="-150" dirty="0" smtClean="0">
                <a:solidFill>
                  <a:schemeClr val="bg1"/>
                </a:solidFill>
                <a:latin typeface="Arial" panose="020B0604020202020204" pitchFamily="34" charset="0"/>
                <a:ea typeface="a둥근빅체" panose="02020600000000000000" pitchFamily="18" charset="-127"/>
                <a:cs typeface="Arial" panose="020B0604020202020204" pitchFamily="34" charset="0"/>
              </a:rPr>
              <a:t>SNS (Social Network Service)</a:t>
            </a:r>
            <a:endParaRPr lang="en-US" altLang="ko-KR" sz="2800" spc="-150" dirty="0" smtClean="0">
              <a:solidFill>
                <a:srgbClr val="0070C0"/>
              </a:solidFill>
              <a:latin typeface="Arial" panose="020B0604020202020204" pitchFamily="34" charset="0"/>
              <a:ea typeface="a둥근빅체" panose="02020600000000000000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5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-10160"/>
            <a:ext cx="1549050" cy="686816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540786" y="0"/>
            <a:ext cx="10651214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/>
        </p:nvCxnSpPr>
        <p:spPr>
          <a:xfrm>
            <a:off x="2212519" y="4896575"/>
            <a:ext cx="929366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87118" y="5240438"/>
            <a:ext cx="934446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0070C0"/>
                </a:solidFill>
                <a:latin typeface="나눔바른고딕"/>
              </a:rPr>
              <a:t>SNS</a:t>
            </a:r>
            <a:r>
              <a:rPr lang="ko-KR" altLang="en-US" sz="1200" dirty="0">
                <a:latin typeface="나눔바른고딕"/>
              </a:rPr>
              <a:t>는 사용자 간의 자유로운 의사 소통과 정보 공유, 그리고 인맥 </a:t>
            </a:r>
            <a:endParaRPr lang="en-US" altLang="ko-KR" sz="1200" dirty="0" smtClean="0">
              <a:latin typeface="나눔바른고딕"/>
            </a:endParaRPr>
          </a:p>
          <a:p>
            <a:pPr algn="ctr"/>
            <a:endParaRPr lang="en-US" altLang="ko-KR" sz="1200" dirty="0" smtClean="0">
              <a:latin typeface="나눔바른고딕"/>
            </a:endParaRPr>
          </a:p>
          <a:p>
            <a:pPr algn="ctr"/>
            <a:r>
              <a:rPr lang="ko-KR" altLang="en-US" sz="1200" dirty="0" smtClean="0">
                <a:latin typeface="나눔바른고딕"/>
              </a:rPr>
              <a:t>확대 </a:t>
            </a:r>
            <a:r>
              <a:rPr lang="ko-KR" altLang="en-US" sz="1200" dirty="0">
                <a:latin typeface="나눔바른고딕"/>
              </a:rPr>
              <a:t>등을 통해 사회적 관계를 생성하고 강화 시켜주는 온라인 서비스를 의미한다</a:t>
            </a:r>
            <a:r>
              <a:rPr lang="ko-KR" altLang="en-US" sz="1200" dirty="0" smtClean="0">
                <a:latin typeface="나눔바른고딕"/>
              </a:rPr>
              <a:t>.</a:t>
            </a:r>
            <a:endParaRPr lang="en-US" altLang="ko-KR" sz="1200" dirty="0" smtClean="0">
              <a:latin typeface="나눔바른고딕"/>
            </a:endParaRPr>
          </a:p>
          <a:p>
            <a:pPr algn="ctr"/>
            <a:endParaRPr lang="en-US" altLang="ko-KR" sz="1200" dirty="0">
              <a:latin typeface="나눔바른고딕"/>
            </a:endParaRPr>
          </a:p>
          <a:p>
            <a:pPr algn="ctr"/>
            <a:r>
              <a:rPr lang="ko-KR" altLang="en-US" sz="1400" b="1" dirty="0" smtClean="0">
                <a:solidFill>
                  <a:schemeClr val="tx2">
                    <a:lumMod val="90000"/>
                  </a:schemeClr>
                </a:solidFill>
                <a:latin typeface="나눔바른고딕"/>
              </a:rPr>
              <a:t>누구나 </a:t>
            </a:r>
            <a:r>
              <a:rPr lang="ko-KR" altLang="en-US" sz="1400" b="1" dirty="0" err="1">
                <a:solidFill>
                  <a:schemeClr val="tx2">
                    <a:lumMod val="90000"/>
                  </a:schemeClr>
                </a:solidFill>
                <a:latin typeface="나눔바른고딕"/>
              </a:rPr>
              <a:t>콘텐츠를</a:t>
            </a:r>
            <a:r>
              <a:rPr lang="ko-KR" altLang="en-US" sz="1400" b="1" dirty="0">
                <a:solidFill>
                  <a:schemeClr val="tx2">
                    <a:lumMod val="90000"/>
                  </a:schemeClr>
                </a:solidFill>
                <a:latin typeface="나눔바른고딕"/>
              </a:rPr>
              <a:t> </a:t>
            </a:r>
            <a:r>
              <a:rPr lang="ko-KR" altLang="en-US" sz="1400" b="1" dirty="0" smtClean="0">
                <a:solidFill>
                  <a:srgbClr val="0070C0"/>
                </a:solidFill>
                <a:latin typeface="나눔바른고딕"/>
              </a:rPr>
              <a:t>생산 </a:t>
            </a:r>
            <a:r>
              <a:rPr lang="en-US" altLang="ko-KR" sz="1400" b="1" dirty="0" smtClean="0">
                <a:solidFill>
                  <a:schemeClr val="tx2">
                    <a:lumMod val="90000"/>
                  </a:schemeClr>
                </a:solidFill>
                <a:latin typeface="나눔바른고딕"/>
              </a:rPr>
              <a:t>+ </a:t>
            </a:r>
            <a:r>
              <a:rPr lang="ko-KR" altLang="en-US" sz="1400" b="1" dirty="0" smtClean="0">
                <a:solidFill>
                  <a:schemeClr val="tx2">
                    <a:lumMod val="90000"/>
                  </a:schemeClr>
                </a:solidFill>
                <a:latin typeface="나눔바른고딕"/>
              </a:rPr>
              <a:t>빠른 </a:t>
            </a:r>
            <a:r>
              <a:rPr lang="ko-KR" altLang="en-US" sz="1400" b="1" dirty="0">
                <a:solidFill>
                  <a:schemeClr val="tx2">
                    <a:lumMod val="90000"/>
                  </a:schemeClr>
                </a:solidFill>
                <a:latin typeface="나눔바른고딕"/>
              </a:rPr>
              <a:t>속도로 많은 사람에게 </a:t>
            </a:r>
            <a:r>
              <a:rPr lang="ko-KR" altLang="en-US" sz="1400" b="1" dirty="0" err="1">
                <a:solidFill>
                  <a:schemeClr val="tx2">
                    <a:lumMod val="90000"/>
                  </a:schemeClr>
                </a:solidFill>
                <a:latin typeface="나눔바른고딕"/>
              </a:rPr>
              <a:t>콘텐츠를</a:t>
            </a:r>
            <a:r>
              <a:rPr lang="ko-KR" altLang="en-US" sz="1400" b="1" dirty="0">
                <a:solidFill>
                  <a:schemeClr val="tx2">
                    <a:lumMod val="90000"/>
                  </a:schemeClr>
                </a:solidFill>
                <a:latin typeface="나눔바른고딕"/>
              </a:rPr>
              <a:t> </a:t>
            </a:r>
            <a:r>
              <a:rPr lang="ko-KR" altLang="en-US" sz="1400" b="1" dirty="0" smtClean="0">
                <a:solidFill>
                  <a:srgbClr val="0070C0"/>
                </a:solidFill>
                <a:latin typeface="나눔바른고딕"/>
              </a:rPr>
              <a:t>전달</a:t>
            </a:r>
            <a:r>
              <a:rPr lang="ko-KR" altLang="en-US" sz="1400" b="1" dirty="0" smtClean="0">
                <a:solidFill>
                  <a:schemeClr val="tx2">
                    <a:lumMod val="90000"/>
                  </a:schemeClr>
                </a:solidFill>
                <a:latin typeface="나눔바른고딕"/>
              </a:rPr>
              <a:t> </a:t>
            </a:r>
            <a:r>
              <a:rPr lang="en-US" altLang="ko-KR" sz="1400" b="1" dirty="0" smtClean="0">
                <a:solidFill>
                  <a:schemeClr val="tx2">
                    <a:lumMod val="90000"/>
                  </a:schemeClr>
                </a:solidFill>
                <a:latin typeface="나눔바른고딕"/>
              </a:rPr>
              <a:t>= </a:t>
            </a:r>
            <a:r>
              <a:rPr lang="en-US" altLang="ko-KR" sz="1400" b="1" dirty="0" smtClean="0">
                <a:latin typeface="나눔바른고딕"/>
              </a:rPr>
              <a:t>SNS</a:t>
            </a:r>
            <a:r>
              <a:rPr lang="ko-KR" altLang="en-US" sz="1400" b="1" dirty="0" smtClean="0">
                <a:latin typeface="나눔바른고딕"/>
              </a:rPr>
              <a:t>의 장점</a:t>
            </a:r>
            <a:endParaRPr lang="en-US" altLang="ko-KR" sz="1400" b="1" dirty="0">
              <a:latin typeface="나눔바른고딕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332" y="1128250"/>
            <a:ext cx="4669790" cy="2625566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446" y="2572581"/>
            <a:ext cx="2877886" cy="20483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7663" y="343588"/>
            <a:ext cx="461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spc="-150" dirty="0" smtClean="0">
                <a:solidFill>
                  <a:schemeClr val="bg1"/>
                </a:solidFill>
                <a:latin typeface="Arial" panose="020B0604020202020204" pitchFamily="34" charset="0"/>
                <a:ea typeface="a둥근빅체" panose="02020600000000000000" pitchFamily="18" charset="-127"/>
                <a:cs typeface="Arial" panose="020B0604020202020204" pitchFamily="34" charset="0"/>
              </a:rPr>
              <a:t>SNS   (Social Network Service)</a:t>
            </a:r>
            <a:endParaRPr lang="en-US" altLang="ko-KR" sz="2800" spc="-150" dirty="0" smtClean="0">
              <a:solidFill>
                <a:srgbClr val="0070C0"/>
              </a:solidFill>
              <a:latin typeface="Arial" panose="020B0604020202020204" pitchFamily="34" charset="0"/>
              <a:ea typeface="a둥근빅체" panose="02020600000000000000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-12670" y="-359"/>
            <a:ext cx="12214830" cy="34781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-12670" y="3423263"/>
            <a:ext cx="12214830" cy="343473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2589" y="1565480"/>
            <a:ext cx="3393721" cy="4021461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64679" y="952144"/>
            <a:ext cx="3416982" cy="5335975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81661" y="952144"/>
            <a:ext cx="3408577" cy="4672102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2589" y="3250172"/>
            <a:ext cx="10207649" cy="470570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39140" y="2670350"/>
            <a:ext cx="5509740" cy="331218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8948" y="4551991"/>
            <a:ext cx="5613721" cy="335565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93616" y="6279086"/>
            <a:ext cx="3518704" cy="410944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0160" y="5748304"/>
            <a:ext cx="3518704" cy="447562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73044" y="3945786"/>
            <a:ext cx="6687499" cy="3535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7178" y="321349"/>
            <a:ext cx="461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spc="-150" dirty="0" smtClean="0">
                <a:solidFill>
                  <a:schemeClr val="bg1"/>
                </a:solidFill>
                <a:latin typeface="Arial" panose="020B0604020202020204" pitchFamily="34" charset="0"/>
                <a:ea typeface="a둥근빅체" panose="02020600000000000000" pitchFamily="18" charset="-127"/>
                <a:cs typeface="Arial" panose="020B0604020202020204" pitchFamily="34" charset="0"/>
              </a:rPr>
              <a:t>SNS  (Social Network Service)</a:t>
            </a:r>
            <a:endParaRPr lang="en-US" altLang="ko-KR" sz="2800" spc="-150" dirty="0" smtClean="0">
              <a:solidFill>
                <a:srgbClr val="0070C0"/>
              </a:solidFill>
              <a:latin typeface="Arial" panose="020B0604020202020204" pitchFamily="34" charset="0"/>
              <a:ea typeface="a둥근빅체" panose="02020600000000000000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98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1554866" y="-10160"/>
            <a:ext cx="10637134" cy="686816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연결선 17"/>
          <p:cNvCxnSpPr/>
          <p:nvPr/>
        </p:nvCxnSpPr>
        <p:spPr>
          <a:xfrm>
            <a:off x="2251999" y="5068425"/>
            <a:ext cx="929366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01199" y="5152560"/>
            <a:ext cx="934446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나눔바른고딕"/>
              </a:rPr>
              <a:t>‘SNS’ </a:t>
            </a:r>
            <a:r>
              <a:rPr lang="ko-KR" alt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나눔바른고딕"/>
              </a:rPr>
              <a:t>정보화 사회</a:t>
            </a:r>
            <a:r>
              <a:rPr lang="ko-KR" altLang="en-US" sz="1200" b="1" dirty="0" smtClean="0">
                <a:solidFill>
                  <a:schemeClr val="bg1"/>
                </a:solidFill>
                <a:latin typeface="나눔바른고딕"/>
              </a:rPr>
              <a:t>에서 가장 이슈화 되고 있는 분야</a:t>
            </a:r>
            <a:endParaRPr lang="en-US" altLang="ko-KR" sz="1200" b="1" dirty="0">
              <a:solidFill>
                <a:schemeClr val="bg1"/>
              </a:solidFill>
              <a:latin typeface="나눔바른고딕"/>
            </a:endParaRPr>
          </a:p>
          <a:p>
            <a:pPr algn="ctr"/>
            <a:endParaRPr lang="en-US" altLang="ko-KR" sz="1200" b="1" dirty="0" smtClean="0">
              <a:solidFill>
                <a:schemeClr val="bg1"/>
              </a:solidFill>
              <a:latin typeface="나눔바른고딕"/>
            </a:endParaRPr>
          </a:p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나눔바른고딕"/>
              </a:rPr>
              <a:t>전세계인들의 </a:t>
            </a:r>
            <a:r>
              <a:rPr lang="ko-KR" alt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나눔바른고딕"/>
              </a:rPr>
              <a:t>커뮤니케이션</a:t>
            </a:r>
            <a:r>
              <a:rPr lang="ko-KR" altLang="en-US" sz="1200" b="1" dirty="0" smtClean="0">
                <a:solidFill>
                  <a:schemeClr val="bg1"/>
                </a:solidFill>
                <a:latin typeface="나눔바른고딕"/>
              </a:rPr>
              <a:t> 공간</a:t>
            </a:r>
            <a:endParaRPr lang="en-US" altLang="ko-KR" sz="1200" b="1" dirty="0" smtClean="0">
              <a:solidFill>
                <a:schemeClr val="bg1"/>
              </a:solidFill>
              <a:latin typeface="나눔바른고딕"/>
            </a:endParaRPr>
          </a:p>
          <a:p>
            <a:pPr algn="ctr"/>
            <a:endParaRPr lang="en-US" altLang="ko-KR" sz="1200" b="1" dirty="0" smtClean="0">
              <a:solidFill>
                <a:schemeClr val="bg1"/>
              </a:solidFill>
              <a:latin typeface="나눔바른고딕"/>
            </a:endParaRPr>
          </a:p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나눔바른고딕"/>
              </a:rPr>
              <a:t>빠른 </a:t>
            </a:r>
            <a:r>
              <a:rPr lang="ko-KR" altLang="en-US" sz="1200" b="1" dirty="0">
                <a:solidFill>
                  <a:schemeClr val="bg1"/>
                </a:solidFill>
                <a:latin typeface="나눔바른고딕"/>
              </a:rPr>
              <a:t>속도로 많은 사람에게 </a:t>
            </a:r>
            <a:r>
              <a:rPr lang="ko-KR" altLang="en-US" sz="1200" b="1" dirty="0" err="1">
                <a:solidFill>
                  <a:schemeClr val="bg1"/>
                </a:solidFill>
                <a:latin typeface="나눔바른고딕"/>
              </a:rPr>
              <a:t>콘텐츠를</a:t>
            </a:r>
            <a:r>
              <a:rPr lang="ko-KR" altLang="en-US" sz="1200" b="1" dirty="0">
                <a:solidFill>
                  <a:schemeClr val="bg1"/>
                </a:solidFill>
                <a:latin typeface="나눔바른고딕"/>
              </a:rPr>
              <a:t> </a:t>
            </a:r>
            <a:r>
              <a:rPr lang="ko-KR" alt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나눔바른고딕"/>
              </a:rPr>
              <a:t>전달</a:t>
            </a:r>
            <a:endParaRPr lang="en-US" altLang="ko-KR" sz="14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나눔바른고딕"/>
            </a:endParaRPr>
          </a:p>
          <a:p>
            <a:pPr algn="ctr"/>
            <a:endParaRPr lang="en-US" altLang="ko-KR" sz="1200" b="1" dirty="0" smtClean="0">
              <a:solidFill>
                <a:schemeClr val="bg1"/>
              </a:solidFill>
              <a:latin typeface="나눔바른고딕"/>
            </a:endParaRPr>
          </a:p>
          <a:p>
            <a:pPr algn="ctr"/>
            <a:r>
              <a:rPr lang="ko-KR" altLang="en-US" sz="1200" b="1" dirty="0" smtClean="0">
                <a:solidFill>
                  <a:schemeClr val="bg1"/>
                </a:solidFill>
                <a:latin typeface="나눔바른고딕"/>
              </a:rPr>
              <a:t>누구나 </a:t>
            </a:r>
            <a:r>
              <a:rPr lang="ko-KR" altLang="en-US" sz="1200" b="1" dirty="0" err="1">
                <a:solidFill>
                  <a:schemeClr val="bg1"/>
                </a:solidFill>
                <a:latin typeface="나눔바른고딕"/>
              </a:rPr>
              <a:t>콘텐츠를</a:t>
            </a:r>
            <a:r>
              <a:rPr lang="ko-KR" altLang="en-US" sz="1200" b="1" dirty="0">
                <a:solidFill>
                  <a:schemeClr val="bg1"/>
                </a:solidFill>
                <a:latin typeface="나눔바른고딕"/>
              </a:rPr>
              <a:t> </a:t>
            </a:r>
            <a:r>
              <a:rPr lang="ko-KR" alt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나눔바른고딕"/>
              </a:rPr>
              <a:t>생산</a:t>
            </a:r>
            <a:endParaRPr lang="en-US" altLang="ko-KR" sz="1400" b="1" dirty="0">
              <a:solidFill>
                <a:schemeClr val="accent2">
                  <a:lumMod val="60000"/>
                  <a:lumOff val="40000"/>
                </a:schemeClr>
              </a:solidFill>
              <a:latin typeface="나눔바른고딕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290" y="421950"/>
            <a:ext cx="4363252" cy="4363252"/>
          </a:xfrm>
          <a:prstGeom prst="rect">
            <a:avLst/>
          </a:prstGeom>
        </p:spPr>
      </p:pic>
      <p:sp>
        <p:nvSpPr>
          <p:cNvPr id="21" name="타원 20"/>
          <p:cNvSpPr/>
          <p:nvPr/>
        </p:nvSpPr>
        <p:spPr>
          <a:xfrm>
            <a:off x="8269350" y="1612212"/>
            <a:ext cx="1857131" cy="18700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/>
              <a:t>SNS</a:t>
            </a:r>
            <a:endParaRPr lang="en-US" altLang="ko-KR" sz="3600" b="1" dirty="0" smtClean="0"/>
          </a:p>
          <a:p>
            <a:pPr algn="ctr"/>
            <a:r>
              <a:rPr lang="en-US" altLang="ko-KR" sz="1600" b="1" dirty="0" smtClean="0"/>
              <a:t>‘</a:t>
            </a:r>
            <a:r>
              <a:rPr lang="ko-KR" altLang="en-US" sz="1400" b="1" dirty="0" smtClean="0"/>
              <a:t>소통</a:t>
            </a:r>
            <a:r>
              <a:rPr lang="en-US" altLang="ko-KR" sz="1400" b="1" dirty="0" smtClean="0"/>
              <a:t>/</a:t>
            </a:r>
            <a:r>
              <a:rPr lang="ko-KR" altLang="en-US" sz="1400" b="1" dirty="0" smtClean="0"/>
              <a:t>즐거움</a:t>
            </a:r>
            <a:r>
              <a:rPr lang="en-US" altLang="ko-KR" sz="1400" b="1" dirty="0" smtClean="0"/>
              <a:t>’ </a:t>
            </a:r>
          </a:p>
          <a:p>
            <a:pPr algn="ctr"/>
            <a:r>
              <a:rPr lang="en-US" altLang="ko-KR" sz="1400" b="1" dirty="0" smtClean="0"/>
              <a:t>‘</a:t>
            </a:r>
            <a:r>
              <a:rPr lang="ko-KR" altLang="en-US" sz="1400" b="1" dirty="0" smtClean="0"/>
              <a:t>공감대 형성</a:t>
            </a:r>
            <a:r>
              <a:rPr lang="en-US" altLang="ko-KR" sz="1400" b="1" dirty="0" smtClean="0"/>
              <a:t>’</a:t>
            </a:r>
          </a:p>
          <a:p>
            <a:pPr algn="ctr"/>
            <a:r>
              <a:rPr lang="en-US" altLang="ko-KR" sz="1400" b="1" dirty="0" smtClean="0"/>
              <a:t>‘</a:t>
            </a:r>
            <a:r>
              <a:rPr lang="ko-KR" altLang="en-US" sz="1400" b="1" dirty="0" smtClean="0"/>
              <a:t>정보공유</a:t>
            </a:r>
            <a:r>
              <a:rPr lang="en-US" altLang="ko-KR" sz="1400" dirty="0" smtClean="0"/>
              <a:t>’</a:t>
            </a:r>
            <a:r>
              <a:rPr lang="ko-KR" altLang="en-US" sz="1400" dirty="0" smtClean="0"/>
              <a:t> </a:t>
            </a:r>
            <a:endParaRPr lang="en-US" altLang="ko-KR" sz="1400" dirty="0" smtClean="0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397" y="2180826"/>
            <a:ext cx="4348132" cy="2604376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0" y="0"/>
            <a:ext cx="154905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-873261" y="331023"/>
            <a:ext cx="4854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 smtClean="0">
                <a:solidFill>
                  <a:schemeClr val="bg1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Interest = </a:t>
            </a:r>
            <a:r>
              <a:rPr lang="en-US" altLang="ko-KR" sz="3200" spc="-150" dirty="0" smtClean="0">
                <a:solidFill>
                  <a:schemeClr val="bg1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‘</a:t>
            </a:r>
            <a:r>
              <a:rPr lang="en-US" altLang="ko-KR" sz="3200" spc="-150" dirty="0" smtClean="0">
                <a:solidFill>
                  <a:schemeClr val="bg1"/>
                </a:solidFill>
                <a:latin typeface="Arial" panose="020B0604020202020204" pitchFamily="34" charset="0"/>
                <a:ea typeface="나눔고딕 ExtraBold" panose="020D0904000000000000" pitchFamily="50" charset="-127"/>
                <a:cs typeface="Arial" panose="020B0604020202020204" pitchFamily="34" charset="0"/>
              </a:rPr>
              <a:t>SNS’</a:t>
            </a:r>
            <a:endParaRPr lang="ko-KR" altLang="en-US" sz="3200" spc="-150" dirty="0">
              <a:solidFill>
                <a:schemeClr val="bg1"/>
              </a:solidFill>
              <a:latin typeface="Arial" panose="020B0604020202020204" pitchFamily="34" charset="0"/>
              <a:ea typeface="나눔고딕 ExtraBold" panose="020D0904000000000000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17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3361" y="1646993"/>
            <a:ext cx="100029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spc="-150" dirty="0" smtClean="0">
                <a:solidFill>
                  <a:srgbClr val="77767A"/>
                </a:solidFill>
                <a:latin typeface="a둥근빅체" panose="02020600000000000000" pitchFamily="18" charset="-127"/>
                <a:ea typeface="a둥근빅체" panose="02020600000000000000" pitchFamily="18" charset="-127"/>
              </a:rPr>
              <a:t>Research Problems</a:t>
            </a:r>
          </a:p>
          <a:p>
            <a:pPr algn="ctr"/>
            <a:r>
              <a:rPr lang="en-US" altLang="ko-KR" sz="7200" spc="-150" dirty="0" smtClean="0">
                <a:solidFill>
                  <a:srgbClr val="77767A"/>
                </a:solidFill>
                <a:latin typeface="a둥근빅체" panose="02020600000000000000" pitchFamily="18" charset="-127"/>
                <a:ea typeface="a둥근빅체" panose="02020600000000000000" pitchFamily="18" charset="-127"/>
              </a:rPr>
              <a:t>&amp; </a:t>
            </a:r>
          </a:p>
          <a:p>
            <a:pPr algn="ctr"/>
            <a:r>
              <a:rPr lang="en-US" altLang="ko-KR" sz="7200" spc="-150" dirty="0" smtClean="0">
                <a:solidFill>
                  <a:srgbClr val="77767A"/>
                </a:solidFill>
                <a:latin typeface="a둥근빅체" panose="02020600000000000000" pitchFamily="18" charset="-127"/>
                <a:ea typeface="a둥근빅체" panose="02020600000000000000" pitchFamily="18" charset="-127"/>
              </a:rPr>
              <a:t>Hypothesis</a:t>
            </a:r>
            <a:endParaRPr lang="ko-KR" altLang="en-US" sz="7200" spc="-150" dirty="0">
              <a:solidFill>
                <a:srgbClr val="77767A"/>
              </a:solidFill>
              <a:latin typeface="a둥근빅체" panose="02020600000000000000" pitchFamily="18" charset="-127"/>
              <a:ea typeface="a둥근빅체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732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259" y="0"/>
            <a:ext cx="6443260" cy="6858000"/>
          </a:xfrm>
          <a:prstGeom prst="rect">
            <a:avLst/>
          </a:prstGeom>
        </p:spPr>
      </p:pic>
      <p:cxnSp>
        <p:nvCxnSpPr>
          <p:cNvPr id="11" name="직선 연결선 10"/>
          <p:cNvCxnSpPr/>
          <p:nvPr/>
        </p:nvCxnSpPr>
        <p:spPr>
          <a:xfrm>
            <a:off x="0" y="1097772"/>
            <a:ext cx="708664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-10159" y="294640"/>
            <a:ext cx="2316479" cy="64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spc="-150" dirty="0">
                <a:solidFill>
                  <a:schemeClr val="bg1"/>
                </a:solidFill>
                <a:latin typeface="Arial" panose="020B0604020202020204" pitchFamily="34" charset="0"/>
                <a:ea typeface="a둥근빅체" panose="02020600000000000000" pitchFamily="18" charset="-127"/>
                <a:cs typeface="Arial" panose="020B0604020202020204" pitchFamily="34" charset="0"/>
              </a:rPr>
              <a:t>Hypothesis</a:t>
            </a:r>
            <a:endParaRPr lang="ko-KR" altLang="en-US" sz="2800" spc="-150" dirty="0">
              <a:solidFill>
                <a:schemeClr val="bg1"/>
              </a:solidFill>
              <a:latin typeface="Arial" panose="020B0604020202020204" pitchFamily="34" charset="0"/>
              <a:ea typeface="a둥근빅체" panose="02020600000000000000" pitchFamily="18" charset="-127"/>
              <a:cs typeface="Arial" panose="020B0604020202020204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0642950" y="0"/>
            <a:ext cx="1549050" cy="6858000"/>
          </a:xfrm>
          <a:prstGeom prst="rect">
            <a:avLst/>
          </a:prstGeom>
          <a:solidFill>
            <a:srgbClr val="0070C0"/>
          </a:solidFill>
          <a:ln>
            <a:solidFill>
              <a:srgbClr val="298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152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4657</TotalTime>
  <Words>739</Words>
  <Application>Microsoft Office PowerPoint</Application>
  <PresentationFormat>와이드스크린</PresentationFormat>
  <Paragraphs>120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2" baseType="lpstr">
      <vt:lpstr>HY신명조</vt:lpstr>
      <vt:lpstr>Arial</vt:lpstr>
      <vt:lpstr>나눔바른고딕</vt:lpstr>
      <vt:lpstr>a둥근빅체</vt:lpstr>
      <vt:lpstr>맑은 고딕</vt:lpstr>
      <vt:lpstr>한컴 윤고딕 240</vt:lpstr>
      <vt:lpstr>나눔고딕 ExtraBold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Yoon sj</dc:creator>
  <cp:lastModifiedBy>김준영</cp:lastModifiedBy>
  <cp:revision>305</cp:revision>
  <dcterms:created xsi:type="dcterms:W3CDTF">2014-12-18T04:01:36Z</dcterms:created>
  <dcterms:modified xsi:type="dcterms:W3CDTF">2016-06-11T18:29:56Z</dcterms:modified>
</cp:coreProperties>
</file>