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3"/>
  </p:notesMasterIdLst>
  <p:sldIdLst>
    <p:sldId id="279" r:id="rId2"/>
    <p:sldId id="280" r:id="rId3"/>
    <p:sldId id="285" r:id="rId4"/>
    <p:sldId id="315" r:id="rId5"/>
    <p:sldId id="290" r:id="rId6"/>
    <p:sldId id="293" r:id="rId7"/>
    <p:sldId id="316" r:id="rId8"/>
    <p:sldId id="318" r:id="rId9"/>
    <p:sldId id="319" r:id="rId10"/>
    <p:sldId id="317" r:id="rId11"/>
    <p:sldId id="320" r:id="rId12"/>
    <p:sldId id="321" r:id="rId13"/>
    <p:sldId id="323" r:id="rId14"/>
    <p:sldId id="324" r:id="rId15"/>
    <p:sldId id="325" r:id="rId16"/>
    <p:sldId id="326" r:id="rId17"/>
    <p:sldId id="330" r:id="rId18"/>
    <p:sldId id="327" r:id="rId19"/>
    <p:sldId id="328" r:id="rId20"/>
    <p:sldId id="329" r:id="rId21"/>
    <p:sldId id="331" r:id="rId22"/>
  </p:sldIdLst>
  <p:sldSz cx="12192000" cy="6858000"/>
  <p:notesSz cx="6858000" cy="9144000"/>
  <p:embeddedFontLst>
    <p:embeddedFont>
      <p:font typeface="맑은 고딕" pitchFamily="50" charset="-127"/>
      <p:regular r:id="rId24"/>
      <p:bold r:id="rId25"/>
    </p:embeddedFont>
    <p:embeddedFont>
      <p:font typeface="서울남산체 B" pitchFamily="18" charset="-127"/>
      <p:regular r:id="rId26"/>
    </p:embeddedFont>
    <p:embeddedFont>
      <p:font typeface="나눔고딕" charset="-127"/>
      <p:regular r:id="rId27"/>
      <p:bold r:id="rId2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3" autoAdjust="0"/>
    <p:restoredTop sz="99878" autoAdjust="0"/>
  </p:normalViewPr>
  <p:slideViewPr>
    <p:cSldViewPr snapToGrid="0">
      <p:cViewPr>
        <p:scale>
          <a:sx n="65" d="100"/>
          <a:sy n="65" d="100"/>
        </p:scale>
        <p:origin x="-1334" y="-5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24DA2-D7DE-444C-8175-C5F17B9BFDC6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22D7E-AA97-46B2-BB43-20328AC83B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01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77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347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500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7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21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339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92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319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96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087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99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379FE-EE85-4E74-AFF0-1922D7115FE9}" type="datetimeFigureOut">
              <a:rPr lang="ko-KR" altLang="en-US" smtClean="0"/>
              <a:pPr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2FB60-71B8-469C-A8B1-C8BCA11230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88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92809" y="2460193"/>
            <a:ext cx="39709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spc="-3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미디어 통계</a:t>
            </a:r>
            <a:endParaRPr lang="en-US" altLang="ko-KR" sz="6000" spc="-300" dirty="0" smtClean="0">
              <a:solidFill>
                <a:schemeClr val="accent2">
                  <a:lumMod val="7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algn="ctr"/>
            <a:r>
              <a:rPr lang="en-US" altLang="ko-KR" sz="6000" spc="-3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Final project</a:t>
            </a:r>
            <a:endParaRPr lang="en-US" altLang="ko-KR" sz="6000" spc="-300" dirty="0" smtClean="0">
              <a:solidFill>
                <a:schemeClr val="accent2">
                  <a:lumMod val="7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50507" y="4854121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201323165 </a:t>
            </a:r>
            <a:r>
              <a:rPr lang="ko-KR" altLang="en-US" sz="24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한주희</a:t>
            </a:r>
            <a:endParaRPr lang="en-US" altLang="ko-KR" sz="2400" dirty="0" smtClean="0">
              <a:solidFill>
                <a:schemeClr val="accent2">
                  <a:lumMod val="7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201521038 </a:t>
            </a:r>
            <a:r>
              <a:rPr lang="ko-KR" altLang="en-US" sz="2400" dirty="0" err="1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박치언</a:t>
            </a:r>
            <a:endParaRPr lang="en-US" altLang="ko-KR" sz="2400" dirty="0" smtClean="0">
              <a:solidFill>
                <a:schemeClr val="accent2">
                  <a:lumMod val="7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201621025 </a:t>
            </a:r>
            <a:r>
              <a:rPr lang="ko-KR" altLang="en-US" sz="24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신주연</a:t>
            </a:r>
            <a:endParaRPr lang="ko-KR" altLang="en-US" sz="2400" dirty="0">
              <a:solidFill>
                <a:schemeClr val="accent2">
                  <a:lumMod val="7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64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가설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학교 만족도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인턴 경험의 유무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부모님의 진로 지지도는 진로 결정에 영향을 미칠 것 이다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독립변인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학교 만족도</a:t>
            </a:r>
            <a:r>
              <a:rPr lang="en-US" altLang="ko-KR" sz="2400" dirty="0" smtClean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인턴 경험</a:t>
            </a:r>
            <a:r>
              <a:rPr lang="en-US" altLang="ko-KR" sz="2400" dirty="0" smtClean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부모님의 진로 지지도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종속변인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진로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결정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>
                <a:latin typeface="서울남산체 B" pitchFamily="18" charset="-127"/>
                <a:ea typeface="서울남산체 B" pitchFamily="18" charset="-127"/>
              </a:rPr>
              <a:t>가설도출이유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학교 만족도가 높다면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자신의 진로나 목표를 더 자신감 있게 이뤄낼 확률이 높다고 생각했다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또 어떤 회사의 인턴 경험이 있다면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없는 사람보다 자신의 적성이나 자신에게 맞는 직업유형에 대해 더 잘 알 것이다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그리고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부모님이 바라는 진로가 자신이 진로를 결정하는 데에 부모님이기 때문에 어느 정도 영향을 미칠 수 있다고 생각했다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03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426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가설 설명 및 도출이유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4663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Multiple Regression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12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아르바이트 경험이 있습니까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있다</a:t>
            </a:r>
          </a:p>
          <a:p>
            <a:pPr lvl="0"/>
            <a:r>
              <a:rPr lang="ko-KR" altLang="ko-KR" sz="2000" dirty="0" smtClean="0">
                <a:latin typeface="서울남산체 B" pitchFamily="18" charset="-127"/>
                <a:ea typeface="서울남산체 B" pitchFamily="18" charset="-127"/>
              </a:rPr>
              <a:t>없다</a:t>
            </a:r>
            <a:endParaRPr lang="en-US" altLang="ko-KR" sz="2000" dirty="0" smtClean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아르바이트 경험이 진로에 영향을 끼쳤습니까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진로결정에 매우 영향을 끼쳤다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영향을 어느 정도 끼쳤다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보통이다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영향을 거의 받지 않았다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2000" dirty="0">
                <a:latin typeface="서울남산체 B" pitchFamily="18" charset="-127"/>
                <a:ea typeface="서울남산체 B" pitchFamily="18" charset="-127"/>
              </a:rPr>
              <a:t>영향을 받은 적 없다</a:t>
            </a:r>
            <a:r>
              <a:rPr lang="en-US" altLang="ko-KR" sz="20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0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04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각 변인의 측정 방법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1725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T-TEST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52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귀하는 현재 몇 학년 입니까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1. 1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학년</a:t>
            </a:r>
          </a:p>
          <a:p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2. 2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학년</a:t>
            </a:r>
          </a:p>
          <a:p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3. 3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학년</a:t>
            </a:r>
          </a:p>
          <a:p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4. 4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학년</a:t>
            </a:r>
            <a:endParaRPr lang="en-US" altLang="ko-KR" sz="1800" dirty="0" smtClean="0">
              <a:latin typeface="서울남산체 B" pitchFamily="18" charset="-127"/>
              <a:ea typeface="서울남산체 B" pitchFamily="18" charset="-127"/>
            </a:endParaRPr>
          </a:p>
          <a:p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현재 진로에 대해서 어느 정도 결정하셨습니까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확실히 진로를 결정했다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어느 정도 진로를 결정했다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생각만 하고 있다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거의 결정하지 못했다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아무것도 결정하지 못했다</a:t>
            </a:r>
          </a:p>
          <a:p>
            <a:pPr marL="0" indent="0">
              <a:buNone/>
            </a:pPr>
            <a:endParaRPr lang="en-US" altLang="ko-KR" sz="10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04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각 변인의 측정 방법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1717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F</a:t>
            </a:r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-TEST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273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귀하의 전공 만족도는 어느 수준 입니까</a:t>
            </a: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?    </a:t>
            </a:r>
            <a:endParaRPr lang="ko-KR" altLang="ko-KR" sz="1800" dirty="0" smtClean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매우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만족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만족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보통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불만족</a:t>
            </a:r>
          </a:p>
          <a:p>
            <a:pPr lvl="0"/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매우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불만족</a:t>
            </a:r>
            <a:endParaRPr lang="en-US" altLang="ko-KR" sz="1800" dirty="0" smtClean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귀하의 학점은 어느 정도 입니까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1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 4.0~4.5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2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 3.5~4.0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3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 3.0~3.5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4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 2.5~3.0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5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 2.5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이하</a:t>
            </a: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04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각 변인의 측정 방법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3730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Factorial </a:t>
            </a:r>
            <a:r>
              <a:rPr lang="en-US" altLang="ko-KR" sz="4000" dirty="0" err="1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Anova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2051538"/>
            <a:ext cx="38920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현재 진로에 대해서 어느 정도 결정하셨습니까</a:t>
            </a:r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?</a:t>
            </a:r>
          </a:p>
          <a:p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확실히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진로를 결정했다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어느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정도 진로를 결정했다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생각만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하고 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4.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거의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결정하지 못했다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5.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아무것도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결정하지 못했다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25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대외활동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(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동아리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1800" dirty="0" err="1">
                <a:latin typeface="서울남산체 B" pitchFamily="18" charset="-127"/>
                <a:ea typeface="서울남산체 B" pitchFamily="18" charset="-127"/>
              </a:rPr>
              <a:t>소학회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 활동이나 학생회 활동 포함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)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을 자주 하는 편입니까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매우 자주한다</a:t>
            </a: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자주한다</a:t>
            </a: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보통이다</a:t>
            </a: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4.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자주 하지 않는다</a:t>
            </a: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5.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아예 하지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않는다</a:t>
            </a:r>
            <a:endParaRPr lang="en-US" altLang="ko-KR" sz="1800" dirty="0" smtClean="0">
              <a:latin typeface="서울남산체 B" pitchFamily="18" charset="-127"/>
              <a:ea typeface="서울남산체 B" pitchFamily="18" charset="-127"/>
            </a:endParaRPr>
          </a:p>
          <a:p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현재 진로에 대해서 어느 정도 결정하셨습니까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lv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확실히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진로를 결정했다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lv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어느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정도 진로를 결정했다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lv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생각만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하고 있다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lv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4.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거의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결정하지 못했다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lv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5.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아무것도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결정하지 못했다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8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sz="18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04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각 변인의 측정 방법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2642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Regression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733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339" y="2063261"/>
            <a:ext cx="10515600" cy="4351338"/>
          </a:xfrm>
        </p:spPr>
        <p:txBody>
          <a:bodyPr>
            <a:noAutofit/>
          </a:bodyPr>
          <a:lstStyle/>
          <a:p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자신의 학교와 학교생활에 대해 만족합니까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매우 그렇다 </a:t>
            </a:r>
          </a:p>
          <a:p>
            <a:pPr mar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그렇다 </a:t>
            </a: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보통이다</a:t>
            </a: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4.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만족하지 않는다</a:t>
            </a:r>
          </a:p>
          <a:p>
            <a:pPr marL="0" indent="0">
              <a:buNone/>
            </a:pP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5.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매우 만족하지 않는다</a:t>
            </a:r>
          </a:p>
          <a:p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 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인턴 경험이나 다른 회사 생활한 경험이 있습니까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sz="1800" dirty="0">
              <a:latin typeface="서울남산체 B" pitchFamily="18" charset="-127"/>
              <a:ea typeface="서울남산체 B" pitchFamily="18" charset="-127"/>
            </a:endParaRPr>
          </a:p>
          <a:p>
            <a:pPr marL="0" lv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sz="1800" dirty="0" smtClean="0">
                <a:latin typeface="서울남산체 B" pitchFamily="18" charset="-127"/>
                <a:ea typeface="서울남산체 B" pitchFamily="18" charset="-127"/>
              </a:rPr>
              <a:t>있다</a:t>
            </a:r>
            <a:endParaRPr lang="en-US" altLang="ko-KR" sz="1800" dirty="0" smtClean="0">
              <a:latin typeface="서울남산체 B" pitchFamily="18" charset="-127"/>
              <a:ea typeface="서울남산체 B" pitchFamily="18" charset="-127"/>
            </a:endParaRPr>
          </a:p>
          <a:p>
            <a:pPr marL="0" lvl="0" indent="0">
              <a:buNone/>
            </a:pPr>
            <a:r>
              <a:rPr lang="en-US" altLang="ko-KR" sz="1800" dirty="0" smtClean="0">
                <a:latin typeface="서울남산체 B" pitchFamily="18" charset="-127"/>
                <a:ea typeface="서울남산체 B" pitchFamily="18" charset="-127"/>
              </a:rPr>
              <a:t>2</a:t>
            </a:r>
            <a:r>
              <a:rPr lang="en-US" altLang="ko-KR" sz="1800" dirty="0">
                <a:latin typeface="서울남산체 B" pitchFamily="18" charset="-127"/>
                <a:ea typeface="서울남산체 B" pitchFamily="18" charset="-127"/>
              </a:rPr>
              <a:t>. </a:t>
            </a:r>
            <a:r>
              <a:rPr lang="ko-KR" altLang="ko-KR" sz="1800" dirty="0">
                <a:latin typeface="서울남산체 B" pitchFamily="18" charset="-127"/>
                <a:ea typeface="서울남산체 B" pitchFamily="18" charset="-127"/>
              </a:rPr>
              <a:t>없다</a:t>
            </a: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04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각 변인의 측정 방법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4663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Multiple Regression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199" y="2051538"/>
            <a:ext cx="52753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부모님의 진로 지지도는 어느 정도 입니까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매우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지지 한다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지지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한다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보통이다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4.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지지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하지 않는다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5.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반대한다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endParaRPr lang="en-US" altLang="ko-KR" dirty="0" smtClean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설문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4.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현재 진로에 대해서 어느 정도 결정하셨습니까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?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1.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확실히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진로를 결정했다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2.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어느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정도 진로를 결정했다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3.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생각만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하고 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4.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거의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결정하지 못했다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pPr lvl="0"/>
            <a:r>
              <a:rPr lang="en-US" altLang="ko-KR" dirty="0" smtClean="0">
                <a:latin typeface="서울남산체 B" pitchFamily="18" charset="-127"/>
                <a:ea typeface="서울남산체 B" pitchFamily="18" charset="-127"/>
              </a:rPr>
              <a:t>5. </a:t>
            </a:r>
            <a:r>
              <a:rPr lang="ko-KR" altLang="ko-KR" dirty="0" smtClean="0">
                <a:latin typeface="서울남산체 B" pitchFamily="18" charset="-127"/>
                <a:ea typeface="서울남산체 B" pitchFamily="18" charset="-127"/>
              </a:rPr>
              <a:t>아무것도 </a:t>
            </a:r>
            <a:r>
              <a:rPr lang="ko-KR" altLang="ko-KR" dirty="0">
                <a:latin typeface="서울남산체 B" pitchFamily="18" charset="-127"/>
                <a:ea typeface="서울남산체 B" pitchFamily="18" charset="-127"/>
              </a:rPr>
              <a:t>결정하지 못했다</a:t>
            </a:r>
            <a:r>
              <a:rPr lang="en-US" altLang="ko-KR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dirty="0">
              <a:latin typeface="서울남산체 B" pitchFamily="18" charset="-127"/>
              <a:ea typeface="서울남산체 B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801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05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 분석 및 결과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1725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T-TEST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  <p:pic>
        <p:nvPicPr>
          <p:cNvPr id="1026" name="Picture 2" descr="t-test결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2114549"/>
            <a:ext cx="9671539" cy="2884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/>
        </p:nvSpPr>
        <p:spPr>
          <a:xfrm>
            <a:off x="914399" y="5300227"/>
            <a:ext cx="103280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ko-KR" sz="2500" dirty="0">
                <a:latin typeface="서울남산체 B" pitchFamily="18" charset="-127"/>
                <a:ea typeface="서울남산체 B" pitchFamily="18" charset="-127"/>
              </a:rPr>
              <a:t>유의확률 값이</a:t>
            </a:r>
            <a:r>
              <a:rPr lang="en-US" altLang="ko-KR" sz="2500" dirty="0">
                <a:latin typeface="서울남산체 B" pitchFamily="18" charset="-127"/>
                <a:ea typeface="서울남산체 B" pitchFamily="18" charset="-127"/>
              </a:rPr>
              <a:t> 0.020 </a:t>
            </a:r>
            <a:r>
              <a:rPr lang="ko-KR" altLang="ko-KR" sz="2500" dirty="0">
                <a:latin typeface="서울남산체 B" pitchFamily="18" charset="-127"/>
                <a:ea typeface="서울남산체 B" pitchFamily="18" charset="-127"/>
              </a:rPr>
              <a:t>이므로</a:t>
            </a:r>
            <a:r>
              <a:rPr lang="en-US" altLang="ko-KR" sz="2500" dirty="0">
                <a:latin typeface="서울남산체 B" pitchFamily="18" charset="-127"/>
                <a:ea typeface="서울남산체 B" pitchFamily="18" charset="-127"/>
              </a:rPr>
              <a:t> p</a:t>
            </a:r>
            <a:r>
              <a:rPr lang="ko-KR" altLang="ko-KR" sz="2500" dirty="0" smtClean="0">
                <a:latin typeface="서울남산체 B" pitchFamily="18" charset="-127"/>
                <a:ea typeface="서울남산체 B" pitchFamily="18" charset="-127"/>
              </a:rPr>
              <a:t>값</a:t>
            </a:r>
            <a:r>
              <a:rPr lang="ko-KR" altLang="en-US" sz="2500" dirty="0" smtClean="0">
                <a:latin typeface="서울남산체 B" pitchFamily="18" charset="-127"/>
                <a:ea typeface="서울남산체 B" pitchFamily="18" charset="-127"/>
              </a:rPr>
              <a:t>인</a:t>
            </a:r>
            <a:r>
              <a:rPr lang="en-US" altLang="ko-KR" sz="25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r>
              <a:rPr lang="en-US" altLang="ko-KR" sz="2500" dirty="0">
                <a:latin typeface="서울남산체 B" pitchFamily="18" charset="-127"/>
                <a:ea typeface="서울남산체 B" pitchFamily="18" charset="-127"/>
              </a:rPr>
              <a:t>0.05</a:t>
            </a:r>
            <a:r>
              <a:rPr lang="ko-KR" altLang="ko-KR" sz="2500" dirty="0">
                <a:latin typeface="서울남산체 B" pitchFamily="18" charset="-127"/>
                <a:ea typeface="서울남산체 B" pitchFamily="18" charset="-127"/>
              </a:rPr>
              <a:t>보다 작기 때문에 아르바이트 경험의 유무는 진로결정에 영향을 끼친다 라는 가설은 </a:t>
            </a:r>
            <a:r>
              <a:rPr lang="ko-KR" altLang="ko-KR" sz="2500" dirty="0" err="1">
                <a:latin typeface="서울남산체 B" pitchFamily="18" charset="-127"/>
                <a:ea typeface="서울남산체 B" pitchFamily="18" charset="-127"/>
              </a:rPr>
              <a:t>유의미</a:t>
            </a:r>
            <a:r>
              <a:rPr lang="ko-KR" altLang="ko-KR" sz="2500" dirty="0">
                <a:latin typeface="서울남산체 B" pitchFamily="18" charset="-127"/>
                <a:ea typeface="서울남산체 B" pitchFamily="18" charset="-127"/>
              </a:rPr>
              <a:t> 하다고 볼 수 있다</a:t>
            </a:r>
            <a:r>
              <a:rPr lang="en-US" altLang="ko-KR" sz="25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500" dirty="0"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978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05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 분석 및 결과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1717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F</a:t>
            </a:r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-TEST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  <p:pic>
        <p:nvPicPr>
          <p:cNvPr id="2050" name="Picture 2" descr="f-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61" y="1828073"/>
            <a:ext cx="7953827" cy="503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/>
        </p:nvSpPr>
        <p:spPr>
          <a:xfrm>
            <a:off x="5474675" y="4406875"/>
            <a:ext cx="6951785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유의확률 값이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 0.011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이므로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 </a:t>
            </a:r>
            <a:r>
              <a:rPr lang="en-US" altLang="ko-KR" sz="2800" dirty="0" smtClean="0">
                <a:latin typeface="서울남산체 B" pitchFamily="18" charset="-127"/>
                <a:ea typeface="서울남산체 B" pitchFamily="18" charset="-127"/>
              </a:rPr>
              <a:t>p</a:t>
            </a:r>
            <a:r>
              <a:rPr lang="ko-KR" altLang="ko-KR" sz="2800" dirty="0" smtClean="0">
                <a:latin typeface="서울남산체 B" pitchFamily="18" charset="-127"/>
                <a:ea typeface="서울남산체 B" pitchFamily="18" charset="-127"/>
              </a:rPr>
              <a:t>값</a:t>
            </a:r>
            <a:r>
              <a:rPr lang="ko-KR" altLang="en-US" sz="2800" dirty="0">
                <a:latin typeface="서울남산체 B" pitchFamily="18" charset="-127"/>
                <a:ea typeface="서울남산체 B" pitchFamily="18" charset="-127"/>
              </a:rPr>
              <a:t>인</a:t>
            </a:r>
            <a:r>
              <a:rPr lang="en-US" altLang="ko-KR" sz="28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0.05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보다 작기 때문에 </a:t>
            </a:r>
            <a:r>
              <a:rPr lang="ko-KR" altLang="ko-KR" sz="2800" dirty="0" smtClean="0">
                <a:latin typeface="서울남산체 B" pitchFamily="18" charset="-127"/>
                <a:ea typeface="서울남산체 B" pitchFamily="18" charset="-127"/>
              </a:rPr>
              <a:t>학년이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진로 결정에 영향을 미친다는 가설은 </a:t>
            </a:r>
            <a:r>
              <a:rPr lang="ko-KR" altLang="ko-KR" sz="2800" dirty="0" err="1">
                <a:latin typeface="서울남산체 B" pitchFamily="18" charset="-127"/>
                <a:ea typeface="서울남산체 B" pitchFamily="18" charset="-127"/>
              </a:rPr>
              <a:t>유의미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 하다고 볼 수 있다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800" dirty="0">
              <a:latin typeface="서울남산체 B" pitchFamily="18" charset="-127"/>
              <a:ea typeface="서울남산체 B" pitchFamily="18" charset="-127"/>
            </a:endParaRPr>
          </a:p>
          <a:p>
            <a:pPr latinLnBrk="0"/>
            <a:endParaRPr lang="ko-KR" altLang="ko-KR" sz="2500" dirty="0"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461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05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 분석 및 결과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3730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Factorial </a:t>
            </a:r>
            <a:r>
              <a:rPr lang="en-US" altLang="ko-KR" sz="4000" dirty="0" err="1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Anova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6597" y="2521858"/>
            <a:ext cx="60804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유의확률 값이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 0.011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이므로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 p</a:t>
            </a:r>
            <a:r>
              <a:rPr lang="ko-KR" altLang="ko-KR" sz="2800" dirty="0" smtClean="0">
                <a:latin typeface="서울남산체 B" pitchFamily="18" charset="-127"/>
                <a:ea typeface="서울남산체 B" pitchFamily="18" charset="-127"/>
              </a:rPr>
              <a:t>값</a:t>
            </a:r>
            <a:r>
              <a:rPr lang="ko-KR" altLang="en-US" sz="2800" dirty="0" smtClean="0">
                <a:latin typeface="서울남산체 B" pitchFamily="18" charset="-127"/>
                <a:ea typeface="서울남산체 B" pitchFamily="18" charset="-127"/>
              </a:rPr>
              <a:t>인</a:t>
            </a:r>
            <a:r>
              <a:rPr lang="en-US" altLang="ko-KR" sz="28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0.05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보다 </a:t>
            </a:r>
            <a:r>
              <a:rPr lang="ko-KR" altLang="ko-KR" sz="2800" dirty="0" smtClean="0">
                <a:latin typeface="서울남산체 B" pitchFamily="18" charset="-127"/>
                <a:ea typeface="서울남산체 B" pitchFamily="18" charset="-127"/>
              </a:rPr>
              <a:t>작기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때문에 학년이 진로 결정에 영향을 미친다는 가설은 </a:t>
            </a:r>
            <a:r>
              <a:rPr lang="ko-KR" altLang="ko-KR" sz="2800" dirty="0" err="1">
                <a:latin typeface="서울남산체 B" pitchFamily="18" charset="-127"/>
                <a:ea typeface="서울남산체 B" pitchFamily="18" charset="-127"/>
              </a:rPr>
              <a:t>유의미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 하다고 볼 수 있다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800" dirty="0">
              <a:latin typeface="서울남산체 B" pitchFamily="18" charset="-127"/>
              <a:ea typeface="서울남산체 B" pitchFamily="18" charset="-127"/>
            </a:endParaRPr>
          </a:p>
        </p:txBody>
      </p:sp>
      <p:pic>
        <p:nvPicPr>
          <p:cNvPr id="5122" name="Picture 2" descr="C:\Users\lenovo\Desktop\미통\factorial anova_수정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078" y="611977"/>
            <a:ext cx="5470402" cy="5959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2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05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 분석 및 결과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2642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Regression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66786" y="2890051"/>
            <a:ext cx="59761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유의확률 값이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 0.064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로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 p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값인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 0.05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보다 크기 때문에 대외활동 빈도는 진로 결정에 영향을 끼친다 라는 가설은 기각된다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800" dirty="0">
              <a:latin typeface="서울남산체 B" pitchFamily="18" charset="-127"/>
              <a:ea typeface="서울남산체 B" pitchFamily="18" charset="-127"/>
            </a:endParaRPr>
          </a:p>
        </p:txBody>
      </p:sp>
      <p:pic>
        <p:nvPicPr>
          <p:cNvPr id="3074" name="Picture 2" descr="regr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659" y="538040"/>
            <a:ext cx="5808784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6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직선 연결선 12"/>
          <p:cNvCxnSpPr/>
          <p:nvPr/>
        </p:nvCxnSpPr>
        <p:spPr>
          <a:xfrm flipV="1">
            <a:off x="2093336" y="2809861"/>
            <a:ext cx="8551218" cy="18872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2450005" y="2721114"/>
            <a:ext cx="293656" cy="2202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3974482" y="2715814"/>
            <a:ext cx="293656" cy="2202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5558881" y="2715814"/>
            <a:ext cx="293656" cy="2202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7036190" y="2723214"/>
            <a:ext cx="293656" cy="2202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93336" y="3788534"/>
            <a:ext cx="1007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관심사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소</a:t>
            </a:r>
            <a:r>
              <a:rPr lang="ko-KR" altLang="en-US" sz="2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개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09426" y="3788534"/>
            <a:ext cx="142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관심사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설명</a:t>
            </a:r>
            <a:r>
              <a:rPr lang="en-US" altLang="ko-KR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정리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85619" y="3788534"/>
            <a:ext cx="1640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가설 </a:t>
            </a:r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설명 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및 도출이유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2080" y="3788534"/>
            <a:ext cx="12618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변인의 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측정방</a:t>
            </a:r>
            <a:r>
              <a:rPr lang="ko-KR" altLang="en-US" sz="2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법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83902" y="3011468"/>
            <a:ext cx="8258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01</a:t>
            </a:r>
            <a:endParaRPr lang="ko-KR" altLang="en-US" sz="50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08384" y="2998768"/>
            <a:ext cx="8258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92777" y="2998768"/>
            <a:ext cx="8258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03</a:t>
            </a:r>
            <a:endParaRPr lang="ko-KR" altLang="en-US" sz="50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70086" y="2998768"/>
            <a:ext cx="8258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04</a:t>
            </a:r>
          </a:p>
        </p:txBody>
      </p:sp>
      <p:sp>
        <p:nvSpPr>
          <p:cNvPr id="26" name="타원 25"/>
          <p:cNvSpPr/>
          <p:nvPr/>
        </p:nvSpPr>
        <p:spPr>
          <a:xfrm>
            <a:off x="8431096" y="2721620"/>
            <a:ext cx="293656" cy="2202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65846" y="3786940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 분석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및 결과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164992" y="2997174"/>
            <a:ext cx="8258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217878" y="3761540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토론 및 결론</a:t>
            </a:r>
            <a:endParaRPr lang="en-US" altLang="ko-KR" sz="2400" dirty="0" smtClean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593472" y="2971774"/>
            <a:ext cx="8258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0" dirty="0" smtClean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3339" y="27202"/>
            <a:ext cx="14093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b="1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목</a:t>
            </a:r>
            <a:r>
              <a:rPr lang="ko-KR" altLang="en-US" sz="5400" b="1" spc="-3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차</a:t>
            </a:r>
          </a:p>
        </p:txBody>
      </p:sp>
      <p:sp>
        <p:nvSpPr>
          <p:cNvPr id="35" name="타원 34"/>
          <p:cNvSpPr/>
          <p:nvPr/>
        </p:nvSpPr>
        <p:spPr>
          <a:xfrm>
            <a:off x="9859579" y="2696220"/>
            <a:ext cx="293656" cy="2202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08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535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05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3860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 분석 및 결과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4663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Multiple Regression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37921" y="2407897"/>
            <a:ext cx="581669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ko-KR" sz="2500" dirty="0">
                <a:latin typeface="서울남산체 B" pitchFamily="18" charset="-127"/>
                <a:ea typeface="서울남산체 B" pitchFamily="18" charset="-127"/>
              </a:rPr>
              <a:t>유의확률 </a:t>
            </a:r>
            <a:r>
              <a:rPr lang="ko-KR" altLang="ko-KR" sz="2500" dirty="0" smtClean="0">
                <a:latin typeface="서울남산체 B" pitchFamily="18" charset="-127"/>
                <a:ea typeface="서울남산체 B" pitchFamily="18" charset="-127"/>
              </a:rPr>
              <a:t>값</a:t>
            </a:r>
            <a:r>
              <a:rPr lang="ko-KR" altLang="en-US" sz="2500" dirty="0">
                <a:latin typeface="서울남산체 B" pitchFamily="18" charset="-127"/>
                <a:ea typeface="서울남산체 B" pitchFamily="18" charset="-127"/>
              </a:rPr>
              <a:t>이</a:t>
            </a:r>
            <a:r>
              <a:rPr lang="en-US" altLang="ko-KR" sz="2500" dirty="0" smtClean="0">
                <a:latin typeface="서울남산체 B" pitchFamily="18" charset="-127"/>
                <a:ea typeface="서울남산체 B" pitchFamily="18" charset="-127"/>
              </a:rPr>
              <a:t> 0.05 </a:t>
            </a:r>
            <a:r>
              <a:rPr lang="ko-KR" altLang="en-US" sz="2500" dirty="0" smtClean="0">
                <a:latin typeface="서울남산체 B" pitchFamily="18" charset="-127"/>
                <a:ea typeface="서울남산체 B" pitchFamily="18" charset="-127"/>
              </a:rPr>
              <a:t>보다 큰 인턴 경험은</a:t>
            </a:r>
            <a:endParaRPr lang="en-US" altLang="ko-KR" sz="2500" dirty="0" smtClean="0">
              <a:latin typeface="서울남산체 B" pitchFamily="18" charset="-127"/>
              <a:ea typeface="서울남산체 B" pitchFamily="18" charset="-127"/>
            </a:endParaRPr>
          </a:p>
          <a:p>
            <a:pPr latinLnBrk="0"/>
            <a:r>
              <a:rPr lang="ko-KR" altLang="en-US" sz="2500" dirty="0" smtClean="0">
                <a:latin typeface="서울남산체 B" pitchFamily="18" charset="-127"/>
                <a:ea typeface="서울남산체 B" pitchFamily="18" charset="-127"/>
              </a:rPr>
              <a:t>진로 결정에 영향을 끼치지 않지만</a:t>
            </a:r>
            <a:r>
              <a:rPr lang="en-US" altLang="ko-KR" sz="2500" dirty="0" smtClean="0">
                <a:latin typeface="서울남산체 B" pitchFamily="18" charset="-127"/>
                <a:ea typeface="서울남산체 B" pitchFamily="18" charset="-127"/>
              </a:rPr>
              <a:t>,</a:t>
            </a:r>
          </a:p>
          <a:p>
            <a:pPr latinLnBrk="0"/>
            <a:r>
              <a:rPr lang="ko-KR" altLang="en-US" sz="2500" dirty="0" smtClean="0">
                <a:latin typeface="서울남산체 B" pitchFamily="18" charset="-127"/>
                <a:ea typeface="서울남산체 B" pitchFamily="18" charset="-127"/>
              </a:rPr>
              <a:t>학교 만족도</a:t>
            </a:r>
            <a:r>
              <a:rPr lang="en-US" altLang="ko-KR" sz="2500" dirty="0" smtClean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en-US" sz="2500" dirty="0" smtClean="0">
                <a:latin typeface="서울남산체 B" pitchFamily="18" charset="-127"/>
                <a:ea typeface="서울남산체 B" pitchFamily="18" charset="-127"/>
              </a:rPr>
              <a:t>부모님 지지도는 진로 결정에</a:t>
            </a:r>
            <a:endParaRPr lang="en-US" altLang="ko-KR" sz="2500" dirty="0" smtClean="0">
              <a:latin typeface="서울남산체 B" pitchFamily="18" charset="-127"/>
              <a:ea typeface="서울남산체 B" pitchFamily="18" charset="-127"/>
            </a:endParaRPr>
          </a:p>
          <a:p>
            <a:pPr latinLnBrk="0"/>
            <a:r>
              <a:rPr lang="ko-KR" altLang="en-US" sz="2500" dirty="0" smtClean="0">
                <a:latin typeface="서울남산체 B" pitchFamily="18" charset="-127"/>
                <a:ea typeface="서울남산체 B" pitchFamily="18" charset="-127"/>
              </a:rPr>
              <a:t>영향을 끼친다</a:t>
            </a:r>
            <a:r>
              <a:rPr lang="en-US" altLang="ko-KR" sz="2500" dirty="0" smtClean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500" dirty="0">
              <a:latin typeface="서울남산체 B" pitchFamily="18" charset="-127"/>
              <a:ea typeface="서울남산체 B" pitchFamily="18" charset="-127"/>
            </a:endParaRPr>
          </a:p>
        </p:txBody>
      </p:sp>
      <p:pic>
        <p:nvPicPr>
          <p:cNvPr id="4098" name="Picture 2" descr="C:\Users\lenovo\Desktop\미통\multiple_수정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46" y="214875"/>
            <a:ext cx="5822216" cy="648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40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06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2520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토론 및 결론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73090" y="1599010"/>
            <a:ext cx="115492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관심사를 우리가 가장 </a:t>
            </a:r>
            <a:r>
              <a:rPr lang="ko-KR" altLang="ko-KR" sz="2800" dirty="0" err="1">
                <a:latin typeface="서울남산체 B" pitchFamily="18" charset="-127"/>
                <a:ea typeface="서울남산체 B" pitchFamily="18" charset="-127"/>
              </a:rPr>
              <a:t>궁굼해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 하는 분야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나아가 다른 대학생들이 가장 관심 </a:t>
            </a:r>
            <a:endParaRPr lang="en-US" altLang="ko-KR" sz="2800" dirty="0" smtClean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2800" dirty="0" smtClean="0">
                <a:latin typeface="서울남산체 B" pitchFamily="18" charset="-127"/>
                <a:ea typeface="서울남산체 B" pitchFamily="18" charset="-127"/>
              </a:rPr>
              <a:t>있게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보는 분야가 무엇인지를 먼저 생각하고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가설을 만들 때 분명 유의미한 </a:t>
            </a:r>
            <a:endParaRPr lang="en-US" altLang="ko-KR" sz="2800" dirty="0" smtClean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2800" dirty="0" smtClean="0">
                <a:latin typeface="서울남산체 B" pitchFamily="18" charset="-127"/>
                <a:ea typeface="서울남산체 B" pitchFamily="18" charset="-127"/>
              </a:rPr>
              <a:t>가설만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있을 것이라고 생각하고 만들었다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.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물론 우리 생각처럼 유의미한 가설도 있었지만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그렇지 않은 가설도 있었다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또한 생각보다 많은 요소가 진로에 영향을 끼치는 것을 보고 학교를 다니는 동안 많은 경험을 해보고 싶단 생각을 공통적으로 했다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우리가 한 연구는 표본이 적고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대부분 아주대 학생에 국한되어 있지만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나중에 기회가 된다면 미디어 </a:t>
            </a:r>
            <a:r>
              <a:rPr lang="ko-KR" altLang="ko-KR" sz="2800" dirty="0" err="1">
                <a:latin typeface="서울남산체 B" pitchFamily="18" charset="-127"/>
                <a:ea typeface="서울남산체 B" pitchFamily="18" charset="-127"/>
              </a:rPr>
              <a:t>통계때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 배운 지식을 토대로 더 크고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800" dirty="0">
                <a:latin typeface="서울남산체 B" pitchFamily="18" charset="-127"/>
                <a:ea typeface="서울남산체 B" pitchFamily="18" charset="-127"/>
              </a:rPr>
              <a:t>의미 있는 조사를 해보고 싶다</a:t>
            </a:r>
            <a:r>
              <a:rPr lang="en-US" altLang="ko-KR" sz="28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800" dirty="0">
              <a:latin typeface="서울남산체 B" pitchFamily="18" charset="-127"/>
              <a:ea typeface="서울남산체 B" pitchFamily="18" charset="-127"/>
            </a:endParaRPr>
          </a:p>
          <a:p>
            <a:r>
              <a:rPr lang="en-US" altLang="ko-KR" sz="2800" dirty="0"/>
              <a:t> </a:t>
            </a:r>
            <a:endParaRPr lang="ko-KR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0682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01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12323" y="214875"/>
            <a:ext cx="2400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관심사 소개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630229" y="4278086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자판기 사진</a:t>
            </a:r>
            <a:endParaRPr lang="ko-KR" altLang="en-US"/>
          </a:p>
        </p:txBody>
      </p:sp>
      <p:sp>
        <p:nvSpPr>
          <p:cNvPr id="17" name="내용 개체 틀 2"/>
          <p:cNvSpPr txBox="1">
            <a:spLocks/>
          </p:cNvSpPr>
          <p:nvPr/>
        </p:nvSpPr>
        <p:spPr>
          <a:xfrm>
            <a:off x="530561" y="2108984"/>
            <a:ext cx="11183754" cy="255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sz="4000" spc="-300" dirty="0" smtClean="0">
              <a:solidFill>
                <a:schemeClr val="accent2">
                  <a:lumMod val="7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r>
              <a:rPr lang="ko-KR" altLang="en-US" sz="4000" spc="-3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대학생의 가장 큰 고민이자</a:t>
            </a:r>
            <a:endParaRPr lang="en-US" altLang="ko-KR" sz="4000" spc="-300" dirty="0" smtClean="0">
              <a:solidFill>
                <a:schemeClr val="accent2">
                  <a:lumMod val="7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r>
              <a:rPr lang="ko-KR" altLang="en-US" sz="4000" spc="-3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관심사인 </a:t>
            </a:r>
            <a:r>
              <a:rPr lang="en-US" altLang="ko-KR" sz="4000" spc="-3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‘</a:t>
            </a:r>
            <a:r>
              <a:rPr lang="ko-KR" altLang="en-US" sz="4000" spc="-3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진로 결정</a:t>
            </a:r>
            <a:r>
              <a:rPr lang="en-US" altLang="ko-KR" sz="4000" spc="-300" dirty="0" smtClean="0">
                <a:solidFill>
                  <a:schemeClr val="accent2">
                    <a:lumMod val="7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’</a:t>
            </a:r>
            <a:endParaRPr lang="en-US" altLang="ko-KR" sz="4000" dirty="0" smtClean="0"/>
          </a:p>
          <a:p>
            <a:endParaRPr lang="en-US" altLang="ko-KR" sz="3000" dirty="0" smtClean="0"/>
          </a:p>
          <a:p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81858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0864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en-US" altLang="ko-KR" dirty="0" smtClean="0">
              <a:latin typeface="서울남산체 B" pitchFamily="18" charset="-127"/>
              <a:ea typeface="서울남산체 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서울남산체 B" pitchFamily="18" charset="-127"/>
              <a:ea typeface="서울남산체 B" pitchFamily="18" charset="-127"/>
            </a:endParaRPr>
          </a:p>
          <a:p>
            <a:pPr>
              <a:lnSpc>
                <a:spcPct val="200000"/>
              </a:lnSpc>
            </a:pPr>
            <a:endParaRPr lang="en-US" altLang="ko-KR" sz="2300" b="1" dirty="0" smtClean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b="1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02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511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관심사에 대한 설명과 정리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646040" y="2413338"/>
            <a:ext cx="1101842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대학을 나오고도 자기 적성을 찾지 못해 취업이나 향후 진로를 어떻게 선택하고 결정할지 모르는 대학생들이 점점 많아지고 있다</a:t>
            </a:r>
            <a:r>
              <a:rPr lang="en-US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. </a:t>
            </a:r>
          </a:p>
          <a:p>
            <a:endParaRPr lang="en-US" altLang="ko-KR" sz="2300" dirty="0" smtClean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모든 대학생들이 해당되는 것은 아니지만</a:t>
            </a:r>
            <a:r>
              <a:rPr lang="en-US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그 비율은 좀처럼 줄지 않고 있다는 것이 우리나라 대학생들의 현재 모습이라고 본다</a:t>
            </a:r>
            <a:r>
              <a:rPr lang="en-US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. </a:t>
            </a:r>
          </a:p>
          <a:p>
            <a:endParaRPr lang="en-US" altLang="ko-KR" sz="2300" dirty="0" smtClean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  <a:p>
            <a:r>
              <a:rPr lang="ko-KR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이런 문제는 어떤 요인들 때문에 나타나는가에 대해서는 많은 고민이 필요하지만</a:t>
            </a:r>
            <a:r>
              <a:rPr lang="en-US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일단은 몇몇 부분들에 있어서 접근해보고자 한다</a:t>
            </a:r>
            <a:r>
              <a:rPr lang="en-US" altLang="ko-KR" sz="23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3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97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02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511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관심사에 대한 설명과 정리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5" name="그림 4" descr="http://www.datanews.co.kr/data/photos/ArticleImages/2012/04/17/2012041716183757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44" y="1500553"/>
            <a:ext cx="5619200" cy="4021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749" y="4016819"/>
            <a:ext cx="6023357" cy="818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그림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25" y="1500553"/>
            <a:ext cx="5609206" cy="2180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94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가설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아르바이트 경험 유무는 진로 결정에 영향을 끼칠 것이다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sz="2400" dirty="0" smtClean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독립변인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아르바이트 경험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유무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종속변인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진로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결정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>
                <a:latin typeface="서울남산체 B" pitchFamily="18" charset="-127"/>
                <a:ea typeface="서울남산체 B" pitchFamily="18" charset="-127"/>
              </a:rPr>
              <a:t>가설도출이유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아르바이트를 통해 일종의 사회생활을 하고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돈을 벌면서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아르바이트를 하지 않은 사람보다 앞으로의 진로 계획에 대해 더 생각해볼 수 있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다고 예상</a:t>
            </a:r>
            <a:endParaRPr lang="ko-KR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03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426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가설 설명 및 도출이유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1760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T-TEST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26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가설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 smtClean="0">
                <a:latin typeface="서울남산체 B" pitchFamily="18" charset="-127"/>
                <a:ea typeface="서울남산체 B" pitchFamily="18" charset="-127"/>
              </a:rPr>
              <a:t>학년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(1,2,3,4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학년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)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은 진로 결정에 영향을 미친다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sz="2400" dirty="0" smtClean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독립변인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학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년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종속변인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진로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결정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>
                <a:latin typeface="서울남산체 B" pitchFamily="18" charset="-127"/>
                <a:ea typeface="서울남산체 B" pitchFamily="18" charset="-127"/>
              </a:rPr>
              <a:t>가설도출이유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평균적으로 학년이 올라갈수록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졸업을 앞두고 있고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취업을 해야 하는 부담감이나 압박감이 있기 때문에 진로를 결정하는 데에는 학년이 영향을 미칠 것이라고 판단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함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03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426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가설 설명 및 도출이유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1717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F</a:t>
            </a:r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-TEST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09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가설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성별과 학점의 차이는 진로 결정에 영향을 끼칠 것이다</a:t>
            </a:r>
            <a:r>
              <a:rPr lang="en-US" altLang="ko-KR" sz="2400" dirty="0" smtClean="0">
                <a:latin typeface="서울남산체 B" pitchFamily="18" charset="-127"/>
                <a:ea typeface="서울남산체 B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sz="2400" dirty="0" smtClean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독립변인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전공에 대한 만족도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 smtClean="0">
                <a:latin typeface="서울남산체 B" pitchFamily="18" charset="-127"/>
                <a:ea typeface="서울남산체 B" pitchFamily="18" charset="-127"/>
              </a:rPr>
              <a:t>학점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종속변인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진로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결정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>
                <a:latin typeface="서울남산체 B" pitchFamily="18" charset="-127"/>
                <a:ea typeface="서울남산체 B" pitchFamily="18" charset="-127"/>
              </a:rPr>
              <a:t>가설도출이유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전공에 대한 만족도가 높거나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전공과목의 학점이 높다면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자신이 잘하거나 좋아하는 것이 지금 하고 있는 전공이라고 충분히 생각될 수 있기 때문에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자신의 전공을 진로로 결정할 수 있다고 생각했다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03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426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가설 설명 및 도출이유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3730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Factorial </a:t>
            </a:r>
            <a:r>
              <a:rPr lang="en-US" altLang="ko-KR" sz="4000" dirty="0" err="1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Anova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77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1307" y="207605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가설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대외활동의 빈도와 진로 결정 간의 상관관계가 있을 것이다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독립변인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대외활동 빈도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서울남산체 B" pitchFamily="18" charset="-127"/>
                <a:ea typeface="서울남산체 B" pitchFamily="18" charset="-127"/>
              </a:rPr>
              <a:t>종속변인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en-US" sz="2400" dirty="0">
                <a:latin typeface="서울남산체 B" pitchFamily="18" charset="-127"/>
                <a:ea typeface="서울남산체 B" pitchFamily="18" charset="-127"/>
              </a:rPr>
              <a:t>진로 </a:t>
            </a:r>
            <a:r>
              <a:rPr lang="ko-KR" altLang="en-US" sz="2400" dirty="0" smtClean="0">
                <a:latin typeface="서울남산체 B" pitchFamily="18" charset="-127"/>
                <a:ea typeface="서울남산체 B" pitchFamily="18" charset="-127"/>
              </a:rPr>
              <a:t>결정</a:t>
            </a: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r>
              <a:rPr lang="ko-KR" altLang="en-US" b="1" dirty="0">
                <a:latin typeface="서울남산체 B" pitchFamily="18" charset="-127"/>
                <a:ea typeface="서울남산체 B" pitchFamily="18" charset="-127"/>
              </a:rPr>
              <a:t>가설도출이유</a:t>
            </a:r>
            <a:r>
              <a:rPr lang="en-US" altLang="ko-KR" b="1" dirty="0">
                <a:latin typeface="서울남산체 B" pitchFamily="18" charset="-127"/>
                <a:ea typeface="서울남산체 B" pitchFamily="18" charset="-127"/>
              </a:rPr>
              <a:t>: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대외활동을 통해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다양한 경험을 쌓고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많은 사람들을 만나면서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, </a:t>
            </a:r>
            <a:r>
              <a:rPr lang="ko-KR" altLang="ko-KR" sz="2400" dirty="0">
                <a:latin typeface="서울남산체 B" pitchFamily="18" charset="-127"/>
                <a:ea typeface="서울남산체 B" pitchFamily="18" charset="-127"/>
              </a:rPr>
              <a:t>진로에 대한 생각의 폭이 훨씬 높아질 수 있다고 생각했다</a:t>
            </a:r>
            <a:r>
              <a:rPr lang="en-US" altLang="ko-KR" sz="2400" dirty="0">
                <a:latin typeface="서울남산체 B" pitchFamily="18" charset="-127"/>
                <a:ea typeface="서울남산체 B" pitchFamily="18" charset="-127"/>
              </a:rPr>
              <a:t>.</a:t>
            </a:r>
            <a:endParaRPr lang="ko-KR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buNone/>
            </a:pPr>
            <a:endParaRPr lang="en-US" altLang="ko-KR" sz="2400" dirty="0">
              <a:latin typeface="서울남산체 B" pitchFamily="18" charset="-127"/>
              <a:ea typeface="서울남산체 B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300" dirty="0" smtClean="0">
                <a:latin typeface="서울남산체 B" pitchFamily="18" charset="-127"/>
                <a:ea typeface="서울남산체 B" pitchFamily="18" charset="-127"/>
              </a:rPr>
              <a:t> </a:t>
            </a:r>
            <a:endParaRPr lang="en-US" altLang="ko-KR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39" y="27202"/>
            <a:ext cx="100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spc="-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03</a:t>
            </a:r>
            <a:endParaRPr lang="ko-KR" altLang="en-US" sz="7000" spc="-3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323" y="214875"/>
            <a:ext cx="426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가설 설명 및 도출이유</a:t>
            </a:r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3650" y="1196753"/>
            <a:ext cx="2642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latin typeface="서울남산체 B" pitchFamily="18" charset="-127"/>
                <a:ea typeface="서울남산체 B" pitchFamily="18" charset="-127"/>
              </a:rPr>
              <a:t>Regression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latin typeface="서울남산체 B" pitchFamily="18" charset="-127"/>
              <a:ea typeface="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85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2812</TotalTime>
  <Words>1059</Words>
  <Application>Microsoft Office PowerPoint</Application>
  <PresentationFormat>사용자 지정</PresentationFormat>
  <Paragraphs>229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7" baseType="lpstr">
      <vt:lpstr>굴림</vt:lpstr>
      <vt:lpstr>Arial</vt:lpstr>
      <vt:lpstr>맑은 고딕</vt:lpstr>
      <vt:lpstr>서울남산체 B</vt:lpstr>
      <vt:lpstr>나눔고딕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hongyi</dc:creator>
  <cp:lastModifiedBy>lenovo</cp:lastModifiedBy>
  <cp:revision>189</cp:revision>
  <dcterms:created xsi:type="dcterms:W3CDTF">2015-04-03T15:37:13Z</dcterms:created>
  <dcterms:modified xsi:type="dcterms:W3CDTF">2016-06-12T13:10:05Z</dcterms:modified>
</cp:coreProperties>
</file>