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1"/>
  </p:notesMasterIdLst>
  <p:sldIdLst>
    <p:sldId id="256" r:id="rId2"/>
    <p:sldId id="257" r:id="rId3"/>
    <p:sldId id="258" r:id="rId4"/>
    <p:sldId id="266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60" r:id="rId20"/>
  </p:sldIdLst>
  <p:sldSz cx="9144000" cy="5143500" type="screen16x9"/>
  <p:notesSz cx="6858000" cy="9144000"/>
  <p:embeddedFontLst>
    <p:embeddedFont>
      <p:font typeface="THE명품고딕B" pitchFamily="18" charset="-127"/>
      <p:regular r:id="rId22"/>
    </p:embeddedFont>
    <p:embeddedFont>
      <p:font typeface="-윤고딕310" pitchFamily="18" charset="-127"/>
      <p:regular r:id="rId23"/>
    </p:embeddedFont>
    <p:embeddedFont>
      <p:font typeface="맑은 고딕" pitchFamily="50" charset="-127"/>
      <p:regular r:id="rId24"/>
      <p:bold r:id="rId25"/>
    </p:embeddedFont>
    <p:embeddedFont>
      <p:font typeface="HY견고딕" pitchFamily="18" charset="-127"/>
      <p:regular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36" autoAdjust="0"/>
    <p:restoredTop sz="83333" autoAdjust="0"/>
  </p:normalViewPr>
  <p:slideViewPr>
    <p:cSldViewPr>
      <p:cViewPr varScale="1">
        <p:scale>
          <a:sx n="78" d="100"/>
          <a:sy n="78" d="100"/>
        </p:scale>
        <p:origin x="-396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2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Intel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altLang="ko-KR" sz="1100" b="1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OnCue</a:t>
            </a:r>
            <a:r>
              <a:rPr lang="en-US" altLang="ko-KR" sz="11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was an online pay-TV service developed by </a:t>
            </a:r>
            <a:r>
              <a:rPr lang="en-US" altLang="ko-KR" sz="11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tooltip="Intel"/>
              </a:rPr>
              <a:t>Intel</a:t>
            </a:r>
            <a:endParaRPr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pPr lvl="0">
                <a:spcBef>
                  <a:spcPts val="0"/>
                </a:spcBef>
                <a:buNone/>
              </a:pPr>
              <a:t>‹#›</a:t>
            </a:fld>
            <a:endParaRPr lang="k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pPr lvl="0">
                <a:spcBef>
                  <a:spcPts val="0"/>
                </a:spcBef>
                <a:buNone/>
              </a:pPr>
              <a:t>‹#›</a:t>
            </a:fld>
            <a:endParaRPr lang="k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pPr lvl="0">
                <a:spcBef>
                  <a:spcPts val="0"/>
                </a:spcBef>
                <a:buNone/>
              </a:pPr>
              <a:t>‹#›</a:t>
            </a:fld>
            <a:endParaRPr lang="k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pPr lvl="0">
                <a:spcBef>
                  <a:spcPts val="0"/>
                </a:spcBef>
                <a:buNone/>
              </a:pPr>
              <a:t>‹#›</a:t>
            </a:fld>
            <a:endParaRPr lang="k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pPr lvl="0">
                <a:spcBef>
                  <a:spcPts val="0"/>
                </a:spcBef>
                <a:buNone/>
              </a:pPr>
              <a:t>‹#›</a:t>
            </a:fld>
            <a:endParaRPr lang="k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pPr lvl="0">
                <a:spcBef>
                  <a:spcPts val="0"/>
                </a:spcBef>
                <a:buNone/>
              </a:pPr>
              <a:t>‹#›</a:t>
            </a:fld>
            <a:endParaRPr lang="k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pPr lvl="0">
                <a:spcBef>
                  <a:spcPts val="0"/>
                </a:spcBef>
                <a:buNone/>
              </a:pPr>
              <a:t>‹#›</a:t>
            </a:fld>
            <a:endParaRPr lang="k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pPr lvl="0">
                <a:spcBef>
                  <a:spcPts val="0"/>
                </a:spcBef>
                <a:buNone/>
              </a:pPr>
              <a:t>‹#›</a:t>
            </a:fld>
            <a:endParaRPr lang="k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pPr lvl="0">
                <a:spcBef>
                  <a:spcPts val="0"/>
                </a:spcBef>
                <a:buNone/>
              </a:pPr>
              <a:t>‹#›</a:t>
            </a:fld>
            <a:endParaRPr lang="k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pPr lvl="0">
                <a:spcBef>
                  <a:spcPts val="0"/>
                </a:spcBef>
                <a:buNone/>
              </a:pPr>
              <a:t>‹#›</a:t>
            </a:fld>
            <a:endParaRPr lang="k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ko"/>
              <a:pPr lvl="0">
                <a:spcBef>
                  <a:spcPts val="0"/>
                </a:spcBef>
                <a:buNone/>
              </a:pPr>
              <a:t>‹#›</a:t>
            </a:fld>
            <a:endParaRPr lang="k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ko" sz="1000">
                <a:solidFill>
                  <a:schemeClr val="dk2"/>
                </a:solidFill>
              </a:rPr>
              <a:pPr lvl="0" algn="r">
                <a:spcBef>
                  <a:spcPts val="0"/>
                </a:spcBef>
                <a:buNone/>
              </a:pPr>
              <a:t>‹#›</a:t>
            </a:fld>
            <a:endParaRPr lang="ko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155856" y="1131590"/>
            <a:ext cx="8520600" cy="1656184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1500" dirty="0" smtClean="0">
                <a:solidFill>
                  <a:srgbClr val="FFC000"/>
                </a:solidFill>
                <a:latin typeface="THE명품고딕B" pitchFamily="18" charset="-127"/>
                <a:ea typeface="THE명품고딕B" pitchFamily="18" charset="-127"/>
              </a:rPr>
              <a:t>O</a:t>
            </a:r>
            <a:r>
              <a:rPr lang="en-US" dirty="0" smtClean="0">
                <a:latin typeface="THE명품고딕B" pitchFamily="18" charset="-127"/>
                <a:ea typeface="THE명품고딕B" pitchFamily="18" charset="-127"/>
              </a:rPr>
              <a:t>ver The Top</a:t>
            </a:r>
            <a:endParaRPr dirty="0">
              <a:latin typeface="THE명품고딕B" pitchFamily="18" charset="-127"/>
              <a:ea typeface="THE명품고딕B" pitchFamily="18" charset="-127"/>
            </a:endParaRP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2411760" y="3579862"/>
            <a:ext cx="4248472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800" dirty="0" smtClean="0">
                <a:latin typeface="-윤고딕310" pitchFamily="18" charset="-127"/>
                <a:ea typeface="-윤고딕310" pitchFamily="18" charset="-127"/>
              </a:rPr>
              <a:t>201021202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유대원 </a:t>
            </a:r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/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201121057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최영범</a:t>
            </a:r>
            <a:endParaRPr lang="en-US" altLang="ko-KR" sz="1800" dirty="0" smtClean="0">
              <a:latin typeface="-윤고딕310" pitchFamily="18" charset="-127"/>
              <a:ea typeface="-윤고딕310" pitchFamily="18" charset="-127"/>
            </a:endParaRPr>
          </a:p>
          <a:p>
            <a:pPr lvl="0">
              <a:spcBef>
                <a:spcPts val="0"/>
              </a:spcBef>
              <a:buNone/>
            </a:pPr>
            <a:r>
              <a:rPr lang="en-US" sz="1800" dirty="0" smtClean="0">
                <a:latin typeface="-윤고딕310" pitchFamily="18" charset="-127"/>
                <a:ea typeface="-윤고딕310" pitchFamily="18" charset="-127"/>
              </a:rPr>
              <a:t>201221113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이승준 </a:t>
            </a:r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/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201221145 </a:t>
            </a:r>
            <a:r>
              <a:rPr lang="ko-KR" altLang="en-US" sz="1800" dirty="0" err="1" smtClean="0">
                <a:latin typeface="-윤고딕310" pitchFamily="18" charset="-127"/>
                <a:ea typeface="-윤고딕310" pitchFamily="18" charset="-127"/>
              </a:rPr>
              <a:t>최가원</a:t>
            </a:r>
            <a:endParaRPr sz="1800" dirty="0">
              <a:latin typeface="-윤고딕310" pitchFamily="18" charset="-127"/>
              <a:ea typeface="-윤고딕310" pitchFamily="18" charset="-127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467544" y="3147814"/>
            <a:ext cx="7704856" cy="0"/>
          </a:xfrm>
          <a:prstGeom prst="line">
            <a:avLst/>
          </a:prstGeom>
          <a:ln w="1905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2267744" y="1563638"/>
            <a:ext cx="504056" cy="792088"/>
          </a:xfrm>
          <a:prstGeom prst="line">
            <a:avLst/>
          </a:prstGeom>
          <a:ln w="571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 descr="C:\Users\USER\Desktop\아이콘\technology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98704" y="1419622"/>
            <a:ext cx="465584" cy="4655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107504" y="51470"/>
            <a:ext cx="3108172" cy="576064"/>
          </a:xfrm>
        </p:spPr>
        <p:txBody>
          <a:bodyPr/>
          <a:lstStyle/>
          <a:p>
            <a:pPr marL="457200" indent="-457200"/>
            <a:r>
              <a:rPr lang="en-US" altLang="ko-KR" sz="3200" b="1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2. </a:t>
            </a:r>
            <a:r>
              <a:rPr lang="en-US" altLang="ko-KR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V-POPs</a:t>
            </a:r>
            <a:br>
              <a:rPr lang="en-US" altLang="ko-KR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</a:br>
            <a:endParaRPr lang="ko-KR" altLang="en-US" sz="1800" dirty="0">
              <a:solidFill>
                <a:schemeClr val="bg1">
                  <a:lumMod val="75000"/>
                </a:schemeClr>
              </a:solidFill>
              <a:latin typeface="-윤고딕310" pitchFamily="18" charset="-127"/>
              <a:ea typeface="-윤고딕310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1563638"/>
            <a:ext cx="3313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dirty="0">
                <a:latin typeface="-윤고딕310" pitchFamily="18" charset="-127"/>
                <a:ea typeface="-윤고딕310" pitchFamily="18" charset="-127"/>
              </a:rPr>
              <a:t>Sling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의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주 고객층인</a:t>
            </a:r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en-US" altLang="ko-KR" sz="1800" dirty="0">
                <a:latin typeface="-윤고딕310" pitchFamily="18" charset="-127"/>
                <a:ea typeface="-윤고딕310" pitchFamily="18" charset="-127"/>
              </a:rPr>
              <a:t>cord </a:t>
            </a:r>
            <a:r>
              <a:rPr lang="en-US" altLang="ko-KR" sz="1800" dirty="0" err="1" smtClean="0">
                <a:latin typeface="-윤고딕310" pitchFamily="18" charset="-127"/>
                <a:ea typeface="-윤고딕310" pitchFamily="18" charset="-127"/>
              </a:rPr>
              <a:t>nevers</a:t>
            </a:r>
            <a:endParaRPr lang="en-US" altLang="ko-KR" sz="1800" dirty="0">
              <a:latin typeface="-윤고딕310" pitchFamily="18" charset="-127"/>
              <a:ea typeface="-윤고딕310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4155926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최근 </a:t>
            </a:r>
            <a:r>
              <a:rPr lang="en-US" altLang="ko-KR" sz="1800" dirty="0">
                <a:latin typeface="-윤고딕310" pitchFamily="18" charset="-127"/>
                <a:ea typeface="-윤고딕310" pitchFamily="18" charset="-127"/>
              </a:rPr>
              <a:t>Sling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에서도 </a:t>
            </a:r>
            <a:r>
              <a:rPr lang="en-US" altLang="ko-KR" sz="1800" dirty="0">
                <a:latin typeface="-윤고딕310" pitchFamily="18" charset="-127"/>
                <a:ea typeface="-윤고딕310" pitchFamily="18" charset="-127"/>
              </a:rPr>
              <a:t>DVR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이나 </a:t>
            </a:r>
            <a:r>
              <a:rPr lang="en-US" altLang="ko-KR" sz="1800" dirty="0">
                <a:latin typeface="-윤고딕310" pitchFamily="18" charset="-127"/>
                <a:ea typeface="-윤고딕310" pitchFamily="18" charset="-127"/>
              </a:rPr>
              <a:t>VOD 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서비스를 시작하려는 움직임이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있음</a:t>
            </a:r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DVR </a:t>
            </a:r>
            <a:r>
              <a:rPr lang="en-US" altLang="ko-KR" sz="1800" dirty="0">
                <a:latin typeface="-윤고딕310" pitchFamily="18" charset="-127"/>
                <a:ea typeface="-윤고딕310" pitchFamily="18" charset="-127"/>
              </a:rPr>
              <a:t>VOD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에도 광고를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제공할 것인가 관건</a:t>
            </a:r>
            <a:endParaRPr lang="en-US" altLang="ko-KR" sz="1800" dirty="0">
              <a:latin typeface="-윤고딕310" pitchFamily="18" charset="-127"/>
              <a:ea typeface="-윤고딕310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649020"/>
            <a:ext cx="9144000" cy="592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en-US" altLang="ko-KR" sz="1300" b="1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-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What is V-POPs  </a:t>
            </a:r>
            <a:r>
              <a:rPr lang="en-US" altLang="ko-KR" sz="13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   </a:t>
            </a:r>
            <a:r>
              <a:rPr lang="en-US" altLang="ko-KR" sz="1300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-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Sling, first V-POP service     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- </a:t>
            </a:r>
            <a:r>
              <a:rPr lang="en-US" altLang="ko-KR" sz="1300" dirty="0" err="1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Vue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, Sony’s VPOP service     - Verizon &amp; Intel’s </a:t>
            </a:r>
            <a:r>
              <a:rPr lang="en-US" altLang="ko-KR" sz="1300" dirty="0" err="1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OnCue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  - </a:t>
            </a:r>
            <a:r>
              <a:rPr lang="ko-KR" altLang="en-US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결론</a:t>
            </a:r>
          </a:p>
          <a:p>
            <a:pPr marL="457200" indent="-457200"/>
            <a:endParaRPr lang="ko-KR" altLang="en-US" sz="13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5" name="직선 연결선 14"/>
          <p:cNvCxnSpPr/>
          <p:nvPr/>
        </p:nvCxnSpPr>
        <p:spPr>
          <a:xfrm>
            <a:off x="323528" y="1131590"/>
            <a:ext cx="3528392" cy="0"/>
          </a:xfrm>
          <a:prstGeom prst="line">
            <a:avLst/>
          </a:prstGeom>
          <a:ln w="1905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C:\Users\USER\Desktop\my-icons-collection\png\businessman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24869" y="1995687"/>
            <a:ext cx="504056" cy="504056"/>
          </a:xfrm>
          <a:prstGeom prst="rect">
            <a:avLst/>
          </a:prstGeom>
          <a:noFill/>
        </p:spPr>
      </p:pic>
      <p:pic>
        <p:nvPicPr>
          <p:cNvPr id="4099" name="Picture 3" descr="C:\Users\USER\Desktop\my-icons-collection\png\businesswoman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04788" y="1995686"/>
            <a:ext cx="504056" cy="504056"/>
          </a:xfrm>
          <a:prstGeom prst="rect">
            <a:avLst/>
          </a:prstGeom>
          <a:noFill/>
        </p:spPr>
      </p:pic>
      <p:sp>
        <p:nvSpPr>
          <p:cNvPr id="16" name="원호 15"/>
          <p:cNvSpPr/>
          <p:nvPr/>
        </p:nvSpPr>
        <p:spPr>
          <a:xfrm rot="18991997">
            <a:off x="3386484" y="1494557"/>
            <a:ext cx="2592288" cy="2448272"/>
          </a:xfrm>
          <a:prstGeom prst="arc">
            <a:avLst>
              <a:gd name="adj1" fmla="val 15977517"/>
              <a:gd name="adj2" fmla="val 0"/>
            </a:avLst>
          </a:prstGeom>
          <a:ln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원호 18"/>
          <p:cNvSpPr/>
          <p:nvPr/>
        </p:nvSpPr>
        <p:spPr>
          <a:xfrm rot="7575002">
            <a:off x="3677956" y="-139125"/>
            <a:ext cx="2448272" cy="2592288"/>
          </a:xfrm>
          <a:prstGeom prst="arc">
            <a:avLst>
              <a:gd name="adj1" fmla="val 16200000"/>
              <a:gd name="adj2" fmla="val 293167"/>
            </a:avLst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6063368" y="1635646"/>
            <a:ext cx="25410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광고 없는 플랫폼에 </a:t>
            </a:r>
            <a:r>
              <a:rPr lang="ko-KR" altLang="en-US" sz="1800" dirty="0" err="1" smtClean="0">
                <a:latin typeface="-윤고딕310" pitchFamily="18" charset="-127"/>
                <a:ea typeface="-윤고딕310" pitchFamily="18" charset="-127"/>
              </a:rPr>
              <a:t>익숙</a:t>
            </a:r>
            <a:endParaRPr lang="ko-KR" altLang="en-US" sz="1800" dirty="0"/>
          </a:p>
        </p:txBody>
      </p:sp>
      <p:pic>
        <p:nvPicPr>
          <p:cNvPr id="4100" name="Picture 4" descr="C:\Users\USER\Desktop\my-icons-collection\png\computer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20272" y="1995686"/>
            <a:ext cx="576064" cy="576064"/>
          </a:xfrm>
          <a:prstGeom prst="rect">
            <a:avLst/>
          </a:prstGeom>
          <a:noFill/>
        </p:spPr>
      </p:pic>
      <p:cxnSp>
        <p:nvCxnSpPr>
          <p:cNvPr id="22" name="직선 연결선 21"/>
          <p:cNvCxnSpPr/>
          <p:nvPr/>
        </p:nvCxnSpPr>
        <p:spPr>
          <a:xfrm flipV="1">
            <a:off x="7020272" y="1995686"/>
            <a:ext cx="576064" cy="648072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연결선 23"/>
          <p:cNvCxnSpPr/>
          <p:nvPr/>
        </p:nvCxnSpPr>
        <p:spPr>
          <a:xfrm>
            <a:off x="7020272" y="1995686"/>
            <a:ext cx="576064" cy="576064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352883" y="3003798"/>
            <a:ext cx="703554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Sling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은</a:t>
            </a:r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광고를 계속해서 내보내고</a:t>
            </a:r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, Sling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고객들 불만 폭주</a:t>
            </a:r>
            <a:endParaRPr lang="en-US" altLang="ko-KR" sz="18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Sling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에서 제공하는 대표적인 방송 네트워크는 </a:t>
            </a:r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CNN, ESPN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같은 것뿐</a:t>
            </a:r>
            <a:endParaRPr lang="en-US" altLang="ko-KR" sz="1800" dirty="0" smtClean="0">
              <a:latin typeface="-윤고딕310" pitchFamily="18" charset="-127"/>
              <a:ea typeface="-윤고딕310" pitchFamily="18" charset="-127"/>
            </a:endParaRPr>
          </a:p>
          <a:p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즉</a:t>
            </a:r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, NBC, CBS, ABC, FOX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같은 거대 방송 </a:t>
            </a:r>
            <a:r>
              <a:rPr lang="ko-KR" altLang="en-US" sz="1800" dirty="0" err="1" smtClean="0">
                <a:latin typeface="-윤고딕310" pitchFamily="18" charset="-127"/>
                <a:ea typeface="-윤고딕310" pitchFamily="18" charset="-127"/>
              </a:rPr>
              <a:t>네크워크는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 없음</a:t>
            </a:r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(</a:t>
            </a:r>
            <a:r>
              <a:rPr lang="ko-KR" altLang="en-US" sz="1800" dirty="0" err="1" smtClean="0">
                <a:latin typeface="-윤고딕310" pitchFamily="18" charset="-127"/>
                <a:ea typeface="-윤고딕310" pitchFamily="18" charset="-127"/>
              </a:rPr>
              <a:t>비싸기때문</a:t>
            </a:r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)</a:t>
            </a:r>
            <a:endParaRPr lang="ko-KR" altLang="en-US" sz="1800" dirty="0"/>
          </a:p>
        </p:txBody>
      </p:sp>
      <p:sp>
        <p:nvSpPr>
          <p:cNvPr id="30" name="TextBox 29"/>
          <p:cNvSpPr txBox="1"/>
          <p:nvPr/>
        </p:nvSpPr>
        <p:spPr>
          <a:xfrm>
            <a:off x="611560" y="4126309"/>
            <a:ext cx="534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altLang="ko-KR" sz="2400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 </a:t>
            </a:r>
            <a:endParaRPr lang="ko-KR" altLang="en-US" sz="2400" dirty="0">
              <a:solidFill>
                <a:srgbClr val="FFC000"/>
              </a:solidFill>
              <a:latin typeface="-윤고딕310" pitchFamily="18" charset="-127"/>
              <a:ea typeface="-윤고딕310" pitchFamily="18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1560" y="4486349"/>
            <a:ext cx="534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altLang="ko-KR" sz="2400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 </a:t>
            </a:r>
            <a:endParaRPr lang="ko-KR" altLang="en-US" sz="2400" dirty="0">
              <a:solidFill>
                <a:srgbClr val="FFC000"/>
              </a:solidFill>
              <a:latin typeface="-윤고딕310" pitchFamily="18" charset="-127"/>
              <a:ea typeface="-윤고딕310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모서리가 둥근 직사각형 22"/>
          <p:cNvSpPr/>
          <p:nvPr/>
        </p:nvSpPr>
        <p:spPr>
          <a:xfrm>
            <a:off x="1403648" y="2139702"/>
            <a:ext cx="2664296" cy="72008"/>
          </a:xfrm>
          <a:prstGeom prst="roundRect">
            <a:avLst/>
          </a:prstGeom>
          <a:solidFill>
            <a:srgbClr val="FFC000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10420" y="1958518"/>
            <a:ext cx="7625150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dirty="0">
                <a:latin typeface="-윤고딕310" pitchFamily="18" charset="-127"/>
                <a:ea typeface="-윤고딕310" pitchFamily="18" charset="-127"/>
              </a:rPr>
              <a:t>Sony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의 </a:t>
            </a:r>
            <a:r>
              <a:rPr lang="en-US" altLang="ko-KR" sz="1800" dirty="0" err="1">
                <a:latin typeface="-윤고딕310" pitchFamily="18" charset="-127"/>
                <a:ea typeface="-윤고딕310" pitchFamily="18" charset="-127"/>
              </a:rPr>
              <a:t>Vue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는 </a:t>
            </a:r>
            <a:r>
              <a:rPr lang="en-US" altLang="ko-KR" sz="1800" dirty="0">
                <a:latin typeface="-윤고딕310" pitchFamily="18" charset="-127"/>
                <a:ea typeface="-윤고딕310" pitchFamily="18" charset="-127"/>
              </a:rPr>
              <a:t>Sling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과는 반대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전략</a:t>
            </a:r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>
              <a:latin typeface="-윤고딕310" pitchFamily="18" charset="-127"/>
              <a:ea typeface="-윤고딕310" pitchFamily="18" charset="-127"/>
            </a:endParaRPr>
          </a:p>
          <a:p>
            <a:r>
              <a:rPr lang="en-US" altLang="ko-KR" sz="1800" dirty="0" err="1">
                <a:latin typeface="-윤고딕310" pitchFamily="18" charset="-127"/>
                <a:ea typeface="-윤고딕310" pitchFamily="18" charset="-127"/>
              </a:rPr>
              <a:t>Vue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는 </a:t>
            </a:r>
            <a:r>
              <a:rPr lang="en-US" altLang="ko-KR" sz="1800" dirty="0">
                <a:latin typeface="-윤고딕310" pitchFamily="18" charset="-127"/>
                <a:ea typeface="-윤고딕310" pitchFamily="18" charset="-127"/>
              </a:rPr>
              <a:t>ABC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를 제외한 </a:t>
            </a:r>
            <a:r>
              <a:rPr lang="en-US" altLang="ko-KR" sz="1800" dirty="0">
                <a:latin typeface="-윤고딕310" pitchFamily="18" charset="-127"/>
                <a:ea typeface="-윤고딕310" pitchFamily="18" charset="-127"/>
              </a:rPr>
              <a:t>NBC, CBS, FOX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와 계약을 맺는데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성공</a:t>
            </a:r>
            <a:endParaRPr lang="en-US" altLang="ko-KR" sz="1800" dirty="0">
              <a:latin typeface="-윤고딕310" pitchFamily="18" charset="-127"/>
              <a:ea typeface="-윤고딕310" pitchFamily="18" charset="-127"/>
            </a:endParaRPr>
          </a:p>
          <a:p>
            <a:r>
              <a:rPr lang="en-US" altLang="ko-KR" sz="1800" dirty="0">
                <a:latin typeface="-윤고딕310" pitchFamily="18" charset="-127"/>
                <a:ea typeface="-윤고딕310" pitchFamily="18" charset="-127"/>
              </a:rPr>
              <a:t>Sling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과는 다르게 현재 </a:t>
            </a:r>
            <a:r>
              <a:rPr lang="en-US" altLang="ko-KR" sz="1800" dirty="0">
                <a:latin typeface="-윤고딕310" pitchFamily="18" charset="-127"/>
                <a:ea typeface="-윤고딕310" pitchFamily="18" charset="-127"/>
              </a:rPr>
              <a:t>DVR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을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서비스 제공</a:t>
            </a:r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,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모든 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채널에 되감기와 일시정지 기능을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넣고</a:t>
            </a:r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, $</a:t>
            </a:r>
            <a:r>
              <a:rPr lang="en-US" altLang="ko-KR" sz="1800" dirty="0">
                <a:latin typeface="-윤고딕310" pitchFamily="18" charset="-127"/>
                <a:ea typeface="-윤고딕310" pitchFamily="18" charset="-127"/>
              </a:rPr>
              <a:t>50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와 </a:t>
            </a:r>
            <a:r>
              <a:rPr lang="en-US" altLang="ko-KR" sz="1800" dirty="0">
                <a:latin typeface="-윤고딕310" pitchFamily="18" charset="-127"/>
                <a:ea typeface="-윤고딕310" pitchFamily="18" charset="-127"/>
              </a:rPr>
              <a:t>$70 </a:t>
            </a:r>
            <a:r>
              <a:rPr lang="ko-KR" altLang="en-US" sz="1800" dirty="0" err="1">
                <a:latin typeface="-윤고딕310" pitchFamily="18" charset="-127"/>
                <a:ea typeface="-윤고딕310" pitchFamily="18" charset="-127"/>
              </a:rPr>
              <a:t>짜리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 패키지를 판매 </a:t>
            </a:r>
            <a:r>
              <a:rPr lang="en-US" altLang="ko-KR" sz="1800" dirty="0">
                <a:latin typeface="-윤고딕310" pitchFamily="18" charset="-127"/>
                <a:ea typeface="-윤고딕310" pitchFamily="18" charset="-127"/>
              </a:rPr>
              <a:t>(Sling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보다 </a:t>
            </a:r>
            <a:r>
              <a:rPr lang="en-US" altLang="ko-KR" sz="1800" dirty="0">
                <a:latin typeface="-윤고딕310" pitchFamily="18" charset="-127"/>
                <a:ea typeface="-윤고딕310" pitchFamily="18" charset="-127"/>
              </a:rPr>
              <a:t>2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배 </a:t>
            </a:r>
            <a:r>
              <a:rPr lang="en-US" altLang="ko-KR" sz="1800" dirty="0">
                <a:latin typeface="-윤고딕310" pitchFamily="18" charset="-127"/>
                <a:ea typeface="-윤고딕310" pitchFamily="18" charset="-127"/>
              </a:rPr>
              <a:t>3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배 비쌈</a:t>
            </a:r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)</a:t>
            </a:r>
            <a:endParaRPr lang="en-US" altLang="ko-KR" sz="1800" dirty="0">
              <a:latin typeface="-윤고딕310" pitchFamily="18" charset="-127"/>
              <a:ea typeface="-윤고딕310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3274" y="3651870"/>
            <a:ext cx="7625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하지만 </a:t>
            </a:r>
            <a:r>
              <a:rPr lang="en-US" altLang="ko-KR" sz="1800" dirty="0" err="1">
                <a:latin typeface="-윤고딕310" pitchFamily="18" charset="-127"/>
                <a:ea typeface="-윤고딕310" pitchFamily="18" charset="-127"/>
              </a:rPr>
              <a:t>Vue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의 최대 약점은 </a:t>
            </a:r>
            <a:r>
              <a:rPr lang="en-US" altLang="ko-KR" sz="1800" dirty="0">
                <a:latin typeface="-윤고딕310" pitchFamily="18" charset="-127"/>
                <a:ea typeface="-윤고딕310" pitchFamily="18" charset="-127"/>
              </a:rPr>
              <a:t>PlayStation3 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혹은 </a:t>
            </a:r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4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를</a:t>
            </a:r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통해서만 제공 된다는 것</a:t>
            </a:r>
            <a:endParaRPr lang="en-US" altLang="ko-KR" sz="1800" dirty="0">
              <a:latin typeface="-윤고딕310" pitchFamily="18" charset="-127"/>
              <a:ea typeface="-윤고딕310" pitchFamily="18" charset="-127"/>
            </a:endParaRPr>
          </a:p>
        </p:txBody>
      </p:sp>
      <p:sp>
        <p:nvSpPr>
          <p:cNvPr id="18" name="제목 4"/>
          <p:cNvSpPr>
            <a:spLocks noGrp="1"/>
          </p:cNvSpPr>
          <p:nvPr>
            <p:ph type="title"/>
          </p:nvPr>
        </p:nvSpPr>
        <p:spPr>
          <a:xfrm>
            <a:off x="107504" y="51470"/>
            <a:ext cx="3108172" cy="576064"/>
          </a:xfrm>
        </p:spPr>
        <p:txBody>
          <a:bodyPr/>
          <a:lstStyle/>
          <a:p>
            <a:pPr marL="457200" indent="-457200"/>
            <a:r>
              <a:rPr lang="en-US" altLang="ko-KR" sz="3200" b="1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2. </a:t>
            </a:r>
            <a:r>
              <a:rPr lang="en-US" altLang="ko-KR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V-POPs</a:t>
            </a:r>
            <a:br>
              <a:rPr lang="en-US" altLang="ko-KR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</a:br>
            <a:endParaRPr lang="ko-KR" altLang="en-US" sz="1800" dirty="0">
              <a:solidFill>
                <a:schemeClr val="bg1">
                  <a:lumMod val="75000"/>
                </a:schemeClr>
              </a:solidFill>
              <a:latin typeface="-윤고딕310" pitchFamily="18" charset="-127"/>
              <a:ea typeface="-윤고딕310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649020"/>
            <a:ext cx="9144000" cy="592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en-US" altLang="ko-KR" sz="1300" b="1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-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What is V-POPs     - Sling, first V-POP service     </a:t>
            </a:r>
            <a:r>
              <a:rPr lang="en-US" altLang="ko-KR" sz="1300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-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en-US" altLang="ko-KR" sz="1300" dirty="0" err="1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Vue</a:t>
            </a:r>
            <a:r>
              <a:rPr lang="en-US" altLang="ko-KR" sz="13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, Sony’s VPOP service     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- Verizon &amp; Intel’s </a:t>
            </a:r>
            <a:r>
              <a:rPr lang="en-US" altLang="ko-KR" sz="1300" dirty="0" err="1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OnCue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  - </a:t>
            </a:r>
            <a:r>
              <a:rPr lang="ko-KR" altLang="en-US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결론</a:t>
            </a:r>
          </a:p>
          <a:p>
            <a:pPr marL="457200" indent="-457200"/>
            <a:endParaRPr lang="ko-KR" altLang="en-US" sz="13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0" name="직선 연결선 19"/>
          <p:cNvCxnSpPr/>
          <p:nvPr/>
        </p:nvCxnSpPr>
        <p:spPr>
          <a:xfrm>
            <a:off x="323528" y="1131590"/>
            <a:ext cx="5904656" cy="0"/>
          </a:xfrm>
          <a:prstGeom prst="line">
            <a:avLst/>
          </a:prstGeom>
          <a:ln w="1905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95536" y="3651870"/>
            <a:ext cx="534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altLang="ko-KR" sz="2400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 </a:t>
            </a:r>
            <a:endParaRPr lang="ko-KR" altLang="en-US" sz="2400" dirty="0">
              <a:solidFill>
                <a:srgbClr val="FFC000"/>
              </a:solidFill>
              <a:latin typeface="-윤고딕310" pitchFamily="18" charset="-127"/>
              <a:ea typeface="-윤고딕310" pitchFamily="18" charset="-127"/>
            </a:endParaRPr>
          </a:p>
        </p:txBody>
      </p:sp>
      <p:pic>
        <p:nvPicPr>
          <p:cNvPr id="9218" name="Picture 2" descr="C:\Users\USER\Desktop\아이콘\pie-char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3968" y="1491630"/>
            <a:ext cx="1008112" cy="1008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모서리가 둥근 직사각형 9"/>
          <p:cNvSpPr/>
          <p:nvPr/>
        </p:nvSpPr>
        <p:spPr>
          <a:xfrm>
            <a:off x="3203848" y="1923678"/>
            <a:ext cx="1440160" cy="72008"/>
          </a:xfrm>
          <a:prstGeom prst="roundRect">
            <a:avLst/>
          </a:prstGeom>
          <a:solidFill>
            <a:srgbClr val="FFC000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8" name="제목 4"/>
          <p:cNvSpPr>
            <a:spLocks noGrp="1"/>
          </p:cNvSpPr>
          <p:nvPr>
            <p:ph type="title"/>
          </p:nvPr>
        </p:nvSpPr>
        <p:spPr>
          <a:xfrm>
            <a:off x="107504" y="51470"/>
            <a:ext cx="3108172" cy="576064"/>
          </a:xfrm>
        </p:spPr>
        <p:txBody>
          <a:bodyPr/>
          <a:lstStyle/>
          <a:p>
            <a:pPr marL="457200" indent="-457200"/>
            <a:r>
              <a:rPr lang="en-US" altLang="ko-KR" sz="3200" b="1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2. </a:t>
            </a:r>
            <a:r>
              <a:rPr lang="en-US" altLang="ko-KR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V-POPs</a:t>
            </a:r>
            <a:br>
              <a:rPr lang="en-US" altLang="ko-KR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</a:br>
            <a:endParaRPr lang="ko-KR" altLang="en-US" sz="1800" dirty="0">
              <a:solidFill>
                <a:schemeClr val="bg1">
                  <a:lumMod val="75000"/>
                </a:schemeClr>
              </a:solidFill>
              <a:latin typeface="-윤고딕310" pitchFamily="18" charset="-127"/>
              <a:ea typeface="-윤고딕310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649020"/>
            <a:ext cx="9144000" cy="592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en-US" altLang="ko-KR" sz="1300" b="1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-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What is V-POPs     - Sling, first V-POP service     - </a:t>
            </a:r>
            <a:r>
              <a:rPr lang="en-US" altLang="ko-KR" sz="1300" dirty="0" err="1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Vue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, Sony’s VPOP service     </a:t>
            </a:r>
            <a:r>
              <a:rPr lang="en-US" altLang="ko-KR" sz="1300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-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Verizon &amp; Intel’s </a:t>
            </a:r>
            <a:r>
              <a:rPr lang="en-US" altLang="ko-KR" sz="1300" dirty="0" err="1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OnCue</a:t>
            </a:r>
            <a:r>
              <a:rPr lang="en-US" altLang="ko-KR" sz="13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   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- </a:t>
            </a:r>
            <a:r>
              <a:rPr lang="ko-KR" altLang="en-US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결론</a:t>
            </a:r>
          </a:p>
          <a:p>
            <a:pPr marL="457200" indent="-457200"/>
            <a:endParaRPr lang="ko-KR" altLang="en-US" sz="13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0" name="직선 연결선 19"/>
          <p:cNvCxnSpPr/>
          <p:nvPr/>
        </p:nvCxnSpPr>
        <p:spPr>
          <a:xfrm>
            <a:off x="323528" y="1131590"/>
            <a:ext cx="8136904" cy="0"/>
          </a:xfrm>
          <a:prstGeom prst="line">
            <a:avLst/>
          </a:prstGeom>
          <a:ln w="1905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직사각형 7"/>
          <p:cNvSpPr/>
          <p:nvPr/>
        </p:nvSpPr>
        <p:spPr>
          <a:xfrm>
            <a:off x="539552" y="1419622"/>
            <a:ext cx="792088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기존 </a:t>
            </a:r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MVPD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도 변화</a:t>
            </a:r>
            <a:endParaRPr lang="en-US" altLang="ko-KR" sz="1800" dirty="0" smtClean="0">
              <a:latin typeface="-윤고딕310" pitchFamily="18" charset="-127"/>
              <a:ea typeface="-윤고딕310" pitchFamily="18" charset="-127"/>
            </a:endParaRPr>
          </a:p>
          <a:p>
            <a:pPr algn="just"/>
            <a:r>
              <a:rPr lang="en-US" altLang="ko-KR" sz="2000" b="1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:</a:t>
            </a:r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 Verizon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은 </a:t>
            </a:r>
            <a:r>
              <a:rPr lang="en-US" altLang="ko-KR" sz="1800" dirty="0">
                <a:latin typeface="-윤고딕310" pitchFamily="18" charset="-127"/>
                <a:ea typeface="-윤고딕310" pitchFamily="18" charset="-127"/>
              </a:rPr>
              <a:t>Intel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에서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개발</a:t>
            </a:r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,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en-US" altLang="ko-KR" sz="1800" dirty="0" err="1">
                <a:latin typeface="-윤고딕310" pitchFamily="18" charset="-127"/>
                <a:ea typeface="-윤고딕310" pitchFamily="18" charset="-127"/>
              </a:rPr>
              <a:t>OnCue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시스템을 가지고 </a:t>
            </a:r>
            <a:r>
              <a:rPr lang="en-US" altLang="ko-KR" sz="1800" dirty="0">
                <a:latin typeface="-윤고딕310" pitchFamily="18" charset="-127"/>
                <a:ea typeface="-윤고딕310" pitchFamily="18" charset="-127"/>
              </a:rPr>
              <a:t>VPOP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시장에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뛰어들었음</a:t>
            </a:r>
            <a:endParaRPr lang="en-US" altLang="ko-KR" sz="1800" dirty="0">
              <a:latin typeface="-윤고딕310" pitchFamily="18" charset="-127"/>
              <a:ea typeface="-윤고딕310" pitchFamily="18" charset="-127"/>
            </a:endParaRPr>
          </a:p>
          <a:p>
            <a:pPr algn="just"/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하지만 </a:t>
            </a:r>
            <a:r>
              <a:rPr lang="en-US" altLang="ko-KR" sz="1800" dirty="0">
                <a:latin typeface="-윤고딕310" pitchFamily="18" charset="-127"/>
                <a:ea typeface="-윤고딕310" pitchFamily="18" charset="-127"/>
              </a:rPr>
              <a:t>ABC, NBC, FOX, CBS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가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자신들과 계약중인 다른 </a:t>
            </a:r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MVPD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들의 반발을 예상하여 엄청난 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비용을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요구</a:t>
            </a:r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.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또한 </a:t>
            </a:r>
            <a:r>
              <a:rPr lang="en-US" altLang="ko-KR" sz="1800" dirty="0" err="1" smtClean="0">
                <a:latin typeface="-윤고딕310" pitchFamily="18" charset="-127"/>
                <a:ea typeface="-윤고딕310" pitchFamily="18" charset="-127"/>
              </a:rPr>
              <a:t>OnCue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가 별로 성공할 것 같아 보이지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않음</a:t>
            </a:r>
            <a:endParaRPr lang="en-US" altLang="ko-KR" sz="1800" dirty="0">
              <a:latin typeface="-윤고딕310" pitchFamily="18" charset="-127"/>
              <a:ea typeface="-윤고딕310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611560" y="2859782"/>
            <a:ext cx="756084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인텔의 </a:t>
            </a:r>
            <a:r>
              <a:rPr lang="en-US" altLang="ko-KR" sz="1800" dirty="0">
                <a:latin typeface="-윤고딕310" pitchFamily="18" charset="-127"/>
                <a:ea typeface="-윤고딕310" pitchFamily="18" charset="-127"/>
              </a:rPr>
              <a:t>VPOP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서비스는 소비자들이 싫어할 만한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요소들</a:t>
            </a:r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pPr algn="just"/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pPr algn="just"/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pPr algn="just"/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pPr algn="just"/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pPr algn="just"/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pPr algn="just"/>
            <a:endParaRPr lang="en-US" altLang="ko-KR" sz="100" dirty="0">
              <a:latin typeface="-윤고딕310" pitchFamily="18" charset="-127"/>
              <a:ea typeface="-윤고딕310" pitchFamily="18" charset="-127"/>
            </a:endParaRPr>
          </a:p>
          <a:p>
            <a:pPr marL="285750" indent="-285750" algn="just"/>
            <a:r>
              <a:rPr lang="en-US" altLang="ko-KR" sz="1800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-</a:t>
            </a:r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사람들은 </a:t>
            </a:r>
            <a:r>
              <a:rPr lang="en-US" altLang="ko-KR" sz="1800" dirty="0">
                <a:latin typeface="-윤고딕310" pitchFamily="18" charset="-127"/>
                <a:ea typeface="-윤고딕310" pitchFamily="18" charset="-127"/>
              </a:rPr>
              <a:t>TV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산업에서 경험이 없는 인텔을 신뢰하기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어려워함</a:t>
            </a:r>
            <a:endParaRPr lang="en-US" altLang="ko-KR" sz="1800" dirty="0">
              <a:latin typeface="-윤고딕310" pitchFamily="18" charset="-127"/>
              <a:ea typeface="-윤고딕310" pitchFamily="18" charset="-127"/>
            </a:endParaRPr>
          </a:p>
          <a:p>
            <a:pPr marL="285750" indent="-285750" algn="just"/>
            <a:r>
              <a:rPr lang="en-US" altLang="ko-KR" sz="1800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-</a:t>
            </a:r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기존에 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쓰던 </a:t>
            </a:r>
            <a:r>
              <a:rPr lang="en-US" altLang="ko-KR" sz="1800" dirty="0">
                <a:latin typeface="-윤고딕310" pitchFamily="18" charset="-127"/>
                <a:ea typeface="-윤고딕310" pitchFamily="18" charset="-127"/>
              </a:rPr>
              <a:t>pay TV 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서비스를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해지해야 함</a:t>
            </a:r>
            <a:endParaRPr lang="en-US" altLang="ko-KR" sz="1800" dirty="0">
              <a:latin typeface="-윤고딕310" pitchFamily="18" charset="-127"/>
              <a:ea typeface="-윤고딕310" pitchFamily="18" charset="-127"/>
            </a:endParaRPr>
          </a:p>
          <a:p>
            <a:pPr marL="285750" indent="-285750" algn="just"/>
            <a:r>
              <a:rPr lang="en-US" altLang="ko-KR" sz="1800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-</a:t>
            </a:r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쓰던 </a:t>
            </a:r>
            <a:r>
              <a:rPr lang="ko-KR" altLang="en-US" sz="1800" dirty="0" err="1">
                <a:latin typeface="-윤고딕310" pitchFamily="18" charset="-127"/>
                <a:ea typeface="-윤고딕310" pitchFamily="18" charset="-127"/>
              </a:rPr>
              <a:t>셋탑박스도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버려야 함</a:t>
            </a:r>
            <a:endParaRPr lang="en-US" altLang="ko-KR" sz="1800" dirty="0">
              <a:latin typeface="-윤고딕310" pitchFamily="18" charset="-127"/>
              <a:ea typeface="-윤고딕310" pitchFamily="18" charset="-127"/>
            </a:endParaRPr>
          </a:p>
          <a:p>
            <a:pPr marL="285750" indent="-285750" algn="just"/>
            <a:r>
              <a:rPr lang="en-US" altLang="ko-KR" sz="1800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-</a:t>
            </a:r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비쌌음</a:t>
            </a:r>
            <a:endParaRPr lang="en-US" altLang="ko-KR" sz="1800" dirty="0" smtClean="0">
              <a:latin typeface="-윤고딕310" pitchFamily="18" charset="-127"/>
              <a:ea typeface="-윤고딕310" pitchFamily="18" charset="-127"/>
            </a:endParaRPr>
          </a:p>
          <a:p>
            <a:pPr marL="285750" indent="-285750" algn="just">
              <a:buFontTx/>
              <a:buChar char="-"/>
            </a:pPr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pPr marL="285750" indent="-285750" algn="just">
              <a:buFontTx/>
              <a:buChar char="-"/>
            </a:pPr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pPr marL="285750" indent="-285750" algn="just">
              <a:buFontTx/>
              <a:buChar char="-"/>
            </a:pPr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pPr marL="285750" indent="-285750" algn="just">
              <a:buFontTx/>
              <a:buChar char="-"/>
            </a:pPr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pPr marL="285750" indent="-285750" algn="just">
              <a:buFontTx/>
              <a:buChar char="-"/>
            </a:pPr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pPr marL="285750" indent="-285750" algn="just">
              <a:buFontTx/>
              <a:buChar char="-"/>
            </a:pPr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pPr marL="285750" indent="-285750" algn="just">
              <a:buFontTx/>
              <a:buChar char="-"/>
            </a:pPr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pPr marL="285750" indent="-285750" algn="just">
              <a:buFontTx/>
              <a:buChar char="-"/>
            </a:pPr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pPr marL="285750" indent="-285750" algn="just">
              <a:buFontTx/>
              <a:buChar char="-"/>
            </a:pPr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pPr marL="285750" indent="-285750" algn="just">
              <a:buFontTx/>
              <a:buChar char="-"/>
            </a:pPr>
            <a:endParaRPr lang="en-US" altLang="ko-KR" sz="100" dirty="0">
              <a:latin typeface="-윤고딕310" pitchFamily="18" charset="-127"/>
              <a:ea typeface="-윤고딕310" pitchFamily="18" charset="-127"/>
            </a:endParaRPr>
          </a:p>
          <a:p>
            <a:pPr algn="just"/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   결국 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새 인텔 </a:t>
            </a:r>
            <a:r>
              <a:rPr lang="en-US" altLang="ko-KR" sz="1800" dirty="0">
                <a:latin typeface="-윤고딕310" pitchFamily="18" charset="-127"/>
                <a:ea typeface="-윤고딕310" pitchFamily="18" charset="-127"/>
              </a:rPr>
              <a:t>CEO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가 </a:t>
            </a:r>
            <a:r>
              <a:rPr lang="en-US" altLang="ko-KR" sz="1800" dirty="0">
                <a:latin typeface="-윤고딕310" pitchFamily="18" charset="-127"/>
                <a:ea typeface="-윤고딕310" pitchFamily="18" charset="-127"/>
              </a:rPr>
              <a:t>Verizon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에게 </a:t>
            </a:r>
            <a:r>
              <a:rPr lang="en-US" altLang="ko-KR" sz="1800" dirty="0" err="1">
                <a:latin typeface="-윤고딕310" pitchFamily="18" charset="-127"/>
                <a:ea typeface="-윤고딕310" pitchFamily="18" charset="-127"/>
              </a:rPr>
              <a:t>OnCue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를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팔아버림</a:t>
            </a:r>
            <a:endParaRPr lang="en-US" altLang="ko-KR" sz="1800" dirty="0">
              <a:latin typeface="-윤고딕310" pitchFamily="18" charset="-127"/>
              <a:ea typeface="-윤고딕310" pitchFamily="18" charset="-127"/>
            </a:endParaRPr>
          </a:p>
        </p:txBody>
      </p:sp>
      <p:cxnSp>
        <p:nvCxnSpPr>
          <p:cNvPr id="11" name="직선 연결선 10"/>
          <p:cNvCxnSpPr/>
          <p:nvPr/>
        </p:nvCxnSpPr>
        <p:spPr>
          <a:xfrm flipV="1">
            <a:off x="3851920" y="1563638"/>
            <a:ext cx="360040" cy="288032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139952" y="1347614"/>
            <a:ext cx="20826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 smtClean="0">
                <a:latin typeface="-윤고딕310" pitchFamily="18" charset="-127"/>
                <a:ea typeface="-윤고딕310" pitchFamily="18" charset="-127"/>
              </a:rPr>
              <a:t>온라인에서 지불해서 보는 </a:t>
            </a:r>
            <a:r>
              <a:rPr lang="en-US" altLang="ko-KR" sz="1200" dirty="0" smtClean="0">
                <a:latin typeface="-윤고딕310" pitchFamily="18" charset="-127"/>
                <a:ea typeface="-윤고딕310" pitchFamily="18" charset="-127"/>
              </a:rPr>
              <a:t>TV</a:t>
            </a:r>
            <a:endParaRPr lang="ko-KR" altLang="en-US" sz="1200" dirty="0">
              <a:latin typeface="-윤고딕310" pitchFamily="18" charset="-127"/>
              <a:ea typeface="-윤고딕310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7544" y="4443958"/>
            <a:ext cx="534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altLang="ko-KR" sz="2400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 </a:t>
            </a:r>
            <a:endParaRPr lang="ko-KR" altLang="en-US" sz="2400" dirty="0">
              <a:solidFill>
                <a:srgbClr val="FFC000"/>
              </a:solidFill>
              <a:latin typeface="-윤고딕310" pitchFamily="18" charset="-127"/>
              <a:ea typeface="-윤고딕310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제목 4"/>
          <p:cNvSpPr>
            <a:spLocks noGrp="1"/>
          </p:cNvSpPr>
          <p:nvPr>
            <p:ph type="title"/>
          </p:nvPr>
        </p:nvSpPr>
        <p:spPr>
          <a:xfrm>
            <a:off x="107504" y="51470"/>
            <a:ext cx="3108172" cy="576064"/>
          </a:xfrm>
        </p:spPr>
        <p:txBody>
          <a:bodyPr/>
          <a:lstStyle/>
          <a:p>
            <a:pPr marL="457200" indent="-457200"/>
            <a:r>
              <a:rPr lang="en-US" altLang="ko-KR" sz="3200" b="1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2. </a:t>
            </a:r>
            <a:r>
              <a:rPr lang="en-US" altLang="ko-KR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V-POPs</a:t>
            </a:r>
            <a:br>
              <a:rPr lang="en-US" altLang="ko-KR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</a:br>
            <a:endParaRPr lang="ko-KR" altLang="en-US" sz="1800" dirty="0">
              <a:solidFill>
                <a:schemeClr val="bg1">
                  <a:lumMod val="75000"/>
                </a:schemeClr>
              </a:solidFill>
              <a:latin typeface="-윤고딕310" pitchFamily="18" charset="-127"/>
              <a:ea typeface="-윤고딕310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649020"/>
            <a:ext cx="9144000" cy="592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en-US" altLang="ko-KR" sz="1300" b="1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-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What is V-POPs     - Sling, first V-POP service     - </a:t>
            </a:r>
            <a:r>
              <a:rPr lang="en-US" altLang="ko-KR" sz="1300" dirty="0" err="1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Vue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, Sony’s VPOP service     - Verizon &amp; Intel’s </a:t>
            </a:r>
            <a:r>
              <a:rPr lang="en-US" altLang="ko-KR" sz="1300" dirty="0" err="1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OnCue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  </a:t>
            </a:r>
            <a:r>
              <a:rPr lang="en-US" altLang="ko-KR" sz="1300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- </a:t>
            </a:r>
            <a:r>
              <a:rPr lang="ko-KR" altLang="en-US" sz="13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결론</a:t>
            </a:r>
          </a:p>
          <a:p>
            <a:pPr marL="457200" indent="-457200"/>
            <a:endParaRPr lang="ko-KR" altLang="en-US" sz="13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0" name="직선 연결선 19"/>
          <p:cNvCxnSpPr/>
          <p:nvPr/>
        </p:nvCxnSpPr>
        <p:spPr>
          <a:xfrm>
            <a:off x="323528" y="1131590"/>
            <a:ext cx="8712968" cy="0"/>
          </a:xfrm>
          <a:prstGeom prst="line">
            <a:avLst/>
          </a:prstGeom>
          <a:ln w="1905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직사각형 7"/>
          <p:cNvSpPr/>
          <p:nvPr/>
        </p:nvSpPr>
        <p:spPr>
          <a:xfrm>
            <a:off x="755576" y="2020654"/>
            <a:ext cx="756084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altLang="ko-KR" sz="2000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en-US" altLang="ko-KR" sz="2000" dirty="0" smtClean="0">
                <a:latin typeface="-윤고딕310" pitchFamily="18" charset="-127"/>
                <a:ea typeface="-윤고딕310" pitchFamily="18" charset="-127"/>
              </a:rPr>
              <a:t> VPOP </a:t>
            </a:r>
            <a:r>
              <a:rPr lang="ko-KR" altLang="en-US" sz="2000" dirty="0">
                <a:latin typeface="-윤고딕310" pitchFamily="18" charset="-127"/>
                <a:ea typeface="-윤고딕310" pitchFamily="18" charset="-127"/>
              </a:rPr>
              <a:t>서비스의 </a:t>
            </a:r>
            <a:r>
              <a:rPr lang="ko-KR" altLang="ko-KR" sz="2000" dirty="0">
                <a:latin typeface="-윤고딕310" pitchFamily="18" charset="-127"/>
                <a:ea typeface="-윤고딕310" pitchFamily="18" charset="-127"/>
              </a:rPr>
              <a:t>출범은</a:t>
            </a:r>
            <a:r>
              <a:rPr lang="en-US" altLang="ko-KR" sz="2000" dirty="0">
                <a:latin typeface="-윤고딕310" pitchFamily="18" charset="-127"/>
                <a:ea typeface="-윤고딕310" pitchFamily="18" charset="-127"/>
              </a:rPr>
              <a:t> TV</a:t>
            </a:r>
            <a:r>
              <a:rPr lang="ko-KR" altLang="ko-KR" sz="2000" dirty="0">
                <a:latin typeface="-윤고딕310" pitchFamily="18" charset="-127"/>
                <a:ea typeface="-윤고딕310" pitchFamily="18" charset="-127"/>
              </a:rPr>
              <a:t>산업 전반이 성장하고 변화하려 함을 보여주는 </a:t>
            </a:r>
            <a:r>
              <a:rPr lang="ko-KR" altLang="ko-KR" sz="2000" dirty="0" smtClean="0">
                <a:latin typeface="-윤고딕310" pitchFamily="18" charset="-127"/>
                <a:ea typeface="-윤고딕310" pitchFamily="18" charset="-127"/>
              </a:rPr>
              <a:t>신호</a:t>
            </a:r>
            <a:r>
              <a:rPr lang="en-US" altLang="ko-KR" sz="2000" dirty="0" smtClean="0">
                <a:latin typeface="-윤고딕310" pitchFamily="18" charset="-127"/>
                <a:ea typeface="-윤고딕310" pitchFamily="18" charset="-127"/>
              </a:rPr>
              <a:t> </a:t>
            </a:r>
            <a:endParaRPr lang="en-US" altLang="ko-KR" sz="2000" dirty="0">
              <a:latin typeface="-윤고딕310" pitchFamily="18" charset="-127"/>
              <a:ea typeface="-윤고딕310" pitchFamily="18" charset="-127"/>
            </a:endParaRPr>
          </a:p>
          <a:p>
            <a:pPr algn="just"/>
            <a:endParaRPr lang="en-US" altLang="ko-KR" sz="2000" dirty="0" smtClean="0">
              <a:latin typeface="-윤고딕310" pitchFamily="18" charset="-127"/>
              <a:ea typeface="-윤고딕310" pitchFamily="18" charset="-127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altLang="ko-KR" sz="2000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  </a:t>
            </a:r>
            <a:r>
              <a:rPr lang="ko-KR" altLang="ko-KR" sz="2000" dirty="0" smtClean="0">
                <a:latin typeface="-윤고딕310" pitchFamily="18" charset="-127"/>
                <a:ea typeface="-윤고딕310" pitchFamily="18" charset="-127"/>
              </a:rPr>
              <a:t>앞으로 </a:t>
            </a:r>
            <a:r>
              <a:rPr lang="ko-KR" altLang="ko-KR" sz="2000" dirty="0">
                <a:latin typeface="-윤고딕310" pitchFamily="18" charset="-127"/>
                <a:ea typeface="-윤고딕310" pitchFamily="18" charset="-127"/>
              </a:rPr>
              <a:t>지켜볼 것은 정말로 </a:t>
            </a:r>
            <a:r>
              <a:rPr lang="en-US" altLang="ko-KR" sz="2000" dirty="0">
                <a:latin typeface="-윤고딕310" pitchFamily="18" charset="-127"/>
                <a:ea typeface="-윤고딕310" pitchFamily="18" charset="-127"/>
              </a:rPr>
              <a:t>TV</a:t>
            </a:r>
            <a:r>
              <a:rPr lang="ko-KR" altLang="ko-KR" sz="2000" dirty="0">
                <a:latin typeface="-윤고딕310" pitchFamily="18" charset="-127"/>
                <a:ea typeface="-윤고딕310" pitchFamily="18" charset="-127"/>
              </a:rPr>
              <a:t>산업이 충분히 </a:t>
            </a:r>
            <a:r>
              <a:rPr lang="ko-KR" altLang="en-US" sz="2000" dirty="0">
                <a:latin typeface="-윤고딕310" pitchFamily="18" charset="-127"/>
                <a:ea typeface="-윤고딕310" pitchFamily="18" charset="-127"/>
              </a:rPr>
              <a:t>발전</a:t>
            </a:r>
            <a:r>
              <a:rPr lang="ko-KR" altLang="ko-KR" sz="2000" dirty="0">
                <a:latin typeface="-윤고딕310" pitchFamily="18" charset="-127"/>
                <a:ea typeface="-윤고딕310" pitchFamily="18" charset="-127"/>
              </a:rPr>
              <a:t>했는지</a:t>
            </a:r>
            <a:r>
              <a:rPr lang="en-US" altLang="ko-KR" sz="2000" dirty="0">
                <a:latin typeface="-윤고딕310" pitchFamily="18" charset="-127"/>
                <a:ea typeface="-윤고딕310" pitchFamily="18" charset="-127"/>
              </a:rPr>
              <a:t>, </a:t>
            </a:r>
            <a:r>
              <a:rPr lang="ko-KR" altLang="ko-KR" sz="2000" dirty="0">
                <a:latin typeface="-윤고딕310" pitchFamily="18" charset="-127"/>
                <a:ea typeface="-윤고딕310" pitchFamily="18" charset="-127"/>
              </a:rPr>
              <a:t>그리고 </a:t>
            </a:r>
            <a:r>
              <a:rPr lang="en-US" altLang="ko-KR" sz="2000" dirty="0">
                <a:latin typeface="-윤고딕310" pitchFamily="18" charset="-127"/>
                <a:ea typeface="-윤고딕310" pitchFamily="18" charset="-127"/>
              </a:rPr>
              <a:t>cord </a:t>
            </a:r>
            <a:r>
              <a:rPr lang="en-US" altLang="ko-KR" sz="2000" dirty="0" err="1" smtClean="0">
                <a:latin typeface="-윤고딕310" pitchFamily="18" charset="-127"/>
                <a:ea typeface="-윤고딕310" pitchFamily="18" charset="-127"/>
              </a:rPr>
              <a:t>nevers</a:t>
            </a:r>
            <a:r>
              <a:rPr lang="en-US" altLang="ko-KR" sz="2000" dirty="0" smtClean="0"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ko-KR" altLang="ko-KR" sz="2000" dirty="0" smtClean="0">
                <a:latin typeface="-윤고딕310" pitchFamily="18" charset="-127"/>
                <a:ea typeface="-윤고딕310" pitchFamily="18" charset="-127"/>
              </a:rPr>
              <a:t>같은 </a:t>
            </a:r>
            <a:r>
              <a:rPr lang="ko-KR" altLang="ko-KR" sz="2000" dirty="0">
                <a:latin typeface="-윤고딕310" pitchFamily="18" charset="-127"/>
                <a:ea typeface="-윤고딕310" pitchFamily="18" charset="-127"/>
              </a:rPr>
              <a:t>신세대들이 새로운 </a:t>
            </a:r>
            <a:r>
              <a:rPr lang="en-US" altLang="ko-KR" sz="2000" dirty="0">
                <a:latin typeface="-윤고딕310" pitchFamily="18" charset="-127"/>
                <a:ea typeface="-윤고딕310" pitchFamily="18" charset="-127"/>
              </a:rPr>
              <a:t>VPOP</a:t>
            </a:r>
            <a:r>
              <a:rPr lang="ko-KR" altLang="ko-KR" sz="2000" dirty="0">
                <a:latin typeface="-윤고딕310" pitchFamily="18" charset="-127"/>
                <a:ea typeface="-윤고딕310" pitchFamily="18" charset="-127"/>
              </a:rPr>
              <a:t>을 받아들일 </a:t>
            </a:r>
            <a:r>
              <a:rPr lang="ko-KR" altLang="ko-KR" sz="2000" dirty="0" smtClean="0">
                <a:latin typeface="-윤고딕310" pitchFamily="18" charset="-127"/>
                <a:ea typeface="-윤고딕310" pitchFamily="18" charset="-127"/>
              </a:rPr>
              <a:t>것인지</a:t>
            </a:r>
            <a:r>
              <a:rPr lang="ko-KR" altLang="en-US" sz="2000" dirty="0" smtClean="0">
                <a:latin typeface="-윤고딕310" pitchFamily="18" charset="-127"/>
                <a:ea typeface="-윤고딕310" pitchFamily="18" charset="-127"/>
              </a:rPr>
              <a:t>이다</a:t>
            </a:r>
            <a:endParaRPr lang="en-US" altLang="ko-KR" sz="2000" dirty="0">
              <a:latin typeface="-윤고딕310" pitchFamily="18" charset="-127"/>
              <a:ea typeface="-윤고딕310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제목 4"/>
          <p:cNvSpPr>
            <a:spLocks noGrp="1"/>
          </p:cNvSpPr>
          <p:nvPr>
            <p:ph type="title"/>
          </p:nvPr>
        </p:nvSpPr>
        <p:spPr>
          <a:xfrm>
            <a:off x="107504" y="51470"/>
            <a:ext cx="5400600" cy="576064"/>
          </a:xfrm>
        </p:spPr>
        <p:txBody>
          <a:bodyPr/>
          <a:lstStyle/>
          <a:p>
            <a:pPr marL="457200" indent="-457200"/>
            <a:r>
              <a:rPr lang="en-US" altLang="ko-KR" sz="3200" b="1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3. </a:t>
            </a:r>
            <a:r>
              <a:rPr lang="en-US" altLang="ko-KR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Tablets and Smart Phones</a:t>
            </a:r>
            <a:endParaRPr lang="ko-KR" altLang="en-US" sz="1800" dirty="0">
              <a:solidFill>
                <a:schemeClr val="bg1">
                  <a:lumMod val="75000"/>
                </a:schemeClr>
              </a:solidFill>
              <a:latin typeface="-윤고딕310" pitchFamily="18" charset="-127"/>
              <a:ea typeface="-윤고딕310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8520" y="649020"/>
            <a:ext cx="9144000" cy="363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3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en-US" altLang="ko-KR" sz="1300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-</a:t>
            </a:r>
            <a:r>
              <a:rPr lang="en-US" altLang="ko-KR" sz="13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ko-KR" altLang="en-US" sz="1300" dirty="0" err="1" smtClean="0">
                <a:latin typeface="-윤고딕310" pitchFamily="18" charset="-127"/>
                <a:ea typeface="-윤고딕310" pitchFamily="18" charset="-127"/>
              </a:rPr>
              <a:t>태블릿과</a:t>
            </a:r>
            <a:r>
              <a:rPr lang="ko-KR" altLang="en-US" sz="1300" dirty="0" smtClean="0"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ko-KR" altLang="en-US" sz="1300" dirty="0" err="1" smtClean="0">
                <a:latin typeface="-윤고딕310" pitchFamily="18" charset="-127"/>
                <a:ea typeface="-윤고딕310" pitchFamily="18" charset="-127"/>
              </a:rPr>
              <a:t>스마트폰의</a:t>
            </a:r>
            <a:r>
              <a:rPr lang="ko-KR" altLang="en-US" sz="1300" dirty="0" smtClean="0">
                <a:latin typeface="-윤고딕310" pitchFamily="18" charset="-127"/>
                <a:ea typeface="-윤고딕310" pitchFamily="18" charset="-127"/>
              </a:rPr>
              <a:t> 사용</a:t>
            </a:r>
            <a:r>
              <a:rPr lang="en-US" altLang="ko-KR" sz="13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    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- </a:t>
            </a:r>
            <a:r>
              <a:rPr lang="ko-KR" altLang="en-US" sz="1300" dirty="0" err="1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넷플릭스의</a:t>
            </a:r>
            <a:r>
              <a:rPr lang="ko-KR" altLang="en-US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서비스 이동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   - 10</a:t>
            </a:r>
            <a:r>
              <a:rPr lang="ko-KR" altLang="en-US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대와 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20</a:t>
            </a:r>
            <a:r>
              <a:rPr lang="ko-KR" altLang="en-US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대들의 시청 경향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   - TV</a:t>
            </a:r>
            <a:r>
              <a:rPr lang="ko-KR" altLang="en-US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에서 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YouTube</a:t>
            </a:r>
            <a:r>
              <a:rPr lang="ko-KR" altLang="en-US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동영상 시청</a:t>
            </a:r>
            <a:endParaRPr lang="ko-KR" altLang="en-US" sz="13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0" name="직선 연결선 19"/>
          <p:cNvCxnSpPr/>
          <p:nvPr/>
        </p:nvCxnSpPr>
        <p:spPr>
          <a:xfrm>
            <a:off x="323528" y="1131590"/>
            <a:ext cx="1872208" cy="0"/>
          </a:xfrm>
          <a:prstGeom prst="line">
            <a:avLst/>
          </a:prstGeom>
          <a:ln w="1905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내용 개체 틀 2"/>
          <p:cNvSpPr txBox="1">
            <a:spLocks/>
          </p:cNvSpPr>
          <p:nvPr/>
        </p:nvSpPr>
        <p:spPr>
          <a:xfrm>
            <a:off x="1043608" y="3867894"/>
            <a:ext cx="7344816" cy="115212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많은 사람들이 </a:t>
            </a:r>
            <a:r>
              <a:rPr kumimoji="1" lang="ko-KR" alt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타블렛과</a:t>
            </a:r>
            <a:r>
              <a:rPr kumimoji="1" lang="ko-KR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 </a:t>
            </a:r>
            <a:r>
              <a:rPr kumimoji="1" lang="ko-KR" alt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스마트폰으로</a:t>
            </a:r>
            <a:r>
              <a:rPr kumimoji="1" lang="ko-KR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 </a:t>
            </a:r>
            <a:r>
              <a:rPr kumimoji="1" lang="en-US" altLang="ko-K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TV</a:t>
            </a:r>
            <a:r>
              <a:rPr kumimoji="1" lang="ko-KR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를 봄</a:t>
            </a:r>
            <a:endParaRPr kumimoji="1" lang="en-US" altLang="ko-KR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-윤고딕310" pitchFamily="18" charset="-127"/>
              <a:ea typeface="-윤고딕310" pitchFamily="18" charset="-127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Tx/>
              <a:buNone/>
              <a:tabLst/>
              <a:defRPr/>
            </a:pPr>
            <a:r>
              <a:rPr kumimoji="1" lang="ko-KR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통계 조사결과 </a:t>
            </a:r>
            <a:r>
              <a:rPr kumimoji="0" lang="ko-KR" altLang="ko-KR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넷플릭스</a:t>
            </a:r>
            <a:r>
              <a:rPr kumimoji="0" lang="ko-KR" altLang="ko-K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 구독자중의</a:t>
            </a:r>
            <a:r>
              <a:rPr kumimoji="0" lang="en-US" altLang="ko-K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 23%</a:t>
            </a:r>
            <a:r>
              <a:rPr kumimoji="0" lang="ko-KR" altLang="ko-K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는 스마트폰으로 </a:t>
            </a:r>
            <a:r>
              <a:rPr kumimoji="0" lang="en-US" altLang="ko-K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TV</a:t>
            </a:r>
            <a:r>
              <a:rPr kumimoji="0" lang="ko-KR" altLang="ko-K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를 보았고</a:t>
            </a:r>
            <a:r>
              <a:rPr kumimoji="0" lang="en-US" altLang="ko-K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 15%</a:t>
            </a:r>
            <a:r>
              <a:rPr kumimoji="0" lang="ko-KR" altLang="ko-K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는 아이폰으로 보았다 </a:t>
            </a:r>
            <a:endParaRPr kumimoji="0" lang="en-US" altLang="ko-KR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-윤고딕310" pitchFamily="18" charset="-127"/>
              <a:ea typeface="-윤고딕310" pitchFamily="18" charset="-127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Tx/>
              <a:buNone/>
              <a:tabLst/>
              <a:defRPr/>
            </a:pPr>
            <a:endParaRPr kumimoji="1" lang="ko-KR" alt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-윤고딕310" pitchFamily="18" charset="-127"/>
              <a:ea typeface="-윤고딕310" pitchFamily="18" charset="-127"/>
              <a:sym typeface="Arial"/>
            </a:endParaRPr>
          </a:p>
        </p:txBody>
      </p:sp>
      <p:pic>
        <p:nvPicPr>
          <p:cNvPr id="5122" name="Picture 2" descr="C:\Users\USER\Desktop\my-icons-collection\png\smartphon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24128" y="1347614"/>
            <a:ext cx="1080120" cy="1080120"/>
          </a:xfrm>
          <a:prstGeom prst="rect">
            <a:avLst/>
          </a:prstGeom>
          <a:noFill/>
        </p:spPr>
      </p:pic>
      <p:pic>
        <p:nvPicPr>
          <p:cNvPr id="5123" name="Picture 3" descr="C:\Users\USER\Desktop\my-icons-collection\png\technology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11760" y="1347614"/>
            <a:ext cx="1080120" cy="1080120"/>
          </a:xfrm>
          <a:prstGeom prst="rect">
            <a:avLst/>
          </a:prstGeom>
          <a:noFill/>
        </p:spPr>
      </p:pic>
      <p:pic>
        <p:nvPicPr>
          <p:cNvPr id="5124" name="Picture 4" descr="C:\Users\USER\Desktop\my-icons-collection\png\analytics-2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95936" y="2427734"/>
            <a:ext cx="1440160" cy="1440160"/>
          </a:xfrm>
          <a:prstGeom prst="rect">
            <a:avLst/>
          </a:prstGeom>
          <a:noFill/>
        </p:spPr>
      </p:pic>
      <p:cxnSp>
        <p:nvCxnSpPr>
          <p:cNvPr id="13" name="직선 연결선 12"/>
          <p:cNvCxnSpPr/>
          <p:nvPr/>
        </p:nvCxnSpPr>
        <p:spPr>
          <a:xfrm>
            <a:off x="3203848" y="2499742"/>
            <a:ext cx="720080" cy="648072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>
          <a:xfrm flipH="1">
            <a:off x="5436096" y="2499742"/>
            <a:ext cx="720080" cy="648072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제목 4"/>
          <p:cNvSpPr>
            <a:spLocks noGrp="1"/>
          </p:cNvSpPr>
          <p:nvPr>
            <p:ph type="title"/>
          </p:nvPr>
        </p:nvSpPr>
        <p:spPr>
          <a:xfrm>
            <a:off x="107504" y="51470"/>
            <a:ext cx="5400600" cy="576064"/>
          </a:xfrm>
        </p:spPr>
        <p:txBody>
          <a:bodyPr/>
          <a:lstStyle/>
          <a:p>
            <a:pPr marL="457200" indent="-457200"/>
            <a:r>
              <a:rPr lang="en-US" altLang="ko-KR" sz="3200" b="1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3. </a:t>
            </a:r>
            <a:r>
              <a:rPr lang="en-US" altLang="ko-KR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Tablets and Smart Phones</a:t>
            </a:r>
            <a:endParaRPr lang="ko-KR" altLang="en-US" sz="1800" dirty="0">
              <a:solidFill>
                <a:schemeClr val="bg1">
                  <a:lumMod val="75000"/>
                </a:schemeClr>
              </a:solidFill>
              <a:latin typeface="-윤고딕310" pitchFamily="18" charset="-127"/>
              <a:ea typeface="-윤고딕310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8520" y="649020"/>
            <a:ext cx="9144000" cy="363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- </a:t>
            </a:r>
            <a:r>
              <a:rPr lang="ko-KR" altLang="en-US" sz="1300" dirty="0" err="1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태블릿과</a:t>
            </a:r>
            <a:r>
              <a:rPr lang="ko-KR" altLang="en-US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ko-KR" altLang="en-US" sz="1300" dirty="0" err="1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스마트폰의</a:t>
            </a:r>
            <a:r>
              <a:rPr lang="ko-KR" altLang="en-US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사용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   </a:t>
            </a:r>
            <a:r>
              <a:rPr lang="en-US" altLang="ko-KR" sz="1300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-</a:t>
            </a:r>
            <a:r>
              <a:rPr lang="en-US" altLang="ko-KR" sz="1300" dirty="0" smtClean="0"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ko-KR" altLang="en-US" sz="1300" dirty="0" err="1" smtClean="0">
                <a:latin typeface="-윤고딕310" pitchFamily="18" charset="-127"/>
                <a:ea typeface="-윤고딕310" pitchFamily="18" charset="-127"/>
              </a:rPr>
              <a:t>넷플릭스의</a:t>
            </a:r>
            <a:r>
              <a:rPr lang="ko-KR" altLang="en-US" sz="1300" dirty="0" smtClean="0">
                <a:latin typeface="-윤고딕310" pitchFamily="18" charset="-127"/>
                <a:ea typeface="-윤고딕310" pitchFamily="18" charset="-127"/>
              </a:rPr>
              <a:t> 서비스 이동</a:t>
            </a:r>
            <a:r>
              <a:rPr lang="en-US" altLang="ko-KR" sz="1300" dirty="0" smtClean="0">
                <a:latin typeface="-윤고딕310" pitchFamily="18" charset="-127"/>
                <a:ea typeface="-윤고딕310" pitchFamily="18" charset="-127"/>
              </a:rPr>
              <a:t>    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- 10</a:t>
            </a:r>
            <a:r>
              <a:rPr lang="ko-KR" altLang="en-US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대와 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20</a:t>
            </a:r>
            <a:r>
              <a:rPr lang="ko-KR" altLang="en-US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대들의 시청 경향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   - TV</a:t>
            </a:r>
            <a:r>
              <a:rPr lang="ko-KR" altLang="en-US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에서 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YouTube</a:t>
            </a:r>
            <a:r>
              <a:rPr lang="ko-KR" altLang="en-US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동영상 시청</a:t>
            </a:r>
            <a:endParaRPr lang="ko-KR" altLang="en-US" sz="13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0" name="직선 연결선 19"/>
          <p:cNvCxnSpPr/>
          <p:nvPr/>
        </p:nvCxnSpPr>
        <p:spPr>
          <a:xfrm>
            <a:off x="323528" y="1131590"/>
            <a:ext cx="4032448" cy="0"/>
          </a:xfrm>
          <a:prstGeom prst="line">
            <a:avLst/>
          </a:prstGeom>
          <a:ln w="1905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23157" y="1563638"/>
            <a:ext cx="77652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2009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년 </a:t>
            </a:r>
            <a:r>
              <a:rPr lang="ko-KR" altLang="en-US" sz="1800" dirty="0" err="1" smtClean="0">
                <a:latin typeface="-윤고딕310" pitchFamily="18" charset="-127"/>
                <a:ea typeface="-윤고딕310" pitchFamily="18" charset="-127"/>
              </a:rPr>
              <a:t>넷플릭스는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ko-KR" altLang="en-US" sz="1800" dirty="0" err="1" smtClean="0">
                <a:latin typeface="-윤고딕310" pitchFamily="18" charset="-127"/>
                <a:ea typeface="-윤고딕310" pitchFamily="18" charset="-127"/>
              </a:rPr>
              <a:t>스트리밍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 서비스를 시작하였고</a:t>
            </a:r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,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그 서비스는 주로 영화였다</a:t>
            </a:r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.</a:t>
            </a:r>
          </a:p>
          <a:p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또한 많은 </a:t>
            </a:r>
            <a:r>
              <a:rPr lang="ko-KR" altLang="en-US" sz="1800" dirty="0" err="1" smtClean="0">
                <a:latin typeface="-윤고딕310" pitchFamily="18" charset="-127"/>
                <a:ea typeface="-윤고딕310" pitchFamily="18" charset="-127"/>
              </a:rPr>
              <a:t>넷플릭스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 유저들에게 아이패드는 영화를 볼 수 있는 좋은 도구였다</a:t>
            </a:r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33554" y="3714586"/>
            <a:ext cx="6865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800" dirty="0" err="1" smtClean="0">
                <a:latin typeface="-윤고딕310" pitchFamily="18" charset="-127"/>
                <a:ea typeface="-윤고딕310" pitchFamily="18" charset="-127"/>
              </a:rPr>
              <a:t>넷플릭스의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TV show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도입 </a:t>
            </a:r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			</a:t>
            </a:r>
            <a:r>
              <a:rPr lang="ko-KR" altLang="en-US" sz="1800" dirty="0" err="1" smtClean="0">
                <a:latin typeface="-윤고딕310" pitchFamily="18" charset="-127"/>
                <a:ea typeface="-윤고딕310" pitchFamily="18" charset="-127"/>
              </a:rPr>
              <a:t>모바일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 기기와의 결합</a:t>
            </a:r>
            <a:endParaRPr lang="en-US" altLang="ko-KR" sz="1800" dirty="0" smtClean="0">
              <a:latin typeface="-윤고딕310" pitchFamily="18" charset="-127"/>
              <a:ea typeface="-윤고딕310" pitchFamily="18" charset="-127"/>
            </a:endParaRPr>
          </a:p>
        </p:txBody>
      </p:sp>
      <p:pic>
        <p:nvPicPr>
          <p:cNvPr id="7170" name="Picture 2" descr="C:\Users\USER\Desktop\my-icons-collection\png\technology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31840" y="2532980"/>
            <a:ext cx="758850" cy="758850"/>
          </a:xfrm>
          <a:prstGeom prst="rect">
            <a:avLst/>
          </a:prstGeom>
          <a:noFill/>
        </p:spPr>
      </p:pic>
      <p:pic>
        <p:nvPicPr>
          <p:cNvPr id="7171" name="Picture 3" descr="C:\Users\USER\Desktop\my-icons-collection\png\super-8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20072" y="2532980"/>
            <a:ext cx="758850" cy="758850"/>
          </a:xfrm>
          <a:prstGeom prst="rect">
            <a:avLst/>
          </a:prstGeom>
          <a:noFill/>
        </p:spPr>
      </p:pic>
      <p:cxnSp>
        <p:nvCxnSpPr>
          <p:cNvPr id="14" name="직선 연결선 13"/>
          <p:cNvCxnSpPr/>
          <p:nvPr/>
        </p:nvCxnSpPr>
        <p:spPr>
          <a:xfrm>
            <a:off x="3779912" y="2532980"/>
            <a:ext cx="1512168" cy="163401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 flipV="1">
            <a:off x="3707904" y="2749004"/>
            <a:ext cx="1512168" cy="504056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화살표 연결선 23"/>
          <p:cNvCxnSpPr/>
          <p:nvPr/>
        </p:nvCxnSpPr>
        <p:spPr>
          <a:xfrm>
            <a:off x="4211960" y="3867894"/>
            <a:ext cx="864096" cy="0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422394" y="4147215"/>
            <a:ext cx="43268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30</a:t>
            </a:r>
            <a:r>
              <a:rPr lang="ko-KR" altLang="ko-KR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분짜리 </a:t>
            </a:r>
            <a:r>
              <a:rPr lang="en-US" altLang="ko-KR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TV show</a:t>
            </a:r>
            <a:r>
              <a:rPr lang="ko-KR" altLang="ko-KR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는</a:t>
            </a:r>
            <a:r>
              <a:rPr lang="en-US" altLang="ko-KR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 3</a:t>
            </a:r>
            <a:r>
              <a:rPr lang="ko-KR" altLang="ko-KR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시간짜리 영화보다 보기 쉬웠고</a:t>
            </a:r>
            <a:r>
              <a:rPr lang="en-US" altLang="ko-KR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,</a:t>
            </a:r>
          </a:p>
          <a:p>
            <a:pPr algn="ctr"/>
            <a:r>
              <a:rPr lang="ko-KR" altLang="ko-KR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이 점이 모바일 기기와의 결합을 촉진</a:t>
            </a:r>
            <a:endParaRPr lang="en-US" altLang="ko-KR" dirty="0" smtClean="0">
              <a:latin typeface="-윤고딕310" pitchFamily="18" charset="-127"/>
              <a:ea typeface="-윤고딕310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모서리가 둥근 직사각형 31"/>
          <p:cNvSpPr/>
          <p:nvPr/>
        </p:nvSpPr>
        <p:spPr>
          <a:xfrm>
            <a:off x="611560" y="3147814"/>
            <a:ext cx="5040560" cy="72008"/>
          </a:xfrm>
          <a:prstGeom prst="roundRect">
            <a:avLst/>
          </a:prstGeom>
          <a:solidFill>
            <a:srgbClr val="FFC000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모서리가 둥근 직사각형 9"/>
          <p:cNvSpPr/>
          <p:nvPr/>
        </p:nvSpPr>
        <p:spPr>
          <a:xfrm>
            <a:off x="683568" y="1779662"/>
            <a:ext cx="2664296" cy="72008"/>
          </a:xfrm>
          <a:prstGeom prst="roundRect">
            <a:avLst/>
          </a:prstGeom>
          <a:solidFill>
            <a:srgbClr val="FFC000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539552" y="1486123"/>
            <a:ext cx="8136904" cy="223775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Tx/>
              <a:buNone/>
              <a:tabLst/>
              <a:defRPr/>
            </a:pPr>
            <a:r>
              <a:rPr kumimoji="0" lang="ko-KR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영화에서 </a:t>
            </a:r>
            <a:r>
              <a:rPr kumimoji="0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TV show</a:t>
            </a:r>
            <a:r>
              <a:rPr kumimoji="0" lang="ko-KR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로의 이동은 </a:t>
            </a:r>
            <a:r>
              <a:rPr kumimoji="0" lang="ko-KR" altLang="ko-K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유튜</a:t>
            </a:r>
            <a:r>
              <a:rPr kumimoji="0" lang="ko-KR" alt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브</a:t>
            </a:r>
            <a:r>
              <a:rPr kumimoji="0" lang="ko-KR" altLang="ko-K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와</a:t>
            </a:r>
            <a:r>
              <a:rPr kumimoji="0" lang="ko-KR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 짧은 형식의 비디오를 보던 것을 그만둔</a:t>
            </a:r>
            <a:r>
              <a:rPr kumimoji="0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 10</a:t>
            </a:r>
            <a:r>
              <a:rPr kumimoji="0" lang="ko-KR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대와</a:t>
            </a:r>
            <a:r>
              <a:rPr kumimoji="0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 20</a:t>
            </a:r>
            <a:r>
              <a:rPr kumimoji="0" lang="ko-KR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대에겐 중요</a:t>
            </a:r>
            <a:endParaRPr kumimoji="0" lang="en-US" altLang="ko-KR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-윤고딕310" pitchFamily="18" charset="-127"/>
              <a:ea typeface="-윤고딕310" pitchFamily="18" charset="-127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Tx/>
              <a:buNone/>
              <a:tabLst/>
              <a:defRPr/>
            </a:pPr>
            <a:r>
              <a:rPr kumimoji="0" lang="ko-KR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이 이동</a:t>
            </a:r>
            <a:r>
              <a:rPr kumimoji="0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 </a:t>
            </a:r>
            <a:r>
              <a:rPr kumimoji="0" lang="en-US" altLang="ko-KR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 </a:t>
            </a:r>
            <a:r>
              <a:rPr kumimoji="0" lang="ko-KR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은 핸드폰으로 드라마를 보던 기존의 밀레니엄 세대의 사람들에게 도움</a:t>
            </a:r>
            <a:endParaRPr kumimoji="0" lang="en-US" altLang="ko-KR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-윤고딕310" pitchFamily="18" charset="-127"/>
              <a:ea typeface="-윤고딕310" pitchFamily="18" charset="-127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Tx/>
              <a:buNone/>
              <a:tabLst/>
              <a:defRPr/>
            </a:pPr>
            <a:r>
              <a:rPr kumimoji="0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Prime-time TV</a:t>
            </a:r>
            <a:r>
              <a:rPr kumimoji="0" lang="ko-KR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시간에 미국 </a:t>
            </a:r>
            <a:r>
              <a:rPr kumimoji="0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TV</a:t>
            </a:r>
            <a:r>
              <a:rPr kumimoji="0" lang="ko-KR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에서</a:t>
            </a:r>
            <a:r>
              <a:rPr kumimoji="0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 </a:t>
            </a:r>
            <a:r>
              <a:rPr kumimoji="0" lang="ko-KR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하는 성인 방송들은</a:t>
            </a:r>
            <a:r>
              <a:rPr kumimoji="0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,</a:t>
            </a:r>
            <a:r>
              <a:rPr kumimoji="0" lang="ko-KR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 십대들에게 부모님 몰래 </a:t>
            </a:r>
            <a:r>
              <a:rPr kumimoji="0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TV</a:t>
            </a:r>
            <a:r>
              <a:rPr kumimoji="0" lang="ko-KR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를 보고 싶게 </a:t>
            </a:r>
            <a:r>
              <a:rPr kumimoji="0" lang="ko-KR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함</a:t>
            </a:r>
            <a:endParaRPr kumimoji="0" lang="ko-KR" altLang="ko-KR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-윤고딕310" pitchFamily="18" charset="-127"/>
              <a:ea typeface="-윤고딕310" pitchFamily="18" charset="-127"/>
              <a:sym typeface="Arial"/>
            </a:endParaRPr>
          </a:p>
        </p:txBody>
      </p:sp>
      <p:sp>
        <p:nvSpPr>
          <p:cNvPr id="18" name="제목 4"/>
          <p:cNvSpPr>
            <a:spLocks noGrp="1"/>
          </p:cNvSpPr>
          <p:nvPr>
            <p:ph type="title"/>
          </p:nvPr>
        </p:nvSpPr>
        <p:spPr>
          <a:xfrm>
            <a:off x="107504" y="51470"/>
            <a:ext cx="5400600" cy="576064"/>
          </a:xfrm>
        </p:spPr>
        <p:txBody>
          <a:bodyPr/>
          <a:lstStyle/>
          <a:p>
            <a:pPr marL="457200" indent="-457200"/>
            <a:r>
              <a:rPr lang="en-US" altLang="ko-KR" sz="3200" b="1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3. </a:t>
            </a:r>
            <a:r>
              <a:rPr lang="en-US" altLang="ko-KR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Tablets and Smart Phones</a:t>
            </a:r>
            <a:endParaRPr lang="ko-KR" altLang="en-US" sz="1800" dirty="0">
              <a:solidFill>
                <a:schemeClr val="bg1">
                  <a:lumMod val="75000"/>
                </a:schemeClr>
              </a:solidFill>
              <a:latin typeface="-윤고딕310" pitchFamily="18" charset="-127"/>
              <a:ea typeface="-윤고딕310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8520" y="649020"/>
            <a:ext cx="9144000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- </a:t>
            </a:r>
            <a:r>
              <a:rPr lang="ko-KR" altLang="en-US" sz="1300" dirty="0" err="1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태블릿과</a:t>
            </a:r>
            <a:r>
              <a:rPr lang="ko-KR" altLang="en-US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ko-KR" altLang="en-US" sz="1300" dirty="0" err="1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스마트폰의</a:t>
            </a:r>
            <a:r>
              <a:rPr lang="ko-KR" altLang="en-US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사용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   - </a:t>
            </a:r>
            <a:r>
              <a:rPr lang="ko-KR" altLang="en-US" sz="1300" dirty="0" err="1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넷플릭스의</a:t>
            </a:r>
            <a:r>
              <a:rPr lang="ko-KR" altLang="en-US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서비스 이동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   </a:t>
            </a:r>
            <a:r>
              <a:rPr lang="en-US" altLang="ko-KR" sz="1300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-</a:t>
            </a:r>
            <a:r>
              <a:rPr lang="en-US" altLang="ko-KR" sz="1300" dirty="0" smtClean="0">
                <a:latin typeface="-윤고딕310" pitchFamily="18" charset="-127"/>
                <a:ea typeface="-윤고딕310" pitchFamily="18" charset="-127"/>
              </a:rPr>
              <a:t> 10</a:t>
            </a:r>
            <a:r>
              <a:rPr lang="ko-KR" altLang="en-US" sz="1300" dirty="0" smtClean="0">
                <a:latin typeface="-윤고딕310" pitchFamily="18" charset="-127"/>
                <a:ea typeface="-윤고딕310" pitchFamily="18" charset="-127"/>
              </a:rPr>
              <a:t>대와 </a:t>
            </a:r>
            <a:r>
              <a:rPr lang="en-US" altLang="ko-KR" sz="1300" dirty="0" smtClean="0">
                <a:latin typeface="-윤고딕310" pitchFamily="18" charset="-127"/>
                <a:ea typeface="-윤고딕310" pitchFamily="18" charset="-127"/>
              </a:rPr>
              <a:t>20</a:t>
            </a:r>
            <a:r>
              <a:rPr lang="ko-KR" altLang="en-US" sz="1300" dirty="0" smtClean="0">
                <a:latin typeface="-윤고딕310" pitchFamily="18" charset="-127"/>
                <a:ea typeface="-윤고딕310" pitchFamily="18" charset="-127"/>
              </a:rPr>
              <a:t>대들의 시청 경향</a:t>
            </a:r>
            <a:r>
              <a:rPr lang="en-US" altLang="ko-KR" sz="1300" dirty="0" smtClean="0">
                <a:latin typeface="-윤고딕310" pitchFamily="18" charset="-127"/>
                <a:ea typeface="-윤고딕310" pitchFamily="18" charset="-127"/>
              </a:rPr>
              <a:t>    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- TV</a:t>
            </a:r>
            <a:r>
              <a:rPr lang="ko-KR" altLang="en-US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에서 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YouTube</a:t>
            </a:r>
            <a:r>
              <a:rPr lang="ko-KR" altLang="en-US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동영상 시청</a:t>
            </a:r>
            <a:endParaRPr lang="ko-KR" altLang="en-US" sz="13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0" name="직선 연결선 19"/>
          <p:cNvCxnSpPr/>
          <p:nvPr/>
        </p:nvCxnSpPr>
        <p:spPr>
          <a:xfrm>
            <a:off x="323528" y="1131590"/>
            <a:ext cx="6264696" cy="0"/>
          </a:xfrm>
          <a:prstGeom prst="line">
            <a:avLst/>
          </a:prstGeom>
          <a:ln w="1905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양쪽 중괄호 30"/>
          <p:cNvSpPr/>
          <p:nvPr/>
        </p:nvSpPr>
        <p:spPr>
          <a:xfrm>
            <a:off x="539552" y="2427734"/>
            <a:ext cx="864096" cy="360040"/>
          </a:xfrm>
          <a:prstGeom prst="bracePair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33" name="직선 연결선 32"/>
          <p:cNvCxnSpPr/>
          <p:nvPr/>
        </p:nvCxnSpPr>
        <p:spPr>
          <a:xfrm>
            <a:off x="3131840" y="3219822"/>
            <a:ext cx="432048" cy="57606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51520" y="3795886"/>
            <a:ext cx="88232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14</a:t>
            </a:r>
            <a:r>
              <a:rPr lang="ko-KR" altLang="en-US" sz="16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살이 가장 </a:t>
            </a:r>
            <a:r>
              <a:rPr lang="ko-KR" altLang="ko-KR" sz="16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보고 싶은 것은</a:t>
            </a:r>
            <a:r>
              <a:rPr lang="ko-KR" altLang="en-US" sz="16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 폭력적이고 자극적인 장면 </a:t>
            </a:r>
            <a:r>
              <a:rPr lang="en-US" altLang="ko-KR" sz="16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– </a:t>
            </a:r>
            <a:r>
              <a:rPr lang="ko-KR" altLang="en-US" sz="16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사생활측면 </a:t>
            </a:r>
            <a:r>
              <a:rPr lang="en-US" altLang="ko-KR" sz="16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(</a:t>
            </a:r>
            <a:r>
              <a:rPr lang="ko-KR" altLang="en-US" sz="16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부모님과 보고 싶은 것이 다름</a:t>
            </a:r>
            <a:r>
              <a:rPr lang="en-US" altLang="ko-KR" sz="16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)</a:t>
            </a:r>
            <a:endParaRPr lang="ko-KR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모서리가 둥근 직사각형 8"/>
          <p:cNvSpPr/>
          <p:nvPr/>
        </p:nvSpPr>
        <p:spPr>
          <a:xfrm>
            <a:off x="1259632" y="2305204"/>
            <a:ext cx="2376264" cy="72008"/>
          </a:xfrm>
          <a:prstGeom prst="roundRect">
            <a:avLst/>
          </a:prstGeom>
          <a:solidFill>
            <a:srgbClr val="FFC000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8" name="제목 4"/>
          <p:cNvSpPr>
            <a:spLocks noGrp="1"/>
          </p:cNvSpPr>
          <p:nvPr>
            <p:ph type="title"/>
          </p:nvPr>
        </p:nvSpPr>
        <p:spPr>
          <a:xfrm>
            <a:off x="107504" y="51470"/>
            <a:ext cx="5400600" cy="576064"/>
          </a:xfrm>
        </p:spPr>
        <p:txBody>
          <a:bodyPr/>
          <a:lstStyle/>
          <a:p>
            <a:pPr marL="457200" indent="-457200"/>
            <a:r>
              <a:rPr lang="en-US" altLang="ko-KR" sz="3200" b="1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3. </a:t>
            </a:r>
            <a:r>
              <a:rPr lang="en-US" altLang="ko-KR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Tablets and Smart Phones</a:t>
            </a:r>
            <a:endParaRPr lang="ko-KR" altLang="en-US" sz="1800" dirty="0">
              <a:solidFill>
                <a:schemeClr val="bg1">
                  <a:lumMod val="75000"/>
                </a:schemeClr>
              </a:solidFill>
              <a:latin typeface="-윤고딕310" pitchFamily="18" charset="-127"/>
              <a:ea typeface="-윤고딕310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8520" y="649020"/>
            <a:ext cx="9144000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- </a:t>
            </a:r>
            <a:r>
              <a:rPr lang="ko-KR" altLang="en-US" sz="1300" dirty="0" err="1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태블릿과</a:t>
            </a:r>
            <a:r>
              <a:rPr lang="ko-KR" altLang="en-US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ko-KR" altLang="en-US" sz="1300" dirty="0" err="1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스마트폰의</a:t>
            </a:r>
            <a:r>
              <a:rPr lang="ko-KR" altLang="en-US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사용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   - </a:t>
            </a:r>
            <a:r>
              <a:rPr lang="ko-KR" altLang="en-US" sz="1300" dirty="0" err="1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넷플릭스의</a:t>
            </a:r>
            <a:r>
              <a:rPr lang="ko-KR" altLang="en-US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서비스 이동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   - 10</a:t>
            </a:r>
            <a:r>
              <a:rPr lang="ko-KR" altLang="en-US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대와 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20</a:t>
            </a:r>
            <a:r>
              <a:rPr lang="ko-KR" altLang="en-US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대들의 시청 경향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   </a:t>
            </a:r>
            <a:r>
              <a:rPr lang="en-US" altLang="ko-KR" sz="1300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-</a:t>
            </a:r>
            <a:r>
              <a:rPr lang="en-US" altLang="ko-KR" sz="1300" dirty="0" smtClean="0">
                <a:latin typeface="-윤고딕310" pitchFamily="18" charset="-127"/>
                <a:ea typeface="-윤고딕310" pitchFamily="18" charset="-127"/>
              </a:rPr>
              <a:t> TV</a:t>
            </a:r>
            <a:r>
              <a:rPr lang="ko-KR" altLang="en-US" sz="1300" dirty="0" smtClean="0">
                <a:latin typeface="-윤고딕310" pitchFamily="18" charset="-127"/>
                <a:ea typeface="-윤고딕310" pitchFamily="18" charset="-127"/>
              </a:rPr>
              <a:t>에서 </a:t>
            </a:r>
            <a:r>
              <a:rPr lang="en-US" altLang="ko-KR" sz="1300" dirty="0" smtClean="0">
                <a:latin typeface="-윤고딕310" pitchFamily="18" charset="-127"/>
                <a:ea typeface="-윤고딕310" pitchFamily="18" charset="-127"/>
              </a:rPr>
              <a:t>YouTube</a:t>
            </a:r>
            <a:r>
              <a:rPr lang="ko-KR" altLang="en-US" sz="1300" dirty="0" smtClean="0">
                <a:latin typeface="-윤고딕310" pitchFamily="18" charset="-127"/>
                <a:ea typeface="-윤고딕310" pitchFamily="18" charset="-127"/>
              </a:rPr>
              <a:t> 동영상 시청</a:t>
            </a:r>
            <a:endParaRPr lang="ko-KR" altLang="en-US" sz="13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0" name="직선 연결선 19"/>
          <p:cNvCxnSpPr/>
          <p:nvPr/>
        </p:nvCxnSpPr>
        <p:spPr>
          <a:xfrm>
            <a:off x="323528" y="1131590"/>
            <a:ext cx="8640960" cy="0"/>
          </a:xfrm>
          <a:prstGeom prst="line">
            <a:avLst/>
          </a:prstGeom>
          <a:ln w="1905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내용 개체 틀 2"/>
          <p:cNvSpPr txBox="1">
            <a:spLocks/>
          </p:cNvSpPr>
          <p:nvPr/>
        </p:nvSpPr>
        <p:spPr>
          <a:xfrm>
            <a:off x="1187624" y="2017172"/>
            <a:ext cx="7200800" cy="14401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Tx/>
              <a:buNone/>
              <a:tabLst/>
              <a:defRPr/>
            </a:pPr>
            <a:r>
              <a:rPr kumimoji="0" lang="en-US" altLang="ko-K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High production value</a:t>
            </a:r>
            <a:r>
              <a:rPr kumimoji="0" lang="ko-KR" altLang="ko-K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는 어떤 다른 방향의 습관을 불러</a:t>
            </a:r>
            <a:r>
              <a:rPr kumimoji="0" lang="ko-KR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옴</a:t>
            </a:r>
            <a:endParaRPr kumimoji="0" lang="en-US" altLang="ko-KR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-윤고딕310" pitchFamily="18" charset="-127"/>
              <a:ea typeface="-윤고딕310" pitchFamily="18" charset="-127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Tx/>
              <a:buNone/>
              <a:tabLst/>
              <a:defRPr/>
            </a:pPr>
            <a:r>
              <a:rPr lang="en-US" altLang="ko-KR" sz="2400" b="1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:</a:t>
            </a:r>
            <a:r>
              <a:rPr lang="en-US" altLang="ko-KR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 </a:t>
            </a:r>
            <a:r>
              <a:rPr kumimoji="0" lang="en-US" altLang="ko-K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 </a:t>
            </a:r>
            <a:r>
              <a:rPr kumimoji="0" lang="ko-KR" altLang="ko-KR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유튜브나</a:t>
            </a:r>
            <a:r>
              <a:rPr kumimoji="0" lang="ko-KR" altLang="ko-K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 다른 짧은 동영상들을 큰 화면으로 볼 수 있게 </a:t>
            </a:r>
            <a:r>
              <a:rPr kumimoji="0" lang="ko-KR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함</a:t>
            </a:r>
            <a:endParaRPr kumimoji="0" lang="ko-KR" altLang="ko-KR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-윤고딕310" pitchFamily="18" charset="-127"/>
              <a:ea typeface="-윤고딕310" pitchFamily="18" charset="-127"/>
              <a:sym typeface="Arial"/>
            </a:endParaRPr>
          </a:p>
        </p:txBody>
      </p:sp>
      <p:cxnSp>
        <p:nvCxnSpPr>
          <p:cNvPr id="11" name="직선 연결선 10"/>
          <p:cNvCxnSpPr/>
          <p:nvPr/>
        </p:nvCxnSpPr>
        <p:spPr>
          <a:xfrm>
            <a:off x="1835696" y="2449220"/>
            <a:ext cx="720080" cy="115212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763688" y="3601348"/>
            <a:ext cx="59046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ko-KR" sz="1600" dirty="0" smtClean="0">
                <a:latin typeface="-윤고딕310" pitchFamily="18" charset="-127"/>
                <a:ea typeface="-윤고딕310" pitchFamily="18" charset="-127"/>
              </a:rPr>
              <a:t>할리우드 만드는 영화처럼 높은 </a:t>
            </a:r>
            <a:r>
              <a:rPr lang="ko-KR" altLang="ko-KR" sz="1600" dirty="0" err="1" smtClean="0">
                <a:latin typeface="-윤고딕310" pitchFamily="18" charset="-127"/>
                <a:ea typeface="-윤고딕310" pitchFamily="18" charset="-127"/>
              </a:rPr>
              <a:t>퀄리티와</a:t>
            </a:r>
            <a:r>
              <a:rPr lang="ko-KR" altLang="ko-KR" sz="1600" dirty="0" smtClean="0">
                <a:latin typeface="-윤고딕310" pitchFamily="18" charset="-127"/>
                <a:ea typeface="-윤고딕310" pitchFamily="18" charset="-127"/>
              </a:rPr>
              <a:t> 장비 등을 가지고 있는 것</a:t>
            </a:r>
            <a:endParaRPr lang="ko-KR" altLang="en-US" sz="1600" dirty="0">
              <a:latin typeface="-윤고딕310" pitchFamily="18" charset="-127"/>
              <a:ea typeface="-윤고딕310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제목 4"/>
          <p:cNvSpPr>
            <a:spLocks noGrp="1"/>
          </p:cNvSpPr>
          <p:nvPr>
            <p:ph type="title"/>
          </p:nvPr>
        </p:nvSpPr>
        <p:spPr>
          <a:xfrm>
            <a:off x="107504" y="51470"/>
            <a:ext cx="5400600" cy="576064"/>
          </a:xfrm>
        </p:spPr>
        <p:txBody>
          <a:bodyPr/>
          <a:lstStyle/>
          <a:p>
            <a:pPr marL="457200" indent="-457200"/>
            <a:r>
              <a:rPr lang="en-US" altLang="ko-KR" sz="3200" b="1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3. </a:t>
            </a:r>
            <a:r>
              <a:rPr lang="en-US" altLang="ko-KR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Tablets and Smart Phones</a:t>
            </a:r>
            <a:endParaRPr lang="ko-KR" altLang="en-US" sz="1800" dirty="0">
              <a:solidFill>
                <a:schemeClr val="bg1">
                  <a:lumMod val="75000"/>
                </a:schemeClr>
              </a:solidFill>
              <a:latin typeface="-윤고딕310" pitchFamily="18" charset="-127"/>
              <a:ea typeface="-윤고딕310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8520" y="649020"/>
            <a:ext cx="9144000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- </a:t>
            </a:r>
            <a:r>
              <a:rPr lang="ko-KR" altLang="en-US" sz="1300" dirty="0" err="1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태블릿과</a:t>
            </a:r>
            <a:r>
              <a:rPr lang="ko-KR" altLang="en-US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ko-KR" altLang="en-US" sz="1300" dirty="0" err="1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스마트폰의</a:t>
            </a:r>
            <a:r>
              <a:rPr lang="ko-KR" altLang="en-US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사용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   - </a:t>
            </a:r>
            <a:r>
              <a:rPr lang="ko-KR" altLang="en-US" sz="1300" dirty="0" err="1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넷플릭스의</a:t>
            </a:r>
            <a:r>
              <a:rPr lang="ko-KR" altLang="en-US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서비스 이동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   - 10</a:t>
            </a:r>
            <a:r>
              <a:rPr lang="ko-KR" altLang="en-US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대와 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20</a:t>
            </a:r>
            <a:r>
              <a:rPr lang="ko-KR" altLang="en-US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대들의 시청 경향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   </a:t>
            </a:r>
            <a:r>
              <a:rPr lang="en-US" altLang="ko-KR" sz="1300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-</a:t>
            </a:r>
            <a:r>
              <a:rPr lang="en-US" altLang="ko-KR" sz="1300" dirty="0" smtClean="0">
                <a:latin typeface="-윤고딕310" pitchFamily="18" charset="-127"/>
                <a:ea typeface="-윤고딕310" pitchFamily="18" charset="-127"/>
              </a:rPr>
              <a:t> TV</a:t>
            </a:r>
            <a:r>
              <a:rPr lang="ko-KR" altLang="en-US" sz="1300" dirty="0" smtClean="0">
                <a:latin typeface="-윤고딕310" pitchFamily="18" charset="-127"/>
                <a:ea typeface="-윤고딕310" pitchFamily="18" charset="-127"/>
              </a:rPr>
              <a:t>에서 </a:t>
            </a:r>
            <a:r>
              <a:rPr lang="en-US" altLang="ko-KR" sz="1300" dirty="0" smtClean="0">
                <a:latin typeface="-윤고딕310" pitchFamily="18" charset="-127"/>
                <a:ea typeface="-윤고딕310" pitchFamily="18" charset="-127"/>
              </a:rPr>
              <a:t>YouTube</a:t>
            </a:r>
            <a:r>
              <a:rPr lang="ko-KR" altLang="en-US" sz="1300" dirty="0" smtClean="0">
                <a:latin typeface="-윤고딕310" pitchFamily="18" charset="-127"/>
                <a:ea typeface="-윤고딕310" pitchFamily="18" charset="-127"/>
              </a:rPr>
              <a:t> 동영상 시청</a:t>
            </a:r>
            <a:endParaRPr lang="ko-KR" altLang="en-US" sz="13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0" name="직선 연결선 19"/>
          <p:cNvCxnSpPr/>
          <p:nvPr/>
        </p:nvCxnSpPr>
        <p:spPr>
          <a:xfrm>
            <a:off x="323528" y="1131590"/>
            <a:ext cx="8640960" cy="0"/>
          </a:xfrm>
          <a:prstGeom prst="line">
            <a:avLst/>
          </a:prstGeom>
          <a:ln w="1905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내용 개체 틀 2"/>
          <p:cNvSpPr txBox="1">
            <a:spLocks/>
          </p:cNvSpPr>
          <p:nvPr/>
        </p:nvSpPr>
        <p:spPr>
          <a:xfrm>
            <a:off x="899592" y="1347614"/>
            <a:ext cx="7920880" cy="180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Tx/>
              <a:buNone/>
              <a:tabLst/>
              <a:defRPr/>
            </a:pPr>
            <a:r>
              <a:rPr kumimoji="0" lang="ko-KR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크롬캐스트나 </a:t>
            </a:r>
            <a:r>
              <a:rPr kumimoji="0" lang="ko-KR" altLang="ko-K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아마존파이어</a:t>
            </a:r>
            <a:r>
              <a:rPr kumimoji="0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, </a:t>
            </a:r>
            <a:r>
              <a:rPr kumimoji="0" lang="ko-KR" altLang="ko-K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로쿠같은</a:t>
            </a:r>
            <a:r>
              <a:rPr kumimoji="0" lang="ko-KR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 기기들은 </a:t>
            </a:r>
            <a:r>
              <a:rPr kumimoji="0" lang="ko-KR" altLang="ko-K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스마트폰에</a:t>
            </a:r>
            <a:r>
              <a:rPr kumimoji="0" lang="ko-KR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 있는 </a:t>
            </a:r>
            <a:r>
              <a:rPr kumimoji="0" lang="ko-KR" altLang="ko-K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유튜브</a:t>
            </a:r>
            <a:r>
              <a:rPr kumimoji="0" lang="ko-KR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 동영상들을 좋은 화질로 큰 화면의 </a:t>
            </a:r>
            <a:r>
              <a:rPr kumimoji="0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TV</a:t>
            </a:r>
            <a:r>
              <a:rPr kumimoji="0" lang="ko-KR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로 </a:t>
            </a:r>
            <a:r>
              <a:rPr lang="ko-KR" altLang="en-US" sz="18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볼 수 있게 해줌</a:t>
            </a:r>
            <a:endParaRPr lang="en-US" altLang="ko-KR" sz="1800" dirty="0" smtClean="0">
              <a:solidFill>
                <a:schemeClr val="tx1"/>
              </a:solidFill>
              <a:latin typeface="-윤고딕310" pitchFamily="18" charset="-127"/>
              <a:ea typeface="-윤고딕310" pitchFamily="18" charset="-127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Tx/>
              <a:buNone/>
              <a:tabLst/>
              <a:defRPr/>
            </a:pPr>
            <a:r>
              <a:rPr kumimoji="0" lang="ko-KR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이런 기기의 사용이 늘어나면서 시청자들은 동영상을 보고</a:t>
            </a:r>
            <a:r>
              <a:rPr kumimoji="0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 90</a:t>
            </a:r>
            <a:r>
              <a:rPr kumimoji="0" lang="ko-KR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초마다</a:t>
            </a:r>
            <a:r>
              <a:rPr kumimoji="0" lang="en-US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         </a:t>
            </a:r>
            <a:r>
              <a:rPr kumimoji="0" lang="ko-KR" altLang="ko-K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-윤고딕310" pitchFamily="18" charset="-127"/>
                <a:ea typeface="-윤고딕310" pitchFamily="18" charset="-127"/>
                <a:sym typeface="Arial"/>
              </a:rPr>
              <a:t> 다음에 무엇을 볼지 선택</a:t>
            </a:r>
            <a:endParaRPr lang="en-US" altLang="ko-KR" sz="200" dirty="0" smtClean="0">
              <a:solidFill>
                <a:schemeClr val="tx1"/>
              </a:solidFill>
              <a:latin typeface="-윤고딕310" pitchFamily="18" charset="-127"/>
              <a:ea typeface="-윤고딕310" pitchFamily="18" charset="-127"/>
            </a:endParaRPr>
          </a:p>
        </p:txBody>
      </p:sp>
      <p:pic>
        <p:nvPicPr>
          <p:cNvPr id="8194" name="Picture 2" descr="C:\Users\USER\Desktop\my-icons-collection\png\hand-gestur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4288" y="1995686"/>
            <a:ext cx="1219200" cy="1219200"/>
          </a:xfrm>
          <a:prstGeom prst="rect">
            <a:avLst/>
          </a:prstGeom>
          <a:noFill/>
        </p:spPr>
      </p:pic>
      <p:cxnSp>
        <p:nvCxnSpPr>
          <p:cNvPr id="8" name="직선 화살표 연결선 7"/>
          <p:cNvCxnSpPr/>
          <p:nvPr/>
        </p:nvCxnSpPr>
        <p:spPr>
          <a:xfrm>
            <a:off x="4644008" y="3075806"/>
            <a:ext cx="0" cy="576064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763688" y="3795886"/>
            <a:ext cx="6912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1" lang="en-US" altLang="ko-KR" sz="18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Playlist</a:t>
            </a:r>
            <a:r>
              <a:rPr kumimoji="1" lang="ko-KR" altLang="en-US" sz="18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가 생김 </a:t>
            </a:r>
            <a:r>
              <a:rPr kumimoji="1" lang="en-US" altLang="ko-KR" sz="18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:</a:t>
            </a:r>
            <a:r>
              <a:rPr kumimoji="1" lang="ko-KR" altLang="en-US" sz="18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ko-KR" altLang="ko-KR" sz="18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플레이리스트는 유저의 선호에 따라 만들어진 짧은 </a:t>
            </a:r>
            <a:endParaRPr lang="en-US" altLang="ko-KR" sz="1800" dirty="0" smtClean="0">
              <a:solidFill>
                <a:schemeClr val="tx1"/>
              </a:solidFill>
              <a:latin typeface="-윤고딕310" pitchFamily="18" charset="-127"/>
              <a:ea typeface="-윤고딕310" pitchFamily="18" charset="-127"/>
            </a:endParaRPr>
          </a:p>
          <a:p>
            <a:pPr lvl="0"/>
            <a:r>
              <a:rPr lang="ko-KR" altLang="ko-KR" sz="18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동영상들의 리스트</a:t>
            </a:r>
            <a:r>
              <a:rPr lang="en-US" altLang="ko-KR" sz="18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 – </a:t>
            </a:r>
            <a:r>
              <a:rPr lang="ko-KR" altLang="en-US" sz="18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짧은 동영상 시청 때문에 플레이리스트를 만들어</a:t>
            </a:r>
            <a:endParaRPr lang="en-US" altLang="ko-KR" sz="1800" dirty="0" smtClean="0">
              <a:solidFill>
                <a:schemeClr val="tx1"/>
              </a:solidFill>
              <a:latin typeface="-윤고딕310" pitchFamily="18" charset="-127"/>
              <a:ea typeface="-윤고딕310" pitchFamily="18" charset="-127"/>
            </a:endParaRPr>
          </a:p>
          <a:p>
            <a:pPr lvl="0"/>
            <a:r>
              <a:rPr lang="ko-KR" altLang="en-US" sz="18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다음 동영상 이 자동으로 나오게 함</a:t>
            </a:r>
            <a:endParaRPr kumimoji="1" lang="ko-KR" altLang="en-US" sz="1800" dirty="0" smtClean="0">
              <a:solidFill>
                <a:schemeClr val="tx1"/>
              </a:solidFill>
              <a:latin typeface="-윤고딕310" pitchFamily="18" charset="-127"/>
              <a:ea typeface="-윤고딕310" pitchFamily="18" charset="-127"/>
            </a:endParaRPr>
          </a:p>
          <a:p>
            <a:endParaRPr lang="ko-KR" altLang="en-US" sz="1800" dirty="0"/>
          </a:p>
        </p:txBody>
      </p:sp>
      <p:pic>
        <p:nvPicPr>
          <p:cNvPr id="8195" name="Picture 3" descr="C:\Users\USER\Desktop\my-icons-collection\png\technology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9552" y="3656806"/>
            <a:ext cx="1219200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54"/>
          <p:cNvSpPr txBox="1">
            <a:spLocks/>
          </p:cNvSpPr>
          <p:nvPr/>
        </p:nvSpPr>
        <p:spPr>
          <a:xfrm>
            <a:off x="155856" y="1131590"/>
            <a:ext cx="8520600" cy="1656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Tx/>
              <a:buNone/>
              <a:tabLst/>
              <a:defRPr/>
            </a:pPr>
            <a:r>
              <a:rPr lang="ko-KR" altLang="en-US" sz="3600" dirty="0" smtClean="0">
                <a:solidFill>
                  <a:schemeClr val="dk1"/>
                </a:solidFill>
                <a:latin typeface="-윤고딕310" pitchFamily="18" charset="-127"/>
                <a:ea typeface="-윤고딕310" pitchFamily="18" charset="-127"/>
              </a:rPr>
              <a:t>감사합니다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-윤고딕310" pitchFamily="18" charset="-127"/>
              <a:ea typeface="-윤고딕310" pitchFamily="18" charset="-127"/>
              <a:sym typeface="Arial"/>
            </a:endParaRPr>
          </a:p>
        </p:txBody>
      </p:sp>
      <p:cxnSp>
        <p:nvCxnSpPr>
          <p:cNvPr id="7" name="직선 연결선 6"/>
          <p:cNvCxnSpPr/>
          <p:nvPr/>
        </p:nvCxnSpPr>
        <p:spPr>
          <a:xfrm>
            <a:off x="467544" y="3147814"/>
            <a:ext cx="7704856" cy="0"/>
          </a:xfrm>
          <a:prstGeom prst="line">
            <a:avLst/>
          </a:prstGeom>
          <a:ln w="1905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251520" y="123478"/>
            <a:ext cx="8520600" cy="69617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4400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C</a:t>
            </a:r>
            <a:r>
              <a:rPr lang="en-US" dirty="0" smtClean="0">
                <a:latin typeface="-윤고딕310" pitchFamily="18" charset="-127"/>
                <a:ea typeface="-윤고딕310" pitchFamily="18" charset="-127"/>
              </a:rPr>
              <a:t>ontent</a:t>
            </a:r>
            <a:endParaRPr dirty="0">
              <a:latin typeface="-윤고딕310" pitchFamily="18" charset="-127"/>
              <a:ea typeface="-윤고딕310" pitchFamily="18" charset="-127"/>
            </a:endParaRP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767416" y="1059582"/>
            <a:ext cx="3300528" cy="381642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indent="-457200">
              <a:lnSpc>
                <a:spcPct val="100000"/>
              </a:lnSpc>
            </a:pPr>
            <a:r>
              <a:rPr lang="en-US" altLang="ko-KR" sz="2000" b="1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1.   </a:t>
            </a:r>
            <a:r>
              <a:rPr lang="en-US" altLang="ko-KR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Net Neutrality</a:t>
            </a:r>
          </a:p>
          <a:p>
            <a:pPr marL="457200" indent="-457200">
              <a:lnSpc>
                <a:spcPct val="100000"/>
              </a:lnSpc>
            </a:pPr>
            <a:r>
              <a:rPr lang="en-US" altLang="ko-KR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	</a:t>
            </a:r>
            <a:r>
              <a:rPr lang="en-US" altLang="ko-KR" sz="15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- Net Neutrality?</a:t>
            </a:r>
            <a:endParaRPr lang="ko-KR" altLang="en-US" sz="1500" dirty="0" smtClean="0">
              <a:solidFill>
                <a:schemeClr val="tx1"/>
              </a:solidFill>
              <a:latin typeface="-윤고딕310" pitchFamily="18" charset="-127"/>
              <a:ea typeface="-윤고딕310" pitchFamily="18" charset="-127"/>
            </a:endParaRPr>
          </a:p>
          <a:p>
            <a:pPr marL="457200" indent="-457200">
              <a:lnSpc>
                <a:spcPct val="100000"/>
              </a:lnSpc>
            </a:pPr>
            <a:r>
              <a:rPr lang="en-US" altLang="ko-KR" sz="15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	- Net Neutrality</a:t>
            </a:r>
            <a:r>
              <a:rPr lang="ko-KR" altLang="en-US" sz="15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의 논리</a:t>
            </a:r>
          </a:p>
          <a:p>
            <a:pPr marL="457200" indent="-457200">
              <a:lnSpc>
                <a:spcPct val="100000"/>
              </a:lnSpc>
            </a:pPr>
            <a:r>
              <a:rPr lang="en-US" altLang="ko-KR" sz="15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	- </a:t>
            </a:r>
            <a:r>
              <a:rPr lang="ko-KR" altLang="en-US" sz="15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미국의 </a:t>
            </a:r>
            <a:r>
              <a:rPr lang="en-US" altLang="ko-KR" sz="15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Net Neutrality</a:t>
            </a:r>
          </a:p>
          <a:p>
            <a:pPr marL="457200" indent="-457200">
              <a:lnSpc>
                <a:spcPct val="100000"/>
              </a:lnSpc>
            </a:pPr>
            <a:r>
              <a:rPr lang="en-US" altLang="ko-KR" sz="15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	- </a:t>
            </a:r>
            <a:r>
              <a:rPr lang="ko-KR" altLang="en-US" sz="15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결론</a:t>
            </a:r>
            <a:endParaRPr lang="en-US" altLang="ko-KR" sz="1500" dirty="0" smtClean="0">
              <a:solidFill>
                <a:schemeClr val="tx1"/>
              </a:solidFill>
              <a:latin typeface="-윤고딕310" pitchFamily="18" charset="-127"/>
              <a:ea typeface="-윤고딕310" pitchFamily="18" charset="-127"/>
            </a:endParaRPr>
          </a:p>
          <a:p>
            <a:pPr marL="457200" indent="-457200">
              <a:lnSpc>
                <a:spcPct val="100000"/>
              </a:lnSpc>
            </a:pPr>
            <a:r>
              <a:rPr lang="en-US" altLang="ko-KR" sz="2000" b="1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2.   </a:t>
            </a:r>
            <a:r>
              <a:rPr lang="en-US" altLang="ko-KR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V-POPs</a:t>
            </a:r>
          </a:p>
          <a:p>
            <a:pPr marL="457200" indent="-457200">
              <a:lnSpc>
                <a:spcPct val="100000"/>
              </a:lnSpc>
            </a:pPr>
            <a:r>
              <a:rPr lang="en-US" altLang="ko-KR" sz="15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	- What is V-POPs</a:t>
            </a:r>
          </a:p>
          <a:p>
            <a:pPr marL="457200" indent="-457200">
              <a:lnSpc>
                <a:spcPct val="100000"/>
              </a:lnSpc>
            </a:pPr>
            <a:r>
              <a:rPr lang="en-US" altLang="ko-KR" sz="15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	- Sling, first V-POP service</a:t>
            </a:r>
            <a:endParaRPr lang="ko-KR" altLang="en-US" sz="1500" dirty="0" smtClean="0">
              <a:solidFill>
                <a:schemeClr val="tx1"/>
              </a:solidFill>
              <a:latin typeface="-윤고딕310" pitchFamily="18" charset="-127"/>
              <a:ea typeface="-윤고딕310" pitchFamily="18" charset="-127"/>
            </a:endParaRPr>
          </a:p>
        </p:txBody>
      </p:sp>
      <p:sp>
        <p:nvSpPr>
          <p:cNvPr id="7" name="Shape 61"/>
          <p:cNvSpPr txBox="1">
            <a:spLocks/>
          </p:cNvSpPr>
          <p:nvPr/>
        </p:nvSpPr>
        <p:spPr>
          <a:xfrm>
            <a:off x="4727856" y="1059582"/>
            <a:ext cx="3660568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altLang="ko-KR" sz="18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	</a:t>
            </a:r>
            <a:r>
              <a:rPr lang="en-US" altLang="ko-KR" sz="15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- </a:t>
            </a:r>
            <a:r>
              <a:rPr lang="en-US" altLang="ko-KR" sz="1600" dirty="0" err="1" smtClean="0">
                <a:latin typeface="-윤고딕310" pitchFamily="18" charset="-127"/>
                <a:ea typeface="-윤고딕310" pitchFamily="18" charset="-127"/>
              </a:rPr>
              <a:t>Vue</a:t>
            </a:r>
            <a:r>
              <a:rPr lang="en-US" altLang="ko-KR" sz="1600" dirty="0" smtClean="0">
                <a:latin typeface="-윤고딕310" pitchFamily="18" charset="-127"/>
                <a:ea typeface="-윤고딕310" pitchFamily="18" charset="-127"/>
              </a:rPr>
              <a:t>, Sony’s VPOP service</a:t>
            </a:r>
          </a:p>
          <a:p>
            <a:pPr marL="457200" indent="-457200">
              <a:lnSpc>
                <a:spcPct val="150000"/>
              </a:lnSpc>
            </a:pPr>
            <a:r>
              <a:rPr lang="en-US" altLang="ko-KR" sz="1600" dirty="0" smtClean="0">
                <a:latin typeface="-윤고딕310" pitchFamily="18" charset="-127"/>
                <a:ea typeface="-윤고딕310" pitchFamily="18" charset="-127"/>
              </a:rPr>
              <a:t>	</a:t>
            </a:r>
            <a:r>
              <a:rPr lang="en-US" altLang="ko-KR" sz="16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-</a:t>
            </a:r>
            <a:r>
              <a:rPr lang="en-US" altLang="ko-KR" sz="1600" dirty="0" smtClean="0">
                <a:latin typeface="-윤고딕310" pitchFamily="18" charset="-127"/>
                <a:ea typeface="-윤고딕310" pitchFamily="18" charset="-127"/>
              </a:rPr>
              <a:t> Verizon &amp; Intel’s </a:t>
            </a:r>
            <a:r>
              <a:rPr lang="en-US" altLang="ko-KR" sz="1600" dirty="0" err="1" smtClean="0">
                <a:latin typeface="-윤고딕310" pitchFamily="18" charset="-127"/>
                <a:ea typeface="-윤고딕310" pitchFamily="18" charset="-127"/>
              </a:rPr>
              <a:t>OnCue</a:t>
            </a:r>
            <a:endParaRPr lang="ko-KR" altLang="en-US" sz="1500" dirty="0" smtClean="0">
              <a:solidFill>
                <a:schemeClr val="tx1"/>
              </a:solidFill>
              <a:latin typeface="-윤고딕310" pitchFamily="18" charset="-127"/>
              <a:ea typeface="-윤고딕310" pitchFamily="18" charset="-127"/>
            </a:endParaRPr>
          </a:p>
          <a:p>
            <a:pPr marL="457200" indent="-457200">
              <a:lnSpc>
                <a:spcPct val="150000"/>
              </a:lnSpc>
            </a:pPr>
            <a:r>
              <a:rPr lang="en-US" altLang="ko-KR" sz="15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	- </a:t>
            </a:r>
            <a:r>
              <a:rPr lang="ko-KR" altLang="en-US" sz="15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결론</a:t>
            </a:r>
            <a:endParaRPr lang="en-US" altLang="ko-KR" sz="1500" dirty="0" smtClean="0">
              <a:solidFill>
                <a:schemeClr val="tx1"/>
              </a:solidFill>
              <a:latin typeface="-윤고딕310" pitchFamily="18" charset="-127"/>
              <a:ea typeface="-윤고딕310" pitchFamily="18" charset="-127"/>
            </a:endParaRPr>
          </a:p>
          <a:p>
            <a:pPr marL="457200" indent="-457200">
              <a:buFont typeface="+mj-lt"/>
              <a:buAutoNum type="arabicPeriod" startAt="2"/>
            </a:pPr>
            <a:endParaRPr lang="en-US" altLang="ko-KR" sz="2400" dirty="0" smtClean="0">
              <a:solidFill>
                <a:schemeClr val="tx1"/>
              </a:solidFill>
              <a:latin typeface="-윤고딕310" pitchFamily="18" charset="-127"/>
              <a:ea typeface="-윤고딕310" pitchFamily="18" charset="-127"/>
            </a:endParaRPr>
          </a:p>
          <a:p>
            <a:pPr marL="457200" indent="-457200">
              <a:spcAft>
                <a:spcPts val="1600"/>
              </a:spcAft>
              <a:buClr>
                <a:schemeClr val="dk2"/>
              </a:buClr>
              <a:buSzPct val="100000"/>
            </a:pPr>
            <a:r>
              <a:rPr lang="en-US" altLang="ko-KR" sz="2000" b="1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3.  </a:t>
            </a:r>
            <a:r>
              <a:rPr lang="en-US" altLang="ko-KR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Tablets and Smart Phones</a:t>
            </a:r>
          </a:p>
          <a:p>
            <a:pPr>
              <a:lnSpc>
                <a:spcPct val="150000"/>
              </a:lnSpc>
            </a:pPr>
            <a:r>
              <a:rPr lang="en-US" altLang="ko-KR" sz="15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       - </a:t>
            </a:r>
            <a:r>
              <a:rPr lang="ko-KR" altLang="en-US" sz="1500" dirty="0" err="1" smtClean="0">
                <a:latin typeface="-윤고딕310" pitchFamily="18" charset="-127"/>
                <a:ea typeface="-윤고딕310" pitchFamily="18" charset="-127"/>
              </a:rPr>
              <a:t>태블릿과</a:t>
            </a:r>
            <a:r>
              <a:rPr lang="ko-KR" altLang="en-US" sz="1500" dirty="0" smtClean="0"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ko-KR" altLang="en-US" sz="1500" dirty="0" err="1" smtClean="0">
                <a:latin typeface="-윤고딕310" pitchFamily="18" charset="-127"/>
                <a:ea typeface="-윤고딕310" pitchFamily="18" charset="-127"/>
              </a:rPr>
              <a:t>스마트폰의</a:t>
            </a:r>
            <a:r>
              <a:rPr lang="ko-KR" altLang="en-US" sz="1500" dirty="0" smtClean="0">
                <a:latin typeface="-윤고딕310" pitchFamily="18" charset="-127"/>
                <a:ea typeface="-윤고딕310" pitchFamily="18" charset="-127"/>
              </a:rPr>
              <a:t> 사용</a:t>
            </a:r>
          </a:p>
          <a:p>
            <a:pPr>
              <a:lnSpc>
                <a:spcPct val="150000"/>
              </a:lnSpc>
            </a:pPr>
            <a:r>
              <a:rPr lang="en-US" altLang="ko-KR" sz="15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       </a:t>
            </a:r>
            <a:r>
              <a:rPr lang="en-US" altLang="ko-KR" sz="1500" dirty="0" smtClean="0">
                <a:latin typeface="-윤고딕310" pitchFamily="18" charset="-127"/>
                <a:ea typeface="-윤고딕310" pitchFamily="18" charset="-127"/>
              </a:rPr>
              <a:t>- </a:t>
            </a:r>
            <a:r>
              <a:rPr lang="ko-KR" altLang="en-US" sz="1500" dirty="0" err="1" smtClean="0">
                <a:latin typeface="-윤고딕310" pitchFamily="18" charset="-127"/>
                <a:ea typeface="-윤고딕310" pitchFamily="18" charset="-127"/>
              </a:rPr>
              <a:t>넷플릭스의</a:t>
            </a:r>
            <a:r>
              <a:rPr lang="ko-KR" altLang="en-US" sz="1500" dirty="0" smtClean="0">
                <a:latin typeface="-윤고딕310" pitchFamily="18" charset="-127"/>
                <a:ea typeface="-윤고딕310" pitchFamily="18" charset="-127"/>
              </a:rPr>
              <a:t> 서비스 이동</a:t>
            </a:r>
          </a:p>
          <a:p>
            <a:pPr>
              <a:lnSpc>
                <a:spcPct val="150000"/>
              </a:lnSpc>
            </a:pPr>
            <a:r>
              <a:rPr lang="en-US" altLang="ko-KR" sz="1500" dirty="0" smtClean="0">
                <a:latin typeface="-윤고딕310" pitchFamily="18" charset="-127"/>
                <a:ea typeface="-윤고딕310" pitchFamily="18" charset="-127"/>
              </a:rPr>
              <a:t>       - 10</a:t>
            </a:r>
            <a:r>
              <a:rPr lang="ko-KR" altLang="en-US" sz="1500" dirty="0" smtClean="0">
                <a:latin typeface="-윤고딕310" pitchFamily="18" charset="-127"/>
                <a:ea typeface="-윤고딕310" pitchFamily="18" charset="-127"/>
              </a:rPr>
              <a:t>대와 </a:t>
            </a:r>
            <a:r>
              <a:rPr lang="en-US" altLang="ko-KR" sz="1500" dirty="0" smtClean="0">
                <a:latin typeface="-윤고딕310" pitchFamily="18" charset="-127"/>
                <a:ea typeface="-윤고딕310" pitchFamily="18" charset="-127"/>
              </a:rPr>
              <a:t>20</a:t>
            </a:r>
            <a:r>
              <a:rPr lang="ko-KR" altLang="en-US" sz="1500" dirty="0" smtClean="0">
                <a:latin typeface="-윤고딕310" pitchFamily="18" charset="-127"/>
                <a:ea typeface="-윤고딕310" pitchFamily="18" charset="-127"/>
              </a:rPr>
              <a:t>대들의 시청 경향</a:t>
            </a:r>
          </a:p>
          <a:p>
            <a:pPr>
              <a:lnSpc>
                <a:spcPct val="150000"/>
              </a:lnSpc>
            </a:pPr>
            <a:r>
              <a:rPr lang="en-US" altLang="ko-KR" sz="1500" dirty="0" smtClean="0">
                <a:latin typeface="-윤고딕310" pitchFamily="18" charset="-127"/>
                <a:ea typeface="-윤고딕310" pitchFamily="18" charset="-127"/>
              </a:rPr>
              <a:t>       - TV</a:t>
            </a:r>
            <a:r>
              <a:rPr lang="ko-KR" altLang="en-US" sz="1500" dirty="0" smtClean="0">
                <a:latin typeface="-윤고딕310" pitchFamily="18" charset="-127"/>
                <a:ea typeface="-윤고딕310" pitchFamily="18" charset="-127"/>
              </a:rPr>
              <a:t>에서 </a:t>
            </a:r>
            <a:r>
              <a:rPr lang="en-US" altLang="ko-KR" sz="1500" dirty="0" smtClean="0">
                <a:latin typeface="-윤고딕310" pitchFamily="18" charset="-127"/>
                <a:ea typeface="-윤고딕310" pitchFamily="18" charset="-127"/>
              </a:rPr>
              <a:t>YouTube</a:t>
            </a:r>
            <a:r>
              <a:rPr lang="ko-KR" altLang="en-US" sz="1500" dirty="0" smtClean="0">
                <a:latin typeface="-윤고딕310" pitchFamily="18" charset="-127"/>
                <a:ea typeface="-윤고딕310" pitchFamily="18" charset="-127"/>
              </a:rPr>
              <a:t> 동영상 시청</a:t>
            </a:r>
            <a:endParaRPr lang="ko" altLang="en-US" sz="1500" dirty="0" smtClean="0">
              <a:latin typeface="-윤고딕310" pitchFamily="18" charset="-127"/>
              <a:ea typeface="-윤고딕310" pitchFamily="18" charset="-127"/>
            </a:endParaRPr>
          </a:p>
          <a:p>
            <a:pPr marL="457200" indent="-457200">
              <a:spcAft>
                <a:spcPts val="1600"/>
              </a:spcAft>
              <a:buClr>
                <a:schemeClr val="dk2"/>
              </a:buClr>
              <a:buSzPct val="100000"/>
            </a:pPr>
            <a:endParaRPr lang="en-US" altLang="ko-KR" sz="2000" dirty="0" smtClean="0">
              <a:solidFill>
                <a:schemeClr val="tx1"/>
              </a:solidFill>
              <a:latin typeface="-윤고딕310" pitchFamily="18" charset="-127"/>
              <a:ea typeface="-윤고딕310" pitchFamily="18" charset="-127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-윤고딕310" pitchFamily="18" charset="-127"/>
              <a:ea typeface="-윤고딕310" pitchFamily="18" charset="-127"/>
              <a:sym typeface="Arial"/>
            </a:endParaRPr>
          </a:p>
        </p:txBody>
      </p:sp>
      <p:cxnSp>
        <p:nvCxnSpPr>
          <p:cNvPr id="8" name="직선 연결선 7"/>
          <p:cNvCxnSpPr/>
          <p:nvPr/>
        </p:nvCxnSpPr>
        <p:spPr>
          <a:xfrm>
            <a:off x="323528" y="987574"/>
            <a:ext cx="2448272" cy="0"/>
          </a:xfrm>
          <a:prstGeom prst="line">
            <a:avLst/>
          </a:prstGeom>
          <a:ln w="1905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모서리가 둥근 직사각형 13"/>
          <p:cNvSpPr/>
          <p:nvPr/>
        </p:nvSpPr>
        <p:spPr>
          <a:xfrm>
            <a:off x="3635896" y="3066514"/>
            <a:ext cx="4320480" cy="72008"/>
          </a:xfrm>
          <a:prstGeom prst="roundRect">
            <a:avLst/>
          </a:prstGeom>
          <a:solidFill>
            <a:srgbClr val="FFC000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idx="1"/>
          </p:nvPr>
        </p:nvSpPr>
        <p:spPr>
          <a:xfrm>
            <a:off x="827584" y="2211710"/>
            <a:ext cx="7560840" cy="1440160"/>
          </a:xfrm>
        </p:spPr>
        <p:txBody>
          <a:bodyPr/>
          <a:lstStyle/>
          <a:p>
            <a:r>
              <a:rPr lang="en-US" altLang="ko-KR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Net Neutrality(</a:t>
            </a:r>
            <a:r>
              <a:rPr lang="ko-KR" altLang="en-US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넷 중립성</a:t>
            </a:r>
            <a:r>
              <a:rPr lang="en-US" altLang="ko-KR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)</a:t>
            </a:r>
            <a:r>
              <a:rPr lang="ko-KR" altLang="en-US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은    </a:t>
            </a:r>
            <a:r>
              <a:rPr lang="en-US" altLang="ko-KR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free and open internet</a:t>
            </a:r>
          </a:p>
          <a:p>
            <a:r>
              <a:rPr lang="ko-KR" altLang="en-US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즉</a:t>
            </a:r>
            <a:r>
              <a:rPr lang="en-US" altLang="ko-KR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모든 인터넷 </a:t>
            </a:r>
            <a:r>
              <a:rPr lang="ko-KR" altLang="en-US" sz="2000" dirty="0" err="1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컨텐츠가</a:t>
            </a:r>
            <a:r>
              <a:rPr lang="ko-KR" altLang="en-US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 모든 네트워크 사업자에게 동등하게 취급 받아야 하며 어떠한 차별도 없어야 한다는 개념</a:t>
            </a:r>
            <a:endParaRPr lang="en-US" altLang="ko-KR" sz="2000" dirty="0" smtClean="0">
              <a:solidFill>
                <a:schemeClr val="tx1"/>
              </a:solidFill>
              <a:latin typeface="-윤고딕310" pitchFamily="18" charset="-127"/>
              <a:ea typeface="-윤고딕310" pitchFamily="18" charset="-127"/>
            </a:endParaRPr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107504" y="51470"/>
            <a:ext cx="3108172" cy="576064"/>
          </a:xfrm>
        </p:spPr>
        <p:txBody>
          <a:bodyPr/>
          <a:lstStyle/>
          <a:p>
            <a:pPr marL="457200" indent="-457200"/>
            <a:r>
              <a:rPr lang="en-US" altLang="ko-KR" sz="3200" b="1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1. </a:t>
            </a:r>
            <a:r>
              <a:rPr lang="en-US" altLang="ko-KR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Net Neutrality</a:t>
            </a:r>
            <a:endParaRPr lang="ko-KR" altLang="en-US" sz="1800" dirty="0">
              <a:solidFill>
                <a:schemeClr val="bg1">
                  <a:lumMod val="75000"/>
                </a:schemeClr>
              </a:solidFill>
              <a:latin typeface="-윤고딕310" pitchFamily="18" charset="-127"/>
              <a:ea typeface="-윤고딕310" pitchFamily="18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23528" y="1131590"/>
            <a:ext cx="2448272" cy="0"/>
          </a:xfrm>
          <a:prstGeom prst="line">
            <a:avLst/>
          </a:prstGeom>
          <a:ln w="1905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94623" y="649020"/>
            <a:ext cx="79818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altLang="ko-KR" sz="16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en-US" altLang="ko-KR" sz="1600" b="1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-</a:t>
            </a:r>
            <a:r>
              <a:rPr lang="en-US" altLang="ko-KR" sz="16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en-US" altLang="ko-KR" sz="1600" dirty="0" smtClean="0">
                <a:latin typeface="-윤고딕310" pitchFamily="18" charset="-127"/>
                <a:ea typeface="-윤고딕310" pitchFamily="18" charset="-127"/>
              </a:rPr>
              <a:t>Net Neutrality?</a:t>
            </a:r>
            <a:r>
              <a:rPr lang="en-US" altLang="ko-KR" sz="16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       </a:t>
            </a:r>
            <a:r>
              <a:rPr lang="en-US" altLang="ko-KR" sz="16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- Net Neutrality</a:t>
            </a:r>
            <a:r>
              <a:rPr lang="ko-KR" altLang="en-US" sz="16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의 논리      </a:t>
            </a:r>
            <a:r>
              <a:rPr lang="en-US" altLang="ko-KR" sz="16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- </a:t>
            </a:r>
            <a:r>
              <a:rPr lang="ko-KR" altLang="en-US" sz="16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미국의 </a:t>
            </a:r>
            <a:r>
              <a:rPr lang="en-US" altLang="ko-KR" sz="16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Net Neutrality       - </a:t>
            </a:r>
            <a:r>
              <a:rPr lang="ko-KR" altLang="en-US" sz="16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결론</a:t>
            </a:r>
            <a:endParaRPr lang="ko-KR" alt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grpSp>
        <p:nvGrpSpPr>
          <p:cNvPr id="15" name="그룹 14"/>
          <p:cNvGrpSpPr/>
          <p:nvPr/>
        </p:nvGrpSpPr>
        <p:grpSpPr>
          <a:xfrm>
            <a:off x="3563888" y="2130410"/>
            <a:ext cx="3456384" cy="523220"/>
            <a:chOff x="3347864" y="1266314"/>
            <a:chExt cx="3456384" cy="523220"/>
          </a:xfrm>
        </p:grpSpPr>
        <p:sp>
          <p:nvSpPr>
            <p:cNvPr id="12" name="TextBox 11"/>
            <p:cNvSpPr txBox="1"/>
            <p:nvPr/>
          </p:nvSpPr>
          <p:spPr>
            <a:xfrm>
              <a:off x="3347864" y="1266314"/>
              <a:ext cx="5437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800" dirty="0" smtClean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rPr>
                <a:t>“</a:t>
              </a:r>
              <a:endParaRPr lang="ko-KR" altLang="en-US" sz="2800" dirty="0">
                <a:solidFill>
                  <a:srgbClr val="FFC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260509" y="1266314"/>
              <a:ext cx="5437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2800" dirty="0" smtClean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rPr>
                <a:t>”</a:t>
              </a:r>
              <a:endParaRPr lang="ko-KR" altLang="en-US" sz="2800" dirty="0">
                <a:solidFill>
                  <a:srgbClr val="FFC0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  <p:sp>
        <p:nvSpPr>
          <p:cNvPr id="16" name="모서리가 둥근 직사각형 15"/>
          <p:cNvSpPr/>
          <p:nvPr/>
        </p:nvSpPr>
        <p:spPr>
          <a:xfrm>
            <a:off x="3995936" y="5308054"/>
            <a:ext cx="4320480" cy="72008"/>
          </a:xfrm>
          <a:prstGeom prst="roundRect">
            <a:avLst/>
          </a:prstGeom>
          <a:solidFill>
            <a:srgbClr val="FFC000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10242" name="Picture 2" descr="C:\Users\USER\Desktop\아이콘\justice-scal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20272" y="1482338"/>
            <a:ext cx="1167953" cy="11679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/>
        </p:nvSpPr>
        <p:spPr>
          <a:xfrm>
            <a:off x="2483768" y="3507854"/>
            <a:ext cx="3096344" cy="72008"/>
          </a:xfrm>
          <a:prstGeom prst="roundRect">
            <a:avLst/>
          </a:prstGeom>
          <a:solidFill>
            <a:srgbClr val="FFC000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107504" y="51470"/>
            <a:ext cx="3108172" cy="576064"/>
          </a:xfrm>
        </p:spPr>
        <p:txBody>
          <a:bodyPr/>
          <a:lstStyle/>
          <a:p>
            <a:pPr marL="457200" indent="-457200"/>
            <a:r>
              <a:rPr lang="en-US" altLang="ko-KR" sz="3200" b="1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1. </a:t>
            </a:r>
            <a:r>
              <a:rPr lang="en-US" altLang="ko-KR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Net Neutrality</a:t>
            </a:r>
            <a:endParaRPr lang="ko-KR" altLang="en-US" sz="1800" dirty="0">
              <a:solidFill>
                <a:schemeClr val="bg1">
                  <a:lumMod val="75000"/>
                </a:schemeClr>
              </a:solidFill>
              <a:latin typeface="-윤고딕310" pitchFamily="18" charset="-127"/>
              <a:ea typeface="-윤고딕310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4623" y="649020"/>
            <a:ext cx="79818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altLang="ko-KR" sz="16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en-US" altLang="ko-KR" sz="1600" b="1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-</a:t>
            </a:r>
            <a:r>
              <a:rPr lang="en-US" altLang="ko-KR" sz="16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en-US" altLang="ko-KR" sz="1600" dirty="0" smtClean="0">
                <a:latin typeface="-윤고딕310" pitchFamily="18" charset="-127"/>
                <a:ea typeface="-윤고딕310" pitchFamily="18" charset="-127"/>
              </a:rPr>
              <a:t>Net Neutrality?</a:t>
            </a:r>
            <a:r>
              <a:rPr lang="en-US" altLang="ko-KR" sz="16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       </a:t>
            </a:r>
            <a:r>
              <a:rPr lang="en-US" altLang="ko-KR" sz="16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- Net Neutrality</a:t>
            </a:r>
            <a:r>
              <a:rPr lang="ko-KR" altLang="en-US" sz="16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의 논리      </a:t>
            </a:r>
            <a:r>
              <a:rPr lang="en-US" altLang="ko-KR" sz="16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- </a:t>
            </a:r>
            <a:r>
              <a:rPr lang="ko-KR" altLang="en-US" sz="16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미국의 </a:t>
            </a:r>
            <a:r>
              <a:rPr lang="en-US" altLang="ko-KR" sz="16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Net Neutrality       - </a:t>
            </a:r>
            <a:r>
              <a:rPr lang="ko-KR" altLang="en-US" sz="16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결론</a:t>
            </a:r>
            <a:endParaRPr lang="ko-KR" alt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0" name="직선 연결선 9"/>
          <p:cNvCxnSpPr/>
          <p:nvPr/>
        </p:nvCxnSpPr>
        <p:spPr>
          <a:xfrm>
            <a:off x="323528" y="1131590"/>
            <a:ext cx="2448272" cy="0"/>
          </a:xfrm>
          <a:prstGeom prst="line">
            <a:avLst/>
          </a:prstGeom>
          <a:ln w="1905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3568" y="1563638"/>
            <a:ext cx="432048" cy="460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87624" y="1707654"/>
            <a:ext cx="936104" cy="213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모서리가 둥근 직사각형 17"/>
          <p:cNvSpPr/>
          <p:nvPr/>
        </p:nvSpPr>
        <p:spPr>
          <a:xfrm>
            <a:off x="4067944" y="3867894"/>
            <a:ext cx="3744416" cy="72008"/>
          </a:xfrm>
          <a:prstGeom prst="roundRect">
            <a:avLst/>
          </a:prstGeom>
          <a:solidFill>
            <a:srgbClr val="FFC000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idx="1"/>
          </p:nvPr>
        </p:nvSpPr>
        <p:spPr>
          <a:xfrm>
            <a:off x="611560" y="1923678"/>
            <a:ext cx="7848872" cy="2376264"/>
          </a:xfrm>
        </p:spPr>
        <p:txBody>
          <a:bodyPr/>
          <a:lstStyle/>
          <a:p>
            <a:pPr algn="just"/>
            <a:r>
              <a:rPr lang="en-US" altLang="ko-KR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AOL</a:t>
            </a:r>
            <a:r>
              <a:rPr lang="ko-KR" altLang="en-US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과 야후 등이 도입을 추진하고 있는 온라인 </a:t>
            </a:r>
            <a:r>
              <a:rPr lang="ko-KR" altLang="en-US" sz="2000" dirty="0" err="1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우표제</a:t>
            </a:r>
            <a:r>
              <a:rPr lang="en-US" altLang="ko-KR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, </a:t>
            </a:r>
            <a:r>
              <a:rPr lang="ko-KR" altLang="en-US" sz="2000" dirty="0" err="1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야후가</a:t>
            </a:r>
            <a:r>
              <a:rPr lang="ko-KR" altLang="en-US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ko-KR" altLang="en-US" sz="2000" dirty="0" err="1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구글보다</a:t>
            </a:r>
            <a:r>
              <a:rPr lang="ko-KR" altLang="en-US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 더 빨라지도록 </a:t>
            </a:r>
            <a:r>
              <a:rPr lang="ko-KR" altLang="en-US" sz="2000" dirty="0" err="1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야후에</a:t>
            </a:r>
            <a:r>
              <a:rPr lang="ko-KR" altLang="en-US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 그 대가로 수수료를 지불하는 행위</a:t>
            </a:r>
            <a:r>
              <a:rPr lang="en-US" altLang="ko-KR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대역폭을 많이 차지하는 </a:t>
            </a:r>
            <a:r>
              <a:rPr lang="en-US" altLang="ko-KR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P2P</a:t>
            </a:r>
            <a:r>
              <a:rPr lang="ko-KR" altLang="en-US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서비스를 제한하는 행위 등이 해당</a:t>
            </a:r>
            <a:r>
              <a:rPr lang="en-US" altLang="ko-KR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 </a:t>
            </a:r>
          </a:p>
          <a:p>
            <a:pPr algn="just"/>
            <a:r>
              <a:rPr lang="ko-KR" altLang="en-US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인터넷의 본질은 단지 데이터를 이동시키는 것이지</a:t>
            </a:r>
            <a:r>
              <a:rPr lang="en-US" altLang="ko-KR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더 높은 서비스 질을 제공하기 위해 임의의 데이터에 우선권을 주는 것은 아니라는 개념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107504" y="51470"/>
            <a:ext cx="3108172" cy="576064"/>
          </a:xfrm>
        </p:spPr>
        <p:txBody>
          <a:bodyPr/>
          <a:lstStyle/>
          <a:p>
            <a:pPr marL="457200" indent="-457200"/>
            <a:r>
              <a:rPr lang="en-US" altLang="ko-KR" sz="3200" b="1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1. </a:t>
            </a:r>
            <a:r>
              <a:rPr lang="en-US" altLang="ko-KR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Net Neutrality</a:t>
            </a:r>
            <a:endParaRPr lang="ko-KR" altLang="en-US" sz="1800" dirty="0">
              <a:solidFill>
                <a:schemeClr val="bg1">
                  <a:lumMod val="75000"/>
                </a:schemeClr>
              </a:solidFill>
              <a:latin typeface="-윤고딕310" pitchFamily="18" charset="-127"/>
              <a:ea typeface="-윤고딕310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4623" y="649020"/>
            <a:ext cx="79818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altLang="ko-KR" sz="16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- Net Neutrality?       </a:t>
            </a:r>
            <a:r>
              <a:rPr lang="en-US" altLang="ko-KR" sz="1600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-</a:t>
            </a:r>
            <a:r>
              <a:rPr lang="en-US" altLang="ko-KR" sz="16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 Net Neutrality</a:t>
            </a:r>
            <a:r>
              <a:rPr lang="ko-KR" altLang="en-US" sz="16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의 논리</a:t>
            </a:r>
            <a:r>
              <a:rPr lang="ko-KR" altLang="en-US" sz="16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     </a:t>
            </a:r>
            <a:r>
              <a:rPr lang="en-US" altLang="ko-KR" sz="16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- </a:t>
            </a:r>
            <a:r>
              <a:rPr lang="ko-KR" altLang="en-US" sz="16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미국의 </a:t>
            </a:r>
            <a:r>
              <a:rPr lang="en-US" altLang="ko-KR" sz="16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Net Neutrality       - </a:t>
            </a:r>
            <a:r>
              <a:rPr lang="ko-KR" altLang="en-US" sz="16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결론</a:t>
            </a:r>
            <a:endParaRPr lang="ko-KR" alt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31640" y="1482338"/>
            <a:ext cx="2117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요금 많이 내는 사람</a:t>
            </a:r>
            <a:endParaRPr lang="ko-KR" altLang="en-US" sz="1800" dirty="0">
              <a:latin typeface="-윤고딕310" pitchFamily="18" charset="-127"/>
              <a:ea typeface="-윤고딕310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80112" y="1493371"/>
            <a:ext cx="18261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빠른 서비스</a:t>
            </a:r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,</a:t>
            </a:r>
          </a:p>
          <a:p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많은 데이터 제공</a:t>
            </a:r>
            <a:endParaRPr lang="ko-KR" altLang="en-US" sz="1800" dirty="0">
              <a:latin typeface="-윤고딕310" pitchFamily="18" charset="-127"/>
              <a:ea typeface="-윤고딕310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00156" y="2562458"/>
            <a:ext cx="3256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저소득층 사람의 계층 이동 방해</a:t>
            </a:r>
            <a:endParaRPr lang="ko-KR" altLang="en-US" sz="1800" dirty="0">
              <a:latin typeface="-윤고딕310" pitchFamily="18" charset="-127"/>
              <a:ea typeface="-윤고딕310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71800" y="3498562"/>
            <a:ext cx="3600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사회 통합 어려움</a:t>
            </a:r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,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국제 경쟁력 약화</a:t>
            </a:r>
            <a:endParaRPr lang="ko-KR" altLang="en-US" sz="1800" dirty="0">
              <a:latin typeface="-윤고딕310" pitchFamily="18" charset="-127"/>
              <a:ea typeface="-윤고딕310" pitchFamily="18" charset="-127"/>
            </a:endParaRPr>
          </a:p>
        </p:txBody>
      </p:sp>
      <p:cxnSp>
        <p:nvCxnSpPr>
          <p:cNvPr id="16" name="직선 화살표 연결선 15"/>
          <p:cNvCxnSpPr/>
          <p:nvPr/>
        </p:nvCxnSpPr>
        <p:spPr>
          <a:xfrm>
            <a:off x="4067944" y="1779662"/>
            <a:ext cx="1080120" cy="0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115616" y="4157667"/>
            <a:ext cx="69910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한국이 인터넷 서비스를 처음 시작 했을 때</a:t>
            </a:r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요금을 많이 내는 사람들만 </a:t>
            </a:r>
            <a:endParaRPr lang="en-US" altLang="ko-KR" sz="1800" dirty="0" smtClean="0">
              <a:latin typeface="-윤고딕310" pitchFamily="18" charset="-127"/>
              <a:ea typeface="-윤고딕310" pitchFamily="18" charset="-127"/>
            </a:endParaRPr>
          </a:p>
          <a:p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장시간 인터넷을 즐기는 요금제도</a:t>
            </a:r>
            <a:endParaRPr lang="ko-KR" altLang="en-US" sz="1800" dirty="0">
              <a:latin typeface="-윤고딕310" pitchFamily="18" charset="-127"/>
              <a:ea typeface="-윤고딕310" pitchFamily="18" charset="-127"/>
            </a:endParaRPr>
          </a:p>
        </p:txBody>
      </p:sp>
      <p:cxnSp>
        <p:nvCxnSpPr>
          <p:cNvPr id="30" name="직선 연결선 29"/>
          <p:cNvCxnSpPr/>
          <p:nvPr/>
        </p:nvCxnSpPr>
        <p:spPr>
          <a:xfrm>
            <a:off x="4499992" y="1995686"/>
            <a:ext cx="0" cy="504056"/>
          </a:xfrm>
          <a:prstGeom prst="line">
            <a:avLst/>
          </a:prstGeom>
          <a:ln w="19050">
            <a:solidFill>
              <a:srgbClr val="FFC000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/>
          <p:cNvCxnSpPr/>
          <p:nvPr/>
        </p:nvCxnSpPr>
        <p:spPr>
          <a:xfrm>
            <a:off x="4499992" y="3003798"/>
            <a:ext cx="0" cy="432048"/>
          </a:xfrm>
          <a:prstGeom prst="line">
            <a:avLst/>
          </a:prstGeom>
          <a:ln w="19050">
            <a:solidFill>
              <a:srgbClr val="FFC000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39"/>
          <p:cNvCxnSpPr/>
          <p:nvPr/>
        </p:nvCxnSpPr>
        <p:spPr>
          <a:xfrm>
            <a:off x="323528" y="1131590"/>
            <a:ext cx="4608512" cy="0"/>
          </a:xfrm>
          <a:prstGeom prst="line">
            <a:avLst/>
          </a:prstGeom>
          <a:ln w="1905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C:\Users\USER\Desktop\my-icons-collection\png\technology-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6296" y="1419622"/>
            <a:ext cx="1008112" cy="1008112"/>
          </a:xfrm>
          <a:prstGeom prst="rect">
            <a:avLst/>
          </a:prstGeom>
          <a:noFill/>
        </p:spPr>
      </p:pic>
      <p:pic>
        <p:nvPicPr>
          <p:cNvPr id="1029" name="Picture 5" descr="C:\Users\USER\Desktop\coins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83768" y="1851670"/>
            <a:ext cx="588963" cy="588963"/>
          </a:xfrm>
          <a:prstGeom prst="rect">
            <a:avLst/>
          </a:prstGeom>
          <a:noFill/>
        </p:spPr>
      </p:pic>
      <p:pic>
        <p:nvPicPr>
          <p:cNvPr id="1030" name="Picture 6" descr="C:\Users\USER\Desktop\group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91680" y="1851670"/>
            <a:ext cx="648072" cy="648072"/>
          </a:xfrm>
          <a:prstGeom prst="rect">
            <a:avLst/>
          </a:prstGeom>
          <a:noFill/>
        </p:spPr>
      </p:pic>
      <p:sp>
        <p:nvSpPr>
          <p:cNvPr id="46" name="직사각형 45"/>
          <p:cNvSpPr/>
          <p:nvPr/>
        </p:nvSpPr>
        <p:spPr>
          <a:xfrm>
            <a:off x="5480383" y="3003798"/>
            <a:ext cx="283603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600" dirty="0" smtClean="0">
                <a:latin typeface="-윤고딕310" pitchFamily="18" charset="-127"/>
                <a:ea typeface="-윤고딕310" pitchFamily="18" charset="-127"/>
              </a:rPr>
              <a:t>즉</a:t>
            </a:r>
            <a:r>
              <a:rPr lang="en-US" altLang="ko-KR" sz="1600" dirty="0" smtClean="0">
                <a:latin typeface="-윤고딕310" pitchFamily="18" charset="-127"/>
                <a:ea typeface="-윤고딕310" pitchFamily="18" charset="-127"/>
              </a:rPr>
              <a:t>, </a:t>
            </a:r>
            <a:r>
              <a:rPr lang="ko-KR" altLang="en-US" sz="1600" dirty="0" smtClean="0">
                <a:latin typeface="-윤고딕310" pitchFamily="18" charset="-127"/>
                <a:ea typeface="-윤고딕310" pitchFamily="18" charset="-127"/>
              </a:rPr>
              <a:t>어떠한 차별도 없어야 한다</a:t>
            </a:r>
            <a:r>
              <a:rPr lang="en-US" altLang="ko-KR" sz="1600" dirty="0" smtClean="0">
                <a:latin typeface="-윤고딕310" pitchFamily="18" charset="-127"/>
                <a:ea typeface="-윤고딕310" pitchFamily="18" charset="-127"/>
              </a:rPr>
              <a:t>!</a:t>
            </a:r>
            <a:endParaRPr lang="ko-KR" altLang="en-US" sz="1600" dirty="0">
              <a:latin typeface="-윤고딕310" pitchFamily="18" charset="-127"/>
              <a:ea typeface="-윤고딕310" pitchFamily="18" charset="-127"/>
            </a:endParaRPr>
          </a:p>
        </p:txBody>
      </p:sp>
      <p:cxnSp>
        <p:nvCxnSpPr>
          <p:cNvPr id="48" name="직선 연결선 47"/>
          <p:cNvCxnSpPr/>
          <p:nvPr/>
        </p:nvCxnSpPr>
        <p:spPr>
          <a:xfrm>
            <a:off x="4716016" y="3147814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모서리가 둥근 직사각형 19"/>
          <p:cNvSpPr/>
          <p:nvPr/>
        </p:nvSpPr>
        <p:spPr>
          <a:xfrm>
            <a:off x="5580112" y="2357467"/>
            <a:ext cx="2592288" cy="72008"/>
          </a:xfrm>
          <a:prstGeom prst="roundRect">
            <a:avLst/>
          </a:prstGeom>
          <a:solidFill>
            <a:srgbClr val="FFC000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107504" y="51470"/>
            <a:ext cx="3108172" cy="576064"/>
          </a:xfrm>
        </p:spPr>
        <p:txBody>
          <a:bodyPr/>
          <a:lstStyle/>
          <a:p>
            <a:pPr marL="457200" indent="-457200"/>
            <a:r>
              <a:rPr lang="en-US" altLang="ko-KR" sz="3200" b="1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1. </a:t>
            </a:r>
            <a:r>
              <a:rPr lang="en-US" altLang="ko-KR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Net Neutrality</a:t>
            </a:r>
            <a:endParaRPr lang="ko-KR" altLang="en-US" sz="1800" dirty="0">
              <a:solidFill>
                <a:schemeClr val="bg1">
                  <a:lumMod val="75000"/>
                </a:schemeClr>
              </a:solidFill>
              <a:latin typeface="-윤고딕310" pitchFamily="18" charset="-127"/>
              <a:ea typeface="-윤고딕310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4623" y="649020"/>
            <a:ext cx="79818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altLang="ko-KR" sz="16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en-US" altLang="ko-KR" sz="1600" b="1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-</a:t>
            </a:r>
            <a:r>
              <a:rPr lang="en-US" altLang="ko-KR" sz="16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Net Neutrality?       - Net Neutrality</a:t>
            </a:r>
            <a:r>
              <a:rPr lang="ko-KR" altLang="en-US" sz="16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의 논리      </a:t>
            </a:r>
            <a:r>
              <a:rPr lang="en-US" altLang="ko-KR" sz="1600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-</a:t>
            </a:r>
            <a:r>
              <a:rPr lang="en-US" altLang="ko-KR" sz="16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ko-KR" altLang="en-US" sz="16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미국의 </a:t>
            </a:r>
            <a:r>
              <a:rPr lang="en-US" altLang="ko-KR" sz="16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Net Neutrality</a:t>
            </a:r>
            <a:r>
              <a:rPr lang="en-US" altLang="ko-KR" sz="16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      - </a:t>
            </a:r>
            <a:r>
              <a:rPr lang="ko-KR" altLang="en-US" sz="16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결론</a:t>
            </a:r>
            <a:endParaRPr lang="ko-KR" alt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467544" y="1709395"/>
            <a:ext cx="35283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미국에서의 </a:t>
            </a:r>
            <a:r>
              <a:rPr lang="ko-KR" altLang="en-US" sz="1800" dirty="0" err="1" smtClean="0">
                <a:latin typeface="-윤고딕310" pitchFamily="18" charset="-127"/>
                <a:ea typeface="-윤고딕310" pitchFamily="18" charset="-127"/>
              </a:rPr>
              <a:t>광대역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인터넷 독점</a:t>
            </a:r>
            <a:endParaRPr lang="en-US" altLang="ko-KR" sz="1800" dirty="0">
              <a:latin typeface="-윤고딕310" pitchFamily="18" charset="-127"/>
              <a:ea typeface="-윤고딕310" pitchFamily="18" charset="-127"/>
            </a:endParaRPr>
          </a:p>
          <a:p>
            <a:pPr algn="just"/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AT&amp;T </a:t>
            </a:r>
            <a:r>
              <a:rPr lang="en-US" altLang="ko-KR" sz="1800" dirty="0" err="1">
                <a:latin typeface="-윤고딕310" pitchFamily="18" charset="-127"/>
                <a:ea typeface="-윤고딕310" pitchFamily="18" charset="-127"/>
              </a:rPr>
              <a:t>Uverse</a:t>
            </a:r>
            <a:r>
              <a:rPr lang="en-US" altLang="ko-KR" sz="1800" dirty="0"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또는 </a:t>
            </a:r>
            <a:r>
              <a:rPr lang="en-US" altLang="ko-KR" sz="1800" dirty="0">
                <a:latin typeface="-윤고딕310" pitchFamily="18" charset="-127"/>
                <a:ea typeface="-윤고딕310" pitchFamily="18" charset="-127"/>
              </a:rPr>
              <a:t>Verizon </a:t>
            </a:r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FIOS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 사용 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가능하기 때문에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까다롭다</a:t>
            </a:r>
            <a:endParaRPr lang="ko-KR" altLang="en-US" sz="1800" dirty="0">
              <a:latin typeface="-윤고딕310" pitchFamily="18" charset="-127"/>
              <a:ea typeface="-윤고딕310" pitchFamily="18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5508104" y="1853411"/>
            <a:ext cx="30243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주요 </a:t>
            </a:r>
            <a:r>
              <a:rPr lang="ko-KR" altLang="en-US" sz="1800" dirty="0" err="1" smtClean="0">
                <a:latin typeface="-윤고딕310" pitchFamily="18" charset="-127"/>
                <a:ea typeface="-윤고딕310" pitchFamily="18" charset="-127"/>
              </a:rPr>
              <a:t>광대역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 제공 업체에 대한 실질적인 대안이 없어 문제</a:t>
            </a:r>
            <a:endParaRPr lang="ko-KR" altLang="en-US" sz="1800" dirty="0">
              <a:latin typeface="-윤고딕310" pitchFamily="18" charset="-127"/>
              <a:ea typeface="-윤고딕310" pitchFamily="18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711200" y="3797627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Google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은 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초고속 </a:t>
            </a:r>
            <a:r>
              <a:rPr lang="ko-KR" altLang="en-US" sz="1800" dirty="0" err="1">
                <a:latin typeface="-윤고딕310" pitchFamily="18" charset="-127"/>
                <a:ea typeface="-윤고딕310" pitchFamily="18" charset="-127"/>
              </a:rPr>
              <a:t>광대역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 및 유료 </a:t>
            </a:r>
            <a:r>
              <a:rPr lang="en-US" altLang="ko-KR" sz="1800" dirty="0">
                <a:latin typeface="-윤고딕310" pitchFamily="18" charset="-127"/>
                <a:ea typeface="-윤고딕310" pitchFamily="18" charset="-127"/>
              </a:rPr>
              <a:t>TV 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서비스인 </a:t>
            </a:r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Google Fiber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를 구축</a:t>
            </a:r>
            <a:endParaRPr lang="en-US" altLang="ko-KR" sz="1800" dirty="0">
              <a:latin typeface="-윤고딕310" pitchFamily="18" charset="-127"/>
              <a:ea typeface="-윤고딕310" pitchFamily="18" charset="-127"/>
            </a:endParaRPr>
          </a:p>
          <a:p>
            <a:pPr algn="ctr"/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몇 개의 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작은 도시로의 초기 착수를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시작 </a:t>
            </a:r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(Austin, Texas..)</a:t>
            </a:r>
            <a:endParaRPr lang="ko-KR" altLang="en-US" sz="1800" dirty="0">
              <a:latin typeface="-윤고딕310" pitchFamily="18" charset="-127"/>
              <a:ea typeface="-윤고딕310" pitchFamily="18" charset="-127"/>
            </a:endParaRPr>
          </a:p>
        </p:txBody>
      </p:sp>
      <p:cxnSp>
        <p:nvCxnSpPr>
          <p:cNvPr id="17" name="직선 화살표 연결선 16"/>
          <p:cNvCxnSpPr/>
          <p:nvPr/>
        </p:nvCxnSpPr>
        <p:spPr>
          <a:xfrm>
            <a:off x="4211960" y="2141443"/>
            <a:ext cx="1008112" cy="0"/>
          </a:xfrm>
          <a:prstGeom prst="straightConnector1">
            <a:avLst/>
          </a:prstGeom>
          <a:ln w="571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576" y="2717507"/>
            <a:ext cx="504056" cy="660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63688" y="2789515"/>
            <a:ext cx="1847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2" name="직선 연결선 21"/>
          <p:cNvCxnSpPr/>
          <p:nvPr/>
        </p:nvCxnSpPr>
        <p:spPr>
          <a:xfrm>
            <a:off x="323528" y="1131590"/>
            <a:ext cx="7200800" cy="0"/>
          </a:xfrm>
          <a:prstGeom prst="line">
            <a:avLst/>
          </a:prstGeom>
          <a:ln w="1905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51520" y="1709395"/>
            <a:ext cx="293670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-</a:t>
            </a:r>
            <a:endParaRPr lang="en-US" altLang="ko-KR" sz="100" dirty="0" smtClean="0">
              <a:solidFill>
                <a:srgbClr val="FFC000"/>
              </a:solidFill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500" dirty="0" smtClean="0">
              <a:solidFill>
                <a:srgbClr val="FFC000"/>
              </a:solidFill>
              <a:latin typeface="-윤고딕310" pitchFamily="18" charset="-127"/>
              <a:ea typeface="-윤고딕310" pitchFamily="18" charset="-127"/>
            </a:endParaRPr>
          </a:p>
          <a:p>
            <a:r>
              <a:rPr lang="en-US" altLang="ko-KR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-</a:t>
            </a:r>
            <a:endParaRPr lang="ko-KR" altLang="en-US" dirty="0">
              <a:solidFill>
                <a:srgbClr val="FFC000"/>
              </a:solidFill>
              <a:latin typeface="-윤고딕310" pitchFamily="18" charset="-127"/>
              <a:ea typeface="-윤고딕310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107504" y="51470"/>
            <a:ext cx="3108172" cy="576064"/>
          </a:xfrm>
        </p:spPr>
        <p:txBody>
          <a:bodyPr/>
          <a:lstStyle/>
          <a:p>
            <a:pPr marL="457200" indent="-457200"/>
            <a:r>
              <a:rPr lang="en-US" altLang="ko-KR" sz="3200" b="1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1. </a:t>
            </a:r>
            <a:r>
              <a:rPr lang="en-US" altLang="ko-KR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Net Neutrality</a:t>
            </a:r>
            <a:endParaRPr lang="ko-KR" altLang="en-US" sz="1800" dirty="0">
              <a:solidFill>
                <a:schemeClr val="bg1">
                  <a:lumMod val="75000"/>
                </a:schemeClr>
              </a:solidFill>
              <a:latin typeface="-윤고딕310" pitchFamily="18" charset="-127"/>
              <a:ea typeface="-윤고딕310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4623" y="649020"/>
            <a:ext cx="79818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altLang="ko-KR" sz="16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en-US" altLang="ko-KR" sz="1600" b="1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-</a:t>
            </a:r>
            <a:r>
              <a:rPr lang="en-US" altLang="ko-KR" sz="16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Net Neutrality?       - Net Neutrality</a:t>
            </a:r>
            <a:r>
              <a:rPr lang="ko-KR" altLang="en-US" sz="16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의 논리      </a:t>
            </a:r>
            <a:r>
              <a:rPr lang="en-US" altLang="ko-KR" sz="16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- </a:t>
            </a:r>
            <a:r>
              <a:rPr lang="ko-KR" altLang="en-US" sz="16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미국의 </a:t>
            </a:r>
            <a:r>
              <a:rPr lang="en-US" altLang="ko-KR" sz="16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Net Neutrality       </a:t>
            </a:r>
            <a:r>
              <a:rPr lang="en-US" altLang="ko-KR" sz="1600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-</a:t>
            </a:r>
            <a:r>
              <a:rPr lang="en-US" altLang="ko-KR" sz="16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ko-KR" altLang="en-US" sz="16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결론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618152" y="2134597"/>
            <a:ext cx="784228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ko-KR" altLang="en-US" sz="2000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  </a:t>
            </a:r>
            <a:r>
              <a:rPr lang="ko-KR" altLang="en-US" sz="2000" dirty="0" smtClean="0">
                <a:latin typeface="-윤고딕310" pitchFamily="18" charset="-127"/>
                <a:ea typeface="-윤고딕310" pitchFamily="18" charset="-127"/>
              </a:rPr>
              <a:t>인터넷에 </a:t>
            </a:r>
            <a:r>
              <a:rPr lang="ko-KR" altLang="en-US" sz="2000" dirty="0">
                <a:latin typeface="-윤고딕310" pitchFamily="18" charset="-127"/>
                <a:ea typeface="-윤고딕310" pitchFamily="18" charset="-127"/>
              </a:rPr>
              <a:t>대해서는 아무런 제한이 </a:t>
            </a:r>
            <a:r>
              <a:rPr lang="ko-KR" altLang="en-US" sz="2000" dirty="0" smtClean="0">
                <a:latin typeface="-윤고딕310" pitchFamily="18" charset="-127"/>
                <a:ea typeface="-윤고딕310" pitchFamily="18" charset="-127"/>
              </a:rPr>
              <a:t>없으며</a:t>
            </a:r>
            <a:r>
              <a:rPr lang="en-US" altLang="ko-KR" sz="2000" dirty="0"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ko-KR" altLang="en-US" sz="2000" dirty="0" smtClean="0">
                <a:latin typeface="-윤고딕310" pitchFamily="18" charset="-127"/>
                <a:ea typeface="-윤고딕310" pitchFamily="18" charset="-127"/>
              </a:rPr>
              <a:t>전용 </a:t>
            </a:r>
            <a:r>
              <a:rPr lang="ko-KR" altLang="en-US" sz="2000" dirty="0">
                <a:latin typeface="-윤고딕310" pitchFamily="18" charset="-127"/>
                <a:ea typeface="-윤고딕310" pitchFamily="18" charset="-127"/>
              </a:rPr>
              <a:t>고속 레인을 </a:t>
            </a:r>
            <a:r>
              <a:rPr lang="ko-KR" altLang="en-US" sz="2000" dirty="0" smtClean="0">
                <a:latin typeface="-윤고딕310" pitchFamily="18" charset="-127"/>
                <a:ea typeface="-윤고딕310" pitchFamily="18" charset="-127"/>
              </a:rPr>
              <a:t>추가 한다고 해서 다른 </a:t>
            </a:r>
            <a:r>
              <a:rPr lang="ko-KR" altLang="en-US" sz="2000" dirty="0">
                <a:latin typeface="-윤고딕310" pitchFamily="18" charset="-127"/>
                <a:ea typeface="-윤고딕310" pitchFamily="18" charset="-127"/>
              </a:rPr>
              <a:t>모든 사람이 느린 레인에 있다는 것을 의미하지 </a:t>
            </a:r>
            <a:r>
              <a:rPr lang="ko-KR" altLang="en-US" sz="2000" dirty="0" smtClean="0">
                <a:latin typeface="-윤고딕310" pitchFamily="18" charset="-127"/>
                <a:ea typeface="-윤고딕310" pitchFamily="18" charset="-127"/>
              </a:rPr>
              <a:t>않음</a:t>
            </a:r>
            <a:endParaRPr lang="en-US" altLang="ko-KR" sz="2000" dirty="0" smtClean="0">
              <a:latin typeface="-윤고딕310" pitchFamily="18" charset="-127"/>
              <a:ea typeface="-윤고딕310" pitchFamily="18" charset="-127"/>
            </a:endParaRPr>
          </a:p>
          <a:p>
            <a:pPr algn="just"/>
            <a:endParaRPr lang="en-US" altLang="ko-KR" sz="2000" dirty="0">
              <a:latin typeface="-윤고딕310" pitchFamily="18" charset="-127"/>
              <a:ea typeface="-윤고딕310" pitchFamily="18" charset="-127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altLang="ko-KR" sz="2000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  </a:t>
            </a:r>
            <a:r>
              <a:rPr lang="en-US" altLang="ko-KR" sz="2000" dirty="0" smtClean="0">
                <a:latin typeface="-윤고딕310" pitchFamily="18" charset="-127"/>
                <a:ea typeface="-윤고딕310" pitchFamily="18" charset="-127"/>
              </a:rPr>
              <a:t>Net </a:t>
            </a:r>
            <a:r>
              <a:rPr lang="en-US" altLang="ko-KR" sz="2000" dirty="0">
                <a:latin typeface="-윤고딕310" pitchFamily="18" charset="-127"/>
                <a:ea typeface="-윤고딕310" pitchFamily="18" charset="-127"/>
              </a:rPr>
              <a:t>Neutrality</a:t>
            </a:r>
            <a:r>
              <a:rPr lang="ko-KR" altLang="en-US" sz="2000" dirty="0">
                <a:latin typeface="-윤고딕310" pitchFamily="18" charset="-127"/>
                <a:ea typeface="-윤고딕310" pitchFamily="18" charset="-127"/>
              </a:rPr>
              <a:t>에 초점을 </a:t>
            </a:r>
            <a:r>
              <a:rPr lang="ko-KR" altLang="en-US" sz="2000" dirty="0" smtClean="0">
                <a:latin typeface="-윤고딕310" pitchFamily="18" charset="-127"/>
                <a:ea typeface="-윤고딕310" pitchFamily="18" charset="-127"/>
              </a:rPr>
              <a:t>맞춰 광대역이 </a:t>
            </a:r>
            <a:r>
              <a:rPr lang="ko-KR" altLang="en-US" sz="2000" dirty="0">
                <a:latin typeface="-윤고딕310" pitchFamily="18" charset="-127"/>
                <a:ea typeface="-윤고딕310" pitchFamily="18" charset="-127"/>
              </a:rPr>
              <a:t>대부분의 지역 사회에서 </a:t>
            </a:r>
            <a:r>
              <a:rPr lang="ko-KR" altLang="en-US" sz="2000" dirty="0" smtClean="0">
                <a:latin typeface="-윤고딕310" pitchFamily="18" charset="-127"/>
                <a:ea typeface="-윤고딕310" pitchFamily="18" charset="-127"/>
              </a:rPr>
              <a:t>독점적이며 소비자와 </a:t>
            </a:r>
            <a:r>
              <a:rPr lang="ko-KR" altLang="en-US" sz="2000" dirty="0" err="1">
                <a:latin typeface="-윤고딕310" pitchFamily="18" charset="-127"/>
                <a:ea typeface="-윤고딕310" pitchFamily="18" charset="-127"/>
              </a:rPr>
              <a:t>컨텐츠</a:t>
            </a:r>
            <a:r>
              <a:rPr lang="ko-KR" altLang="en-US" sz="2000" dirty="0">
                <a:latin typeface="-윤고딕310" pitchFamily="18" charset="-127"/>
                <a:ea typeface="-윤고딕310" pitchFamily="18" charset="-127"/>
              </a:rPr>
              <a:t> 제작자 모두에게 부정적인 영향을 </a:t>
            </a:r>
            <a:r>
              <a:rPr lang="ko-KR" altLang="en-US" sz="2000" dirty="0" smtClean="0">
                <a:latin typeface="-윤고딕310" pitchFamily="18" charset="-127"/>
                <a:ea typeface="-윤고딕310" pitchFamily="18" charset="-127"/>
              </a:rPr>
              <a:t>미침</a:t>
            </a:r>
            <a:endParaRPr lang="ko-KR" altLang="en-US" sz="2000" dirty="0">
              <a:latin typeface="-윤고딕310" pitchFamily="18" charset="-127"/>
              <a:ea typeface="-윤고딕310" pitchFamily="18" charset="-127"/>
            </a:endParaRPr>
          </a:p>
        </p:txBody>
      </p:sp>
      <p:cxnSp>
        <p:nvCxnSpPr>
          <p:cNvPr id="10" name="직선 연결선 9"/>
          <p:cNvCxnSpPr/>
          <p:nvPr/>
        </p:nvCxnSpPr>
        <p:spPr>
          <a:xfrm>
            <a:off x="323528" y="1131590"/>
            <a:ext cx="8496944" cy="0"/>
          </a:xfrm>
          <a:prstGeom prst="line">
            <a:avLst/>
          </a:prstGeom>
          <a:ln w="1905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107504" y="51470"/>
            <a:ext cx="3108172" cy="576064"/>
          </a:xfrm>
        </p:spPr>
        <p:txBody>
          <a:bodyPr/>
          <a:lstStyle/>
          <a:p>
            <a:pPr marL="457200" indent="-457200"/>
            <a:r>
              <a:rPr lang="en-US" altLang="ko-KR" sz="3200" b="1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2. </a:t>
            </a:r>
            <a:r>
              <a:rPr lang="en-US" altLang="ko-KR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V-POPs</a:t>
            </a:r>
            <a:br>
              <a:rPr lang="en-US" altLang="ko-KR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</a:br>
            <a:endParaRPr lang="ko-KR" altLang="en-US" sz="1800" dirty="0">
              <a:solidFill>
                <a:schemeClr val="bg1">
                  <a:lumMod val="75000"/>
                </a:schemeClr>
              </a:solidFill>
              <a:latin typeface="-윤고딕310" pitchFamily="18" charset="-127"/>
              <a:ea typeface="-윤고딕310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649020"/>
            <a:ext cx="9144000" cy="592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en-US" altLang="ko-KR" sz="1300" b="1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-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What is V-POPs     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- Sling, first V-POP service     - </a:t>
            </a:r>
            <a:r>
              <a:rPr lang="en-US" altLang="ko-KR" sz="1300" dirty="0" err="1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Vue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, Sony’s VPOP service     - Verizon &amp; Intel’s </a:t>
            </a:r>
            <a:r>
              <a:rPr lang="en-US" altLang="ko-KR" sz="1300" dirty="0" err="1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OnCue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  - </a:t>
            </a:r>
            <a:r>
              <a:rPr lang="ko-KR" altLang="en-US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결론</a:t>
            </a:r>
          </a:p>
          <a:p>
            <a:pPr marL="457200" indent="-457200"/>
            <a:endParaRPr lang="ko-KR" altLang="en-US" sz="13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395536" y="1897544"/>
            <a:ext cx="84249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altLang="ko-KR" sz="2000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 pay-TV: </a:t>
            </a:r>
            <a:r>
              <a:rPr lang="ko-KR" altLang="en-US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구독료 등 비용을 지불하고 텔레비전을 통해 시청하는 형태</a:t>
            </a:r>
            <a:endParaRPr lang="en-US" altLang="ko-KR" sz="2000" dirty="0" smtClean="0">
              <a:solidFill>
                <a:schemeClr val="tx1"/>
              </a:solidFill>
              <a:latin typeface="-윤고딕310" pitchFamily="18" charset="-127"/>
              <a:ea typeface="-윤고딕310" pitchFamily="18" charset="-127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000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 V-POP: pay-TV</a:t>
            </a:r>
            <a:r>
              <a:rPr lang="ko-KR" altLang="en-US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와 같지만</a:t>
            </a:r>
            <a:r>
              <a:rPr lang="en-US" altLang="ko-KR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텔레비전이 아닌 오로지 인터넷을 통해 시청하는 형태</a:t>
            </a:r>
            <a:endParaRPr lang="en-US" altLang="ko-KR" sz="2000" dirty="0" smtClean="0">
              <a:solidFill>
                <a:schemeClr val="tx1"/>
              </a:solidFill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2000" dirty="0" smtClean="0">
              <a:solidFill>
                <a:schemeClr val="tx1"/>
              </a:solidFill>
              <a:latin typeface="-윤고딕310" pitchFamily="18" charset="-127"/>
              <a:ea typeface="-윤고딕310" pitchFamily="18" charset="-127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000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ko-KR" altLang="en-US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대표적인 </a:t>
            </a:r>
            <a:r>
              <a:rPr lang="en-US" altLang="ko-KR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VPOP </a:t>
            </a:r>
            <a:r>
              <a:rPr lang="ko-KR" altLang="en-US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서비스</a:t>
            </a:r>
            <a:endParaRPr lang="en-US" altLang="ko-KR" sz="2000" dirty="0" smtClean="0">
              <a:solidFill>
                <a:schemeClr val="tx1"/>
              </a:solidFill>
              <a:latin typeface="-윤고딕310" pitchFamily="18" charset="-127"/>
              <a:ea typeface="-윤고딕310" pitchFamily="18" charset="-127"/>
            </a:endParaRPr>
          </a:p>
          <a:p>
            <a:r>
              <a:rPr lang="en-US" altLang="ko-KR" sz="2000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    -</a:t>
            </a:r>
            <a:r>
              <a:rPr lang="en-US" altLang="ko-KR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 Dish</a:t>
            </a:r>
            <a:r>
              <a:rPr lang="ko-KR" altLang="en-US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사의 </a:t>
            </a:r>
            <a:r>
              <a:rPr lang="en-US" altLang="ko-KR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Sling: </a:t>
            </a:r>
            <a:r>
              <a:rPr lang="ko-KR" altLang="en-US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최초의 </a:t>
            </a:r>
            <a:r>
              <a:rPr lang="en-US" altLang="ko-KR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VPOP </a:t>
            </a:r>
            <a:r>
              <a:rPr lang="ko-KR" altLang="en-US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서비스 </a:t>
            </a:r>
            <a:r>
              <a:rPr lang="en-US" altLang="ko-KR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(2015</a:t>
            </a:r>
            <a:r>
              <a:rPr lang="ko-KR" altLang="en-US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년 </a:t>
            </a:r>
            <a:r>
              <a:rPr lang="en-US" altLang="ko-KR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1</a:t>
            </a:r>
            <a:r>
              <a:rPr lang="ko-KR" altLang="en-US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월</a:t>
            </a:r>
            <a:r>
              <a:rPr lang="en-US" altLang="ko-KR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)</a:t>
            </a:r>
          </a:p>
          <a:p>
            <a:r>
              <a:rPr lang="en-US" altLang="ko-KR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    </a:t>
            </a:r>
            <a:r>
              <a:rPr lang="en-US" altLang="ko-KR" sz="2000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-</a:t>
            </a:r>
            <a:r>
              <a:rPr lang="en-US" altLang="ko-KR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 Sony</a:t>
            </a:r>
            <a:r>
              <a:rPr lang="ko-KR" altLang="en-US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사의 </a:t>
            </a:r>
            <a:r>
              <a:rPr lang="en-US" altLang="ko-KR" sz="2000" dirty="0" err="1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Vue</a:t>
            </a:r>
            <a:r>
              <a:rPr lang="en-US" altLang="ko-KR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: </a:t>
            </a:r>
            <a:r>
              <a:rPr lang="ko-KR" altLang="en-US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두 번째 </a:t>
            </a:r>
            <a:r>
              <a:rPr lang="en-US" altLang="ko-KR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VPOP</a:t>
            </a:r>
            <a:r>
              <a:rPr lang="ko-KR" altLang="en-US" sz="20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서비스 </a:t>
            </a:r>
            <a:endParaRPr lang="en-US" altLang="ko-KR" sz="2000" dirty="0" smtClean="0">
              <a:solidFill>
                <a:schemeClr val="tx1"/>
              </a:solidFill>
              <a:latin typeface="-윤고딕310" pitchFamily="18" charset="-127"/>
              <a:ea typeface="-윤고딕310" pitchFamily="18" charset="-127"/>
            </a:endParaRPr>
          </a:p>
        </p:txBody>
      </p:sp>
      <p:cxnSp>
        <p:nvCxnSpPr>
          <p:cNvPr id="15" name="직선 연결선 14"/>
          <p:cNvCxnSpPr/>
          <p:nvPr/>
        </p:nvCxnSpPr>
        <p:spPr>
          <a:xfrm>
            <a:off x="323528" y="1131590"/>
            <a:ext cx="1296144" cy="0"/>
          </a:xfrm>
          <a:prstGeom prst="line">
            <a:avLst/>
          </a:prstGeom>
          <a:ln w="1905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모서리가 둥근 직사각형 21"/>
          <p:cNvSpPr/>
          <p:nvPr/>
        </p:nvSpPr>
        <p:spPr>
          <a:xfrm>
            <a:off x="4067944" y="3435846"/>
            <a:ext cx="1296144" cy="72008"/>
          </a:xfrm>
          <a:prstGeom prst="roundRect">
            <a:avLst/>
          </a:prstGeom>
          <a:solidFill>
            <a:srgbClr val="FFC000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95676" y="51470"/>
            <a:ext cx="3108172" cy="576064"/>
          </a:xfrm>
        </p:spPr>
        <p:txBody>
          <a:bodyPr/>
          <a:lstStyle/>
          <a:p>
            <a:pPr marL="457200" indent="-457200"/>
            <a:r>
              <a:rPr lang="en-US" altLang="ko-KR" sz="3200" b="1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2. </a:t>
            </a:r>
            <a:r>
              <a:rPr lang="en-US" altLang="ko-KR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V-POPs</a:t>
            </a:r>
            <a:br>
              <a:rPr lang="en-US" altLang="ko-KR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</a:br>
            <a:endParaRPr lang="ko-KR" altLang="en-US" sz="1800" dirty="0">
              <a:solidFill>
                <a:schemeClr val="bg1">
                  <a:lumMod val="75000"/>
                </a:schemeClr>
              </a:solidFill>
              <a:latin typeface="-윤고딕310" pitchFamily="18" charset="-127"/>
              <a:ea typeface="-윤고딕310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0040" y="1587445"/>
            <a:ext cx="86044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원래 </a:t>
            </a:r>
            <a:r>
              <a:rPr lang="en-US" altLang="ko-KR" sz="1800" dirty="0">
                <a:latin typeface="-윤고딕310" pitchFamily="18" charset="-127"/>
                <a:ea typeface="-윤고딕310" pitchFamily="18" charset="-127"/>
              </a:rPr>
              <a:t>VPOP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서비스는 많은 </a:t>
            </a:r>
            <a:r>
              <a:rPr lang="en-US" altLang="ko-KR" sz="1800" dirty="0">
                <a:latin typeface="-윤고딕310" pitchFamily="18" charset="-127"/>
                <a:ea typeface="-윤고딕310" pitchFamily="18" charset="-127"/>
              </a:rPr>
              <a:t>MVPD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들이 시도해 오던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것</a:t>
            </a:r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,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하지만 시작한 서비스는 없었음</a:t>
            </a:r>
            <a:endParaRPr lang="en-US" altLang="ko-KR" sz="1800" dirty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 기존의 마케팅  은</a:t>
            </a:r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>
              <a:latin typeface="-윤고딕310" pitchFamily="18" charset="-127"/>
              <a:ea typeface="-윤고딕310" pitchFamily="18" charset="-127"/>
            </a:endParaRPr>
          </a:p>
          <a:p>
            <a:pPr marL="285750" indent="-285750" algn="just"/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 기존의 </a:t>
            </a:r>
            <a:r>
              <a:rPr lang="en-US" altLang="ko-KR" sz="1800" dirty="0" err="1">
                <a:latin typeface="-윤고딕310" pitchFamily="18" charset="-127"/>
                <a:ea typeface="-윤고딕310" pitchFamily="18" charset="-127"/>
              </a:rPr>
              <a:t>pay-TV</a:t>
            </a:r>
            <a:r>
              <a:rPr lang="en-US" altLang="ko-KR" sz="1800" dirty="0">
                <a:latin typeface="-윤고딕310" pitchFamily="18" charset="-127"/>
                <a:ea typeface="-윤고딕310" pitchFamily="18" charset="-127"/>
              </a:rPr>
              <a:t>(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텔레비전으로 보는 방식</a:t>
            </a:r>
            <a:r>
              <a:rPr lang="en-US" altLang="ko-KR" sz="1800" dirty="0">
                <a:latin typeface="-윤고딕310" pitchFamily="18" charset="-127"/>
                <a:ea typeface="-윤고딕310" pitchFamily="18" charset="-127"/>
              </a:rPr>
              <a:t>) 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이용자들을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대상으로</a:t>
            </a:r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인터넷으로 시청하는 </a:t>
            </a:r>
            <a:endParaRPr lang="en-US" altLang="ko-KR" sz="1800" dirty="0" smtClean="0">
              <a:latin typeface="-윤고딕310" pitchFamily="18" charset="-127"/>
              <a:ea typeface="-윤고딕310" pitchFamily="18" charset="-127"/>
            </a:endParaRPr>
          </a:p>
          <a:p>
            <a:pPr marL="285750" indent="-285750" algn="just"/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편리함과</a:t>
            </a:r>
            <a:r>
              <a:rPr lang="en-US" altLang="ko-KR" sz="1800" dirty="0">
                <a:latin typeface="-윤고딕310" pitchFamily="18" charset="-127"/>
                <a:ea typeface="-윤고딕310" pitchFamily="18" charset="-127"/>
              </a:rPr>
              <a:t>, 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세련됨을 내세우는 것</a:t>
            </a:r>
            <a:endParaRPr lang="en-US" altLang="ko-KR" sz="1800" dirty="0">
              <a:latin typeface="-윤고딕310" pitchFamily="18" charset="-127"/>
              <a:ea typeface="-윤고딕310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5536" y="3196883"/>
            <a:ext cx="8136904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처음으로 </a:t>
            </a:r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VPOP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서비스를 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시작한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곳이 </a:t>
            </a:r>
            <a:r>
              <a:rPr lang="en-US" altLang="ko-KR" sz="1800" dirty="0">
                <a:latin typeface="-윤고딕310" pitchFamily="18" charset="-127"/>
                <a:ea typeface="-윤고딕310" pitchFamily="18" charset="-127"/>
              </a:rPr>
              <a:t>Dish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사</a:t>
            </a:r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, Sling  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이전과는 다른 마케팅</a:t>
            </a:r>
            <a:endParaRPr lang="en-US" altLang="ko-KR" sz="18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 smtClean="0">
              <a:latin typeface="-윤고딕310" pitchFamily="18" charset="-127"/>
              <a:ea typeface="-윤고딕310" pitchFamily="18" charset="-127"/>
            </a:endParaRPr>
          </a:p>
          <a:p>
            <a:endParaRPr lang="en-US" altLang="ko-KR" sz="100" dirty="0">
              <a:latin typeface="-윤고딕310" pitchFamily="18" charset="-127"/>
              <a:ea typeface="-윤고딕310" pitchFamily="18" charset="-127"/>
            </a:endParaRPr>
          </a:p>
          <a:p>
            <a:pPr marL="285750" indent="-285750"/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 아직 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한번도 </a:t>
            </a:r>
            <a:r>
              <a:rPr lang="en-US" altLang="ko-KR" sz="1800" dirty="0">
                <a:latin typeface="-윤고딕310" pitchFamily="18" charset="-127"/>
                <a:ea typeface="-윤고딕310" pitchFamily="18" charset="-127"/>
              </a:rPr>
              <a:t>TV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구독을 안해본 </a:t>
            </a:r>
            <a:r>
              <a:rPr lang="en-US" altLang="ko-KR" sz="1800" dirty="0">
                <a:latin typeface="-윤고딕310" pitchFamily="18" charset="-127"/>
                <a:ea typeface="-윤고딕310" pitchFamily="18" charset="-127"/>
              </a:rPr>
              <a:t>cord </a:t>
            </a:r>
            <a:r>
              <a:rPr lang="en-US" altLang="ko-KR" sz="1800" dirty="0" err="1">
                <a:latin typeface="-윤고딕310" pitchFamily="18" charset="-127"/>
                <a:ea typeface="-윤고딕310" pitchFamily="18" charset="-127"/>
              </a:rPr>
              <a:t>nevers</a:t>
            </a:r>
            <a:r>
              <a:rPr lang="en-US" altLang="ko-KR" sz="1800" dirty="0"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대상으로</a:t>
            </a:r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 50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개 남짓 적은 수의 채널을 </a:t>
            </a:r>
            <a:endParaRPr lang="en-US" altLang="ko-KR" sz="1800" dirty="0" smtClean="0">
              <a:latin typeface="-윤고딕310" pitchFamily="18" charset="-127"/>
              <a:ea typeface="-윤고딕310" pitchFamily="18" charset="-127"/>
            </a:endParaRPr>
          </a:p>
          <a:p>
            <a:pPr marL="285750" indent="-285750"/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제공하면서 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가격을 싸게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함 </a:t>
            </a:r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(</a:t>
            </a:r>
            <a:r>
              <a:rPr lang="en-US" altLang="ko-KR" sz="1800" dirty="0" err="1" smtClean="0">
                <a:latin typeface="-윤고딕310" pitchFamily="18" charset="-127"/>
                <a:ea typeface="-윤고딕310" pitchFamily="18" charset="-127"/>
              </a:rPr>
              <a:t>Aereo</a:t>
            </a:r>
            <a:r>
              <a:rPr lang="ko-KR" altLang="en-US" sz="1800" dirty="0">
                <a:latin typeface="-윤고딕310" pitchFamily="18" charset="-127"/>
                <a:ea typeface="-윤고딕310" pitchFamily="18" charset="-127"/>
              </a:rPr>
              <a:t>와 비슷한 </a:t>
            </a:r>
            <a:r>
              <a:rPr lang="ko-KR" altLang="en-US" sz="1800" dirty="0" smtClean="0">
                <a:latin typeface="-윤고딕310" pitchFamily="18" charset="-127"/>
                <a:ea typeface="-윤고딕310" pitchFamily="18" charset="-127"/>
              </a:rPr>
              <a:t>포지셔닝</a:t>
            </a:r>
            <a:r>
              <a:rPr lang="en-US" altLang="ko-KR" sz="1800" dirty="0" smtClean="0">
                <a:latin typeface="-윤고딕310" pitchFamily="18" charset="-127"/>
                <a:ea typeface="-윤고딕310" pitchFamily="18" charset="-127"/>
              </a:rPr>
              <a:t>)</a:t>
            </a:r>
            <a:endParaRPr lang="en-US" altLang="ko-KR" sz="1800" dirty="0">
              <a:latin typeface="-윤고딕310" pitchFamily="18" charset="-127"/>
              <a:ea typeface="-윤고딕310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649020"/>
            <a:ext cx="9144000" cy="592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en-US" altLang="ko-KR" sz="1300" b="1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-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What is V-POPs  </a:t>
            </a:r>
            <a:r>
              <a:rPr lang="en-US" altLang="ko-KR" sz="13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   </a:t>
            </a:r>
            <a:r>
              <a:rPr lang="en-US" altLang="ko-KR" sz="1300" dirty="0" smtClean="0">
                <a:solidFill>
                  <a:srgbClr val="FFC000"/>
                </a:solidFill>
                <a:latin typeface="-윤고딕310" pitchFamily="18" charset="-127"/>
                <a:ea typeface="-윤고딕310" pitchFamily="18" charset="-127"/>
              </a:rPr>
              <a:t>-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</a:t>
            </a:r>
            <a:r>
              <a:rPr lang="en-US" altLang="ko-KR" sz="1300" dirty="0" smtClean="0">
                <a:solidFill>
                  <a:schemeClr val="tx1"/>
                </a:solidFill>
                <a:latin typeface="-윤고딕310" pitchFamily="18" charset="-127"/>
                <a:ea typeface="-윤고딕310" pitchFamily="18" charset="-127"/>
              </a:rPr>
              <a:t>Sling, first V-POP service     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- </a:t>
            </a:r>
            <a:r>
              <a:rPr lang="en-US" altLang="ko-KR" sz="1300" dirty="0" err="1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Vue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, Sony’s VPOP service     - Verizon &amp; Intel’s </a:t>
            </a:r>
            <a:r>
              <a:rPr lang="en-US" altLang="ko-KR" sz="1300" dirty="0" err="1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OnCue</a:t>
            </a:r>
            <a:r>
              <a:rPr lang="en-US" altLang="ko-KR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   - </a:t>
            </a:r>
            <a:r>
              <a:rPr lang="ko-KR" altLang="en-US" sz="1300" dirty="0" smtClean="0">
                <a:solidFill>
                  <a:schemeClr val="bg1">
                    <a:lumMod val="75000"/>
                  </a:schemeClr>
                </a:solidFill>
                <a:latin typeface="-윤고딕310" pitchFamily="18" charset="-127"/>
                <a:ea typeface="-윤고딕310" pitchFamily="18" charset="-127"/>
              </a:rPr>
              <a:t>결론</a:t>
            </a:r>
          </a:p>
          <a:p>
            <a:pPr marL="457200" indent="-457200"/>
            <a:endParaRPr lang="ko-KR" altLang="en-US" sz="13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7" name="직선 연결선 16"/>
          <p:cNvCxnSpPr/>
          <p:nvPr/>
        </p:nvCxnSpPr>
        <p:spPr>
          <a:xfrm>
            <a:off x="323528" y="1131590"/>
            <a:ext cx="3528392" cy="0"/>
          </a:xfrm>
          <a:prstGeom prst="line">
            <a:avLst/>
          </a:prstGeom>
          <a:ln w="1905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양쪽 중괄호 19"/>
          <p:cNvSpPr/>
          <p:nvPr/>
        </p:nvSpPr>
        <p:spPr>
          <a:xfrm>
            <a:off x="395536" y="1995686"/>
            <a:ext cx="1584176" cy="360040"/>
          </a:xfrm>
          <a:prstGeom prst="bracePair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1" name="양쪽 중괄호 20"/>
          <p:cNvSpPr/>
          <p:nvPr/>
        </p:nvSpPr>
        <p:spPr>
          <a:xfrm>
            <a:off x="5436096" y="3219822"/>
            <a:ext cx="2304256" cy="360040"/>
          </a:xfrm>
          <a:prstGeom prst="bracePair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23" name="직선 연결선 22"/>
          <p:cNvCxnSpPr>
            <a:stCxn id="24" idx="0"/>
          </p:cNvCxnSpPr>
          <p:nvPr/>
        </p:nvCxnSpPr>
        <p:spPr>
          <a:xfrm flipH="1" flipV="1">
            <a:off x="4788024" y="3435846"/>
            <a:ext cx="374959" cy="988948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369590" y="4424794"/>
            <a:ext cx="55867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latin typeface="-윤고딕310" pitchFamily="18" charset="-127"/>
                <a:ea typeface="-윤고딕310" pitchFamily="18" charset="-127"/>
              </a:rPr>
              <a:t>기존에는 </a:t>
            </a:r>
            <a:r>
              <a:rPr lang="ko-KR" altLang="ko-KR" dirty="0" smtClean="0">
                <a:latin typeface="-윤고딕310" pitchFamily="18" charset="-127"/>
                <a:ea typeface="-윤고딕310" pitchFamily="18" charset="-127"/>
              </a:rPr>
              <a:t>기본료 </a:t>
            </a:r>
            <a:r>
              <a:rPr lang="en-US" altLang="ko-KR" dirty="0" smtClean="0">
                <a:latin typeface="-윤고딕310" pitchFamily="18" charset="-127"/>
                <a:ea typeface="-윤고딕310" pitchFamily="18" charset="-127"/>
              </a:rPr>
              <a:t>20</a:t>
            </a:r>
            <a:r>
              <a:rPr lang="ko-KR" altLang="ko-KR" dirty="0" smtClean="0">
                <a:latin typeface="-윤고딕310" pitchFamily="18" charset="-127"/>
                <a:ea typeface="-윤고딕310" pitchFamily="18" charset="-127"/>
              </a:rPr>
              <a:t>달러에 뉴스</a:t>
            </a:r>
            <a:r>
              <a:rPr lang="en-US" altLang="ko-KR" dirty="0" smtClean="0">
                <a:latin typeface="-윤고딕310" pitchFamily="18" charset="-127"/>
                <a:ea typeface="-윤고딕310" pitchFamily="18" charset="-127"/>
              </a:rPr>
              <a:t>, </a:t>
            </a:r>
            <a:r>
              <a:rPr lang="ko-KR" altLang="ko-KR" dirty="0" smtClean="0">
                <a:latin typeface="-윤고딕310" pitchFamily="18" charset="-127"/>
                <a:ea typeface="-윤고딕310" pitchFamily="18" charset="-127"/>
              </a:rPr>
              <a:t>스포츠</a:t>
            </a:r>
            <a:r>
              <a:rPr lang="en-US" altLang="ko-KR" dirty="0" smtClean="0">
                <a:latin typeface="-윤고딕310" pitchFamily="18" charset="-127"/>
                <a:ea typeface="-윤고딕310" pitchFamily="18" charset="-127"/>
              </a:rPr>
              <a:t>, </a:t>
            </a:r>
            <a:r>
              <a:rPr lang="ko-KR" altLang="ko-KR" dirty="0" smtClean="0">
                <a:latin typeface="-윤고딕310" pitchFamily="18" charset="-127"/>
                <a:ea typeface="-윤고딕310" pitchFamily="18" charset="-127"/>
              </a:rPr>
              <a:t>아동 프로그램 같은 </a:t>
            </a:r>
            <a:r>
              <a:rPr lang="en-US" altLang="ko-KR" dirty="0" smtClean="0">
                <a:latin typeface="-윤고딕310" pitchFamily="18" charset="-127"/>
                <a:ea typeface="-윤고딕310" pitchFamily="18" charset="-127"/>
              </a:rPr>
              <a:t>add-on</a:t>
            </a:r>
            <a:r>
              <a:rPr lang="ko-KR" altLang="ko-KR" dirty="0" smtClean="0">
                <a:latin typeface="-윤고딕310" pitchFamily="18" charset="-127"/>
                <a:ea typeface="-윤고딕310" pitchFamily="18" charset="-127"/>
              </a:rPr>
              <a:t>에 </a:t>
            </a:r>
            <a:endParaRPr lang="en-US" altLang="ko-KR" dirty="0" smtClean="0">
              <a:latin typeface="-윤고딕310" pitchFamily="18" charset="-127"/>
              <a:ea typeface="-윤고딕310" pitchFamily="18" charset="-127"/>
            </a:endParaRPr>
          </a:p>
          <a:p>
            <a:r>
              <a:rPr lang="en-US" altLang="ko-KR" dirty="0" smtClean="0">
                <a:latin typeface="-윤고딕310" pitchFamily="18" charset="-127"/>
                <a:ea typeface="-윤고딕310" pitchFamily="18" charset="-127"/>
              </a:rPr>
              <a:t>5</a:t>
            </a:r>
            <a:r>
              <a:rPr lang="ko-KR" altLang="ko-KR" dirty="0" smtClean="0">
                <a:latin typeface="-윤고딕310" pitchFamily="18" charset="-127"/>
                <a:ea typeface="-윤고딕310" pitchFamily="18" charset="-127"/>
              </a:rPr>
              <a:t>달러씩 추가하는</a:t>
            </a:r>
            <a:r>
              <a:rPr lang="en-US" altLang="ko-KR" dirty="0" smtClean="0">
                <a:latin typeface="-윤고딕310" pitchFamily="18" charset="-127"/>
                <a:ea typeface="-윤고딕310" pitchFamily="18" charset="-127"/>
              </a:rPr>
              <a:t> “skinny” </a:t>
            </a:r>
            <a:r>
              <a:rPr lang="ko-KR" altLang="ko-KR" dirty="0" smtClean="0">
                <a:latin typeface="-윤고딕310" pitchFamily="18" charset="-127"/>
                <a:ea typeface="-윤고딕310" pitchFamily="18" charset="-127"/>
              </a:rPr>
              <a:t>번들을 제공</a:t>
            </a:r>
            <a:endParaRPr lang="ko-KR" altLang="en-US" dirty="0">
              <a:latin typeface="-윤고딕310" pitchFamily="18" charset="-127"/>
              <a:ea typeface="-윤고딕310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1260</Words>
  <Application>Microsoft Office PowerPoint</Application>
  <PresentationFormat>화면 슬라이드 쇼(16:9)</PresentationFormat>
  <Paragraphs>206</Paragraphs>
  <Slides>19</Slides>
  <Notes>19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7" baseType="lpstr">
      <vt:lpstr>굴림</vt:lpstr>
      <vt:lpstr>Arial</vt:lpstr>
      <vt:lpstr>THE명품고딕B</vt:lpstr>
      <vt:lpstr>-윤고딕310</vt:lpstr>
      <vt:lpstr>맑은 고딕</vt:lpstr>
      <vt:lpstr>HY견고딕</vt:lpstr>
      <vt:lpstr>Wingdings</vt:lpstr>
      <vt:lpstr>simple-light-2</vt:lpstr>
      <vt:lpstr>Over The Top</vt:lpstr>
      <vt:lpstr>Content</vt:lpstr>
      <vt:lpstr>1. Net Neutrality</vt:lpstr>
      <vt:lpstr>1. Net Neutrality</vt:lpstr>
      <vt:lpstr>1. Net Neutrality</vt:lpstr>
      <vt:lpstr>1. Net Neutrality</vt:lpstr>
      <vt:lpstr>1. Net Neutrality</vt:lpstr>
      <vt:lpstr>2. V-POPs </vt:lpstr>
      <vt:lpstr>2. V-POPs </vt:lpstr>
      <vt:lpstr>2. V-POPs </vt:lpstr>
      <vt:lpstr>2. V-POPs </vt:lpstr>
      <vt:lpstr>2. V-POPs </vt:lpstr>
      <vt:lpstr>2. V-POPs </vt:lpstr>
      <vt:lpstr>3. Tablets and Smart Phones</vt:lpstr>
      <vt:lpstr>3. Tablets and Smart Phones</vt:lpstr>
      <vt:lpstr>3. Tablets and Smart Phones</vt:lpstr>
      <vt:lpstr>3. Tablets and Smart Phones</vt:lpstr>
      <vt:lpstr>3. Tablets and Smart Phones</vt:lpstr>
      <vt:lpstr>슬라이드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8</cp:revision>
  <dcterms:modified xsi:type="dcterms:W3CDTF">2016-11-16T19:16:26Z</dcterms:modified>
</cp:coreProperties>
</file>