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9" r:id="rId8"/>
    <p:sldId id="260" r:id="rId9"/>
    <p:sldId id="261" r:id="rId10"/>
    <p:sldId id="262" r:id="rId11"/>
    <p:sldId id="263" r:id="rId12"/>
    <p:sldId id="265" r:id="rId13"/>
    <p:sldId id="266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72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3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2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06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09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414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330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81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02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57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39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7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923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36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92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513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96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3970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222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598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764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553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28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628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970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391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166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643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0859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820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803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605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21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66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276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482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904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628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149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3881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280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2718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460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91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5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025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897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97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11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298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208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568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84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203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2497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1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0418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8461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600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924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7229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5844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526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8273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5185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4459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53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9128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368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608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207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718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8153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0888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498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8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8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4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9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8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81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48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1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27E1-0854-4DD8-B346-094E4BC2633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B6F8-E571-4211-BEE3-15D526C0CAA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5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Streaming video platforms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65960" y="5486400"/>
            <a:ext cx="8534400" cy="1752600"/>
          </a:xfrm>
        </p:spPr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조 김성진 홍승혜 윤상희 </a:t>
            </a:r>
            <a:r>
              <a:rPr lang="ko-KR" altLang="en-US" dirty="0" err="1" smtClean="0"/>
              <a:t>임솔미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898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케이블</a:t>
            </a:r>
            <a:r>
              <a:rPr lang="en-US" altLang="ko-KR" sz="2000" dirty="0" smtClean="0">
                <a:solidFill>
                  <a:schemeClr val="bg1"/>
                </a:solidFill>
              </a:rPr>
              <a:t>TV</a:t>
            </a:r>
            <a:r>
              <a:rPr lang="ko-KR" altLang="en-US" sz="2000" dirty="0" smtClean="0">
                <a:solidFill>
                  <a:schemeClr val="bg1"/>
                </a:solidFill>
              </a:rPr>
              <a:t>는 </a:t>
            </a:r>
            <a:r>
              <a:rPr lang="en-US" altLang="ko-KR" sz="2000" dirty="0" smtClean="0">
                <a:solidFill>
                  <a:schemeClr val="bg1"/>
                </a:solidFill>
              </a:rPr>
              <a:t>QAM</a:t>
            </a:r>
            <a:r>
              <a:rPr lang="ko-KR" altLang="en-US" sz="2000" dirty="0">
                <a:solidFill>
                  <a:schemeClr val="bg1"/>
                </a:solidFill>
              </a:rPr>
              <a:t>으로 알려진 </a:t>
            </a:r>
            <a:r>
              <a:rPr lang="ko-KR" altLang="en-US" sz="2000" dirty="0" smtClean="0">
                <a:solidFill>
                  <a:schemeClr val="bg1"/>
                </a:solidFill>
              </a:rPr>
              <a:t>방식을 통해 </a:t>
            </a:r>
            <a:r>
              <a:rPr lang="ko-KR" altLang="en-US" sz="2000" dirty="0" smtClean="0">
                <a:solidFill>
                  <a:schemeClr val="bg1"/>
                </a:solidFill>
              </a:rPr>
              <a:t>전달됩니다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QAM(Quadrature Amplitude Modulation) </a:t>
            </a:r>
            <a:r>
              <a:rPr lang="en-US" altLang="ko-KR" sz="2000" dirty="0" smtClean="0">
                <a:solidFill>
                  <a:schemeClr val="bg1"/>
                </a:solidFill>
              </a:rPr>
              <a:t>: </a:t>
            </a:r>
            <a:r>
              <a:rPr lang="ko-KR" altLang="en-US" sz="2000" dirty="0" smtClean="0">
                <a:solidFill>
                  <a:schemeClr val="bg1"/>
                </a:solidFill>
              </a:rPr>
              <a:t>직교진폭변조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bg1"/>
                </a:solidFill>
              </a:rPr>
              <a:t>QAM</a:t>
            </a:r>
            <a:r>
              <a:rPr lang="ko-KR" altLang="en-US" sz="2000" dirty="0" smtClean="0">
                <a:solidFill>
                  <a:schemeClr val="bg1"/>
                </a:solidFill>
              </a:rPr>
              <a:t>은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디지털 신호를 전송하는 방식 중 하나로 </a:t>
            </a:r>
            <a:r>
              <a:rPr lang="ko-KR" altLang="en-US" sz="2000" dirty="0" smtClean="0">
                <a:solidFill>
                  <a:schemeClr val="bg1"/>
                </a:solidFill>
              </a:rPr>
              <a:t>필자는 어떤 </a:t>
            </a:r>
            <a:r>
              <a:rPr lang="ko-KR" altLang="en-US" sz="2000" dirty="0">
                <a:solidFill>
                  <a:schemeClr val="bg1"/>
                </a:solidFill>
              </a:rPr>
              <a:t>방식인지 정확히 이해할 필요는 없고 </a:t>
            </a:r>
            <a:r>
              <a:rPr lang="en-US" altLang="ko-KR" sz="2000" dirty="0" smtClean="0">
                <a:solidFill>
                  <a:schemeClr val="bg1"/>
                </a:solidFill>
              </a:rPr>
              <a:t>QAM</a:t>
            </a:r>
            <a:r>
              <a:rPr lang="ko-KR" altLang="en-US" sz="2000" dirty="0">
                <a:solidFill>
                  <a:schemeClr val="bg1"/>
                </a:solidFill>
              </a:rPr>
              <a:t>이 매우 맑은 이미지를 전달할 수 있다는 것으로 </a:t>
            </a:r>
            <a:r>
              <a:rPr lang="ko-KR" altLang="en-US" sz="2000" dirty="0" smtClean="0">
                <a:solidFill>
                  <a:schemeClr val="bg1"/>
                </a:solidFill>
              </a:rPr>
              <a:t>충분하다고 말합니다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bg1"/>
                </a:solidFill>
              </a:rPr>
              <a:t>IPTV</a:t>
            </a:r>
            <a:r>
              <a:rPr lang="ko-KR" altLang="en-US" sz="2000" dirty="0" smtClean="0">
                <a:solidFill>
                  <a:schemeClr val="bg1"/>
                </a:solidFill>
              </a:rPr>
              <a:t>와 </a:t>
            </a:r>
            <a:r>
              <a:rPr lang="en-US" altLang="ko-KR" sz="2000" dirty="0" smtClean="0">
                <a:solidFill>
                  <a:schemeClr val="bg1"/>
                </a:solidFill>
              </a:rPr>
              <a:t>OTT</a:t>
            </a:r>
            <a:r>
              <a:rPr lang="ko-KR" altLang="en-US" sz="2000" dirty="0" smtClean="0">
                <a:solidFill>
                  <a:schemeClr val="bg1"/>
                </a:solidFill>
              </a:rPr>
              <a:t>로 </a:t>
            </a:r>
            <a:r>
              <a:rPr lang="ko-KR" altLang="en-US" sz="2000" dirty="0">
                <a:solidFill>
                  <a:schemeClr val="bg1"/>
                </a:solidFill>
              </a:rPr>
              <a:t>알려진 </a:t>
            </a:r>
            <a:r>
              <a:rPr lang="ko-KR" altLang="en-US" sz="2000" dirty="0" smtClean="0">
                <a:solidFill>
                  <a:schemeClr val="bg1"/>
                </a:solidFill>
              </a:rPr>
              <a:t>인터넷을 통해 전달된 동영상은 품질이 좋지 않았으며 소비자들은 그것에 대한 만족도가 높지 않았습니다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이것은 음악산업에서 </a:t>
            </a:r>
            <a:r>
              <a:rPr lang="en-US" altLang="ko-KR" sz="2000" dirty="0" smtClean="0">
                <a:solidFill>
                  <a:schemeClr val="bg1"/>
                </a:solidFill>
              </a:rPr>
              <a:t>mp3</a:t>
            </a:r>
            <a:r>
              <a:rPr lang="ko-KR" altLang="en-US" sz="2000" dirty="0" smtClean="0">
                <a:solidFill>
                  <a:schemeClr val="bg1"/>
                </a:solidFill>
              </a:rPr>
              <a:t>가 </a:t>
            </a:r>
            <a:r>
              <a:rPr lang="en-US" altLang="ko-KR" sz="2000" dirty="0">
                <a:solidFill>
                  <a:schemeClr val="bg1"/>
                </a:solidFill>
              </a:rPr>
              <a:t>cd</a:t>
            </a:r>
            <a:r>
              <a:rPr lang="ko-KR" altLang="en-US" sz="2000" dirty="0">
                <a:solidFill>
                  <a:schemeClr val="bg1"/>
                </a:solidFill>
              </a:rPr>
              <a:t>나 </a:t>
            </a:r>
            <a:r>
              <a:rPr lang="ko-KR" altLang="en-US" sz="2000" dirty="0" err="1">
                <a:solidFill>
                  <a:schemeClr val="bg1"/>
                </a:solidFill>
              </a:rPr>
              <a:t>레코드판만큼</a:t>
            </a:r>
            <a:r>
              <a:rPr lang="ko-KR" altLang="en-US" sz="2000" dirty="0">
                <a:solidFill>
                  <a:schemeClr val="bg1"/>
                </a:solidFill>
              </a:rPr>
              <a:t> 사운드가 좋지 않지만 고객들은 그럼에도 </a:t>
            </a:r>
            <a:r>
              <a:rPr lang="en-US" altLang="ko-KR" sz="2000" dirty="0">
                <a:solidFill>
                  <a:schemeClr val="bg1"/>
                </a:solidFill>
              </a:rPr>
              <a:t>mp3</a:t>
            </a:r>
            <a:r>
              <a:rPr lang="ko-KR" altLang="en-US" sz="2000" dirty="0">
                <a:solidFill>
                  <a:schemeClr val="bg1"/>
                </a:solidFill>
              </a:rPr>
              <a:t>의 편리함을 </a:t>
            </a:r>
            <a:r>
              <a:rPr lang="ko-KR" altLang="en-US" sz="2000" dirty="0" smtClean="0">
                <a:solidFill>
                  <a:schemeClr val="bg1"/>
                </a:solidFill>
              </a:rPr>
              <a:t>선택하는 것과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같이 </a:t>
            </a:r>
            <a:r>
              <a:rPr lang="ko-KR" altLang="en-US" sz="2000" dirty="0">
                <a:solidFill>
                  <a:schemeClr val="bg1"/>
                </a:solidFill>
              </a:rPr>
              <a:t>비디오에서 약간의 화질 감소를 알면서도 </a:t>
            </a:r>
            <a:r>
              <a:rPr lang="ko-KR" altLang="en-US" sz="2000" dirty="0" err="1">
                <a:solidFill>
                  <a:schemeClr val="bg1"/>
                </a:solidFill>
              </a:rPr>
              <a:t>스트리밍의</a:t>
            </a:r>
            <a:r>
              <a:rPr lang="ko-KR" altLang="en-US" sz="2000" dirty="0">
                <a:solidFill>
                  <a:schemeClr val="bg1"/>
                </a:solidFill>
              </a:rPr>
              <a:t> 편리함을 선택합니다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20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865416" y="4294421"/>
            <a:ext cx="10335986" cy="26500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인터넷</a:t>
            </a:r>
            <a:r>
              <a:rPr lang="en-US" altLang="ko-KR" sz="2000" dirty="0">
                <a:solidFill>
                  <a:schemeClr val="bg1"/>
                </a:solidFill>
              </a:rPr>
              <a:t>(NET)+</a:t>
            </a:r>
            <a:r>
              <a:rPr lang="ko-KR" altLang="en-US" sz="2000" dirty="0">
                <a:solidFill>
                  <a:schemeClr val="bg1"/>
                </a:solidFill>
              </a:rPr>
              <a:t>영화</a:t>
            </a:r>
            <a:r>
              <a:rPr lang="en-US" altLang="ko-KR" sz="2000" dirty="0">
                <a:solidFill>
                  <a:schemeClr val="bg1"/>
                </a:solidFill>
              </a:rPr>
              <a:t>(flicks) </a:t>
            </a:r>
          </a:p>
          <a:p>
            <a:pPr marL="0" indent="0">
              <a:buNone/>
            </a:pPr>
            <a:r>
              <a:rPr lang="ko-KR" altLang="en-US" sz="2000" dirty="0" err="1">
                <a:solidFill>
                  <a:schemeClr val="bg1"/>
                </a:solidFill>
              </a:rPr>
              <a:t>넷플릭스는</a:t>
            </a:r>
            <a:r>
              <a:rPr lang="ko-KR" altLang="en-US" sz="2000" dirty="0">
                <a:solidFill>
                  <a:schemeClr val="bg1"/>
                </a:solidFill>
              </a:rPr>
              <a:t> 별도의 </a:t>
            </a:r>
            <a:r>
              <a:rPr lang="ko-KR" altLang="en-US" sz="2000" dirty="0" err="1">
                <a:solidFill>
                  <a:schemeClr val="bg1"/>
                </a:solidFill>
              </a:rPr>
              <a:t>셋톱박스</a:t>
            </a:r>
            <a:r>
              <a:rPr lang="ko-KR" altLang="en-US" sz="2000" dirty="0">
                <a:solidFill>
                  <a:schemeClr val="bg1"/>
                </a:solidFill>
              </a:rPr>
              <a:t> 없이 인터넷을 통해 볼 수 있는 </a:t>
            </a:r>
            <a:r>
              <a:rPr lang="en-US" altLang="ko-KR" sz="2000" dirty="0">
                <a:solidFill>
                  <a:schemeClr val="bg1"/>
                </a:solidFill>
              </a:rPr>
              <a:t>TV </a:t>
            </a:r>
            <a:r>
              <a:rPr lang="ko-KR" altLang="en-US" sz="2000" dirty="0">
                <a:solidFill>
                  <a:schemeClr val="bg1"/>
                </a:solidFill>
              </a:rPr>
              <a:t>서비스인 </a:t>
            </a:r>
            <a:r>
              <a:rPr lang="en-US" altLang="ko-KR" sz="2000" dirty="0">
                <a:solidFill>
                  <a:schemeClr val="bg1"/>
                </a:solidFill>
              </a:rPr>
              <a:t>OTT </a:t>
            </a:r>
            <a:r>
              <a:rPr lang="ko-KR" altLang="en-US" sz="2000" dirty="0">
                <a:solidFill>
                  <a:schemeClr val="bg1"/>
                </a:solidFill>
              </a:rPr>
              <a:t>사업자입니다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수백 </a:t>
            </a:r>
            <a:r>
              <a:rPr lang="ko-KR" altLang="en-US" sz="2000" dirty="0">
                <a:solidFill>
                  <a:schemeClr val="bg1"/>
                </a:solidFill>
              </a:rPr>
              <a:t>개의 케이블</a:t>
            </a:r>
            <a:r>
              <a:rPr lang="en-US" altLang="ko-KR" sz="2000" dirty="0">
                <a:solidFill>
                  <a:schemeClr val="bg1"/>
                </a:solidFill>
              </a:rPr>
              <a:t>TV </a:t>
            </a:r>
            <a:r>
              <a:rPr lang="ko-KR" altLang="en-US" sz="2000" dirty="0">
                <a:solidFill>
                  <a:schemeClr val="bg1"/>
                </a:solidFill>
              </a:rPr>
              <a:t>채널이 </a:t>
            </a:r>
            <a:r>
              <a:rPr lang="ko-KR" altLang="en-US" sz="2000" dirty="0" err="1">
                <a:solidFill>
                  <a:schemeClr val="bg1"/>
                </a:solidFill>
              </a:rPr>
              <a:t>지상파</a:t>
            </a:r>
            <a:r>
              <a:rPr lang="ko-KR" altLang="en-US" sz="2000" dirty="0">
                <a:solidFill>
                  <a:schemeClr val="bg1"/>
                </a:solidFill>
              </a:rPr>
              <a:t> 이상의 영향력을 갖고 있는 미국시장에서 </a:t>
            </a:r>
            <a:r>
              <a:rPr lang="en-US" altLang="ko-KR" sz="20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인터넷과 </a:t>
            </a:r>
            <a:r>
              <a:rPr lang="ko-KR" altLang="en-US" sz="2000" dirty="0" err="1">
                <a:solidFill>
                  <a:schemeClr val="bg1"/>
                </a:solidFill>
              </a:rPr>
              <a:t>모바일</a:t>
            </a:r>
            <a:r>
              <a:rPr lang="ko-KR" altLang="en-US" sz="2000" dirty="0">
                <a:solidFill>
                  <a:schemeClr val="bg1"/>
                </a:solidFill>
              </a:rPr>
              <a:t> 등을 통한 </a:t>
            </a:r>
            <a:r>
              <a:rPr lang="en-US" altLang="ko-KR" sz="2000" dirty="0">
                <a:solidFill>
                  <a:schemeClr val="bg1"/>
                </a:solidFill>
              </a:rPr>
              <a:t>OTT</a:t>
            </a:r>
            <a:r>
              <a:rPr lang="ko-KR" altLang="en-US" sz="2000" dirty="0">
                <a:solidFill>
                  <a:schemeClr val="bg1"/>
                </a:solidFill>
              </a:rPr>
              <a:t>서비스들이 빠른 성장세를 보이며 기존 방송사들을 위협하고 있는데</a:t>
            </a:r>
            <a:r>
              <a:rPr lang="en-US" altLang="ko-KR" sz="2000" dirty="0">
                <a:solidFill>
                  <a:schemeClr val="bg1"/>
                </a:solidFill>
              </a:rPr>
              <a:t>,  </a:t>
            </a:r>
            <a:r>
              <a:rPr lang="ko-KR" altLang="en-US" sz="2000" dirty="0">
                <a:solidFill>
                  <a:schemeClr val="bg1"/>
                </a:solidFill>
              </a:rPr>
              <a:t>그 행렬의 선두주자가 바로 </a:t>
            </a:r>
            <a:r>
              <a:rPr lang="ko-KR" altLang="en-US" sz="2000" dirty="0" err="1">
                <a:solidFill>
                  <a:schemeClr val="bg1"/>
                </a:solidFill>
              </a:rPr>
              <a:t>넷플릭스</a:t>
            </a:r>
            <a:r>
              <a:rPr lang="ko-KR" altLang="en-US" sz="2000" dirty="0">
                <a:solidFill>
                  <a:schemeClr val="bg1"/>
                </a:solidFill>
              </a:rPr>
              <a:t> 입니다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endParaRPr lang="en-US" altLang="ko-KR" sz="2000" dirty="0">
              <a:solidFill>
                <a:schemeClr val="bg1"/>
              </a:solidFill>
            </a:endParaRPr>
          </a:p>
          <a:p>
            <a:pPr>
              <a:buNone/>
            </a:pPr>
            <a:endParaRPr lang="ko-KR" alt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인터넷 21\Desktop\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2571" y="834784"/>
            <a:ext cx="6433458" cy="30187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968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3500" dirty="0" smtClean="0">
              <a:solidFill>
                <a:schemeClr val="bg1"/>
              </a:solidFill>
            </a:endParaRPr>
          </a:p>
          <a:p>
            <a:endParaRPr lang="en-US" altLang="ko-KR" sz="35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3500" dirty="0" err="1" smtClean="0">
                <a:solidFill>
                  <a:srgbClr val="FF0000"/>
                </a:solidFill>
              </a:rPr>
              <a:t>넷플릭스의</a:t>
            </a:r>
            <a:r>
              <a:rPr lang="ko-KR" altLang="en-US" sz="3500" dirty="0" smtClean="0">
                <a:solidFill>
                  <a:srgbClr val="FF0000"/>
                </a:solidFill>
              </a:rPr>
              <a:t> 성공 </a:t>
            </a:r>
            <a:r>
              <a:rPr lang="ko-KR" altLang="en-US" sz="3500" dirty="0" smtClean="0">
                <a:solidFill>
                  <a:srgbClr val="FF0000"/>
                </a:solidFill>
              </a:rPr>
              <a:t>요인은</a:t>
            </a:r>
            <a:r>
              <a:rPr lang="en-US" altLang="ko-KR" sz="3500" dirty="0" smtClean="0">
                <a:solidFill>
                  <a:srgbClr val="FF0000"/>
                </a:solidFill>
              </a:rPr>
              <a:t>? </a:t>
            </a:r>
            <a:endParaRPr lang="en-US" altLang="ko-KR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15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err="1" smtClean="0">
                <a:solidFill>
                  <a:schemeClr val="bg1"/>
                </a:solidFill>
                <a:latin typeface="+mn-ea"/>
              </a:rPr>
              <a:t>넷플릭스가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 처음부터 </a:t>
            </a:r>
            <a:r>
              <a:rPr lang="ko-KR" altLang="en-US" sz="2000" dirty="0" err="1" smtClean="0">
                <a:solidFill>
                  <a:schemeClr val="bg1"/>
                </a:solidFill>
                <a:latin typeface="+mn-ea"/>
              </a:rPr>
              <a:t>스트리밍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 방식으로 </a:t>
            </a:r>
            <a:r>
              <a:rPr lang="ko-KR" altLang="en-US" sz="2000" dirty="0" err="1" smtClean="0">
                <a:solidFill>
                  <a:schemeClr val="bg1"/>
                </a:solidFill>
                <a:latin typeface="+mn-ea"/>
              </a:rPr>
              <a:t>컨텐츠를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 유통한 것은 아니고 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1997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년에 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DVD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대여 서비스로 시작하여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 2007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년 인터넷 </a:t>
            </a:r>
            <a:r>
              <a:rPr lang="ko-KR" altLang="en-US" sz="2000" dirty="0" err="1" smtClean="0">
                <a:solidFill>
                  <a:schemeClr val="bg1"/>
                </a:solidFill>
                <a:latin typeface="+mn-ea"/>
              </a:rPr>
              <a:t>스트리밍까지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 사업을 확장하였습니다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.</a:t>
            </a:r>
          </a:p>
          <a:p>
            <a:pPr marL="0" indent="0">
              <a:buNone/>
            </a:pPr>
            <a:endParaRPr lang="en-US" altLang="ko-KR" sz="20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ko-KR" altLang="en-US" sz="3000" dirty="0" err="1" smtClean="0">
                <a:solidFill>
                  <a:srgbClr val="FF0000"/>
                </a:solidFill>
                <a:latin typeface="+mn-ea"/>
              </a:rPr>
              <a:t>스트리밍</a:t>
            </a:r>
            <a:r>
              <a:rPr lang="en-US" altLang="ko-KR" sz="3000" dirty="0">
                <a:solidFill>
                  <a:srgbClr val="FF0000"/>
                </a:solidFill>
                <a:latin typeface="+mn-ea"/>
              </a:rPr>
              <a:t>(streaming)</a:t>
            </a:r>
            <a:r>
              <a:rPr lang="ko-KR" altLang="en-US" sz="300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3000" dirty="0">
                <a:solidFill>
                  <a:schemeClr val="bg1"/>
                </a:solidFill>
                <a:latin typeface="+mn-ea"/>
              </a:rPr>
              <a:t>: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인터넷 상에서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음성</a:t>
            </a:r>
            <a:r>
              <a:rPr lang="en-US" altLang="ko-KR" sz="2000" dirty="0">
                <a:solidFill>
                  <a:schemeClr val="bg1"/>
                </a:solidFill>
                <a:latin typeface="+mn-ea"/>
              </a:rPr>
              <a:t>.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영상 </a:t>
            </a:r>
            <a:r>
              <a:rPr lang="ko-KR" altLang="en-US" sz="2000" dirty="0" err="1">
                <a:solidFill>
                  <a:schemeClr val="bg1"/>
                </a:solidFill>
                <a:latin typeface="+mn-ea"/>
              </a:rPr>
              <a:t>컨텐츠를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실시간으로 재생하는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방식</a:t>
            </a:r>
            <a:endParaRPr lang="en-US" altLang="ko-KR" sz="2000" dirty="0">
              <a:solidFill>
                <a:schemeClr val="bg1"/>
              </a:solidFill>
              <a:latin typeface="+mn-ea"/>
            </a:endParaRPr>
          </a:p>
          <a:p>
            <a:endParaRPr lang="en-US" altLang="ko-KR" sz="2000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다운로드 파일은 파일 전체를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내려 받고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난 뒤에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동영상 재생이 가능하기 때문에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전체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파일을 내려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받는 데에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시간이 오래 걸릴 수 있으나</a:t>
            </a:r>
            <a:r>
              <a:rPr lang="en-US" altLang="ko-KR" sz="2000" dirty="0">
                <a:solidFill>
                  <a:schemeClr val="bg1"/>
                </a:solidFill>
                <a:latin typeface="+mn-ea"/>
              </a:rPr>
              <a:t>, 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2000" dirty="0" err="1" smtClean="0">
                <a:solidFill>
                  <a:schemeClr val="bg1"/>
                </a:solidFill>
                <a:latin typeface="+mn-ea"/>
              </a:rPr>
              <a:t>스트리밍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기술을 이용하면 파일이 모두 전송되기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전에 </a:t>
            </a:r>
            <a:r>
              <a:rPr lang="ko-KR" altLang="en-US" sz="2000" dirty="0">
                <a:solidFill>
                  <a:schemeClr val="bg1"/>
                </a:solidFill>
                <a:latin typeface="+mn-ea"/>
              </a:rPr>
              <a:t>재생이 </a:t>
            </a:r>
            <a:r>
              <a:rPr lang="ko-KR" altLang="en-US" sz="2000" dirty="0" smtClean="0">
                <a:solidFill>
                  <a:schemeClr val="bg1"/>
                </a:solidFill>
                <a:latin typeface="+mn-ea"/>
              </a:rPr>
              <a:t>가능합니다</a:t>
            </a:r>
            <a:r>
              <a:rPr lang="en-US" altLang="ko-KR" sz="200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영화 </a:t>
            </a:r>
            <a:r>
              <a:rPr lang="ko-KR" altLang="en-US" sz="2000" dirty="0">
                <a:solidFill>
                  <a:schemeClr val="bg1"/>
                </a:solidFill>
              </a:rPr>
              <a:t>파일을 소유하기를 원하는 사람들은 그것들을 버리기 원하지 않지만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그 파일들은 하드드라이브의 많은 공간을 차지하기 때문에 정기적으로 제거하지 않으면 안 됩니다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ko-KR" altLang="en-US" sz="2000" dirty="0" err="1">
                <a:solidFill>
                  <a:schemeClr val="bg1"/>
                </a:solidFill>
              </a:rPr>
              <a:t>스트리밍은</a:t>
            </a:r>
            <a:r>
              <a:rPr lang="ko-KR" altLang="en-US" sz="2000" dirty="0">
                <a:solidFill>
                  <a:schemeClr val="bg1"/>
                </a:solidFill>
              </a:rPr>
              <a:t> 파일이 저장될 일시적인 버퍼만 필요하므로 이 문제를 피할 수 있습니다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00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rgbClr val="FF0000"/>
                </a:solidFill>
              </a:rPr>
              <a:t>access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31491" y="1613648"/>
            <a:ext cx="109867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err="1" smtClean="0">
                <a:solidFill>
                  <a:schemeClr val="bg1"/>
                </a:solidFill>
              </a:rPr>
              <a:t>스트리밍이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우리에게 </a:t>
            </a:r>
            <a:r>
              <a:rPr lang="ko-KR" altLang="en-US" sz="2000" dirty="0" smtClean="0">
                <a:solidFill>
                  <a:schemeClr val="bg1"/>
                </a:solidFill>
              </a:rPr>
              <a:t>주는 가장 큰 충격</a:t>
            </a:r>
            <a:r>
              <a:rPr lang="ko-KR" altLang="en-US" sz="2000" dirty="0" smtClean="0">
                <a:solidFill>
                  <a:schemeClr val="bg1"/>
                </a:solidFill>
              </a:rPr>
              <a:t>은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언제 </a:t>
            </a:r>
            <a:r>
              <a:rPr lang="ko-KR" altLang="en-US" sz="2000" dirty="0">
                <a:solidFill>
                  <a:schemeClr val="bg1"/>
                </a:solidFill>
              </a:rPr>
              <a:t>어디서든 그들이 원할 때 즉시 구매자들은 넓은 카테고리의 영화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en-US" altLang="ko-KR" sz="2000" dirty="0" err="1">
                <a:solidFill>
                  <a:schemeClr val="bg1"/>
                </a:solidFill>
              </a:rPr>
              <a:t>tv</a:t>
            </a:r>
            <a:r>
              <a:rPr lang="en-US" altLang="ko-KR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>
                <a:solidFill>
                  <a:schemeClr val="bg1"/>
                </a:solidFill>
              </a:rPr>
              <a:t>쇼에 접근할 수 </a:t>
            </a:r>
            <a:r>
              <a:rPr lang="ko-KR" altLang="en-US" sz="2000" dirty="0" smtClean="0">
                <a:solidFill>
                  <a:schemeClr val="bg1"/>
                </a:solidFill>
              </a:rPr>
              <a:t>있게 해준다는 것입니다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그들의 </a:t>
            </a:r>
            <a:r>
              <a:rPr lang="ko-KR" altLang="en-US" sz="2000" dirty="0">
                <a:solidFill>
                  <a:schemeClr val="bg1"/>
                </a:solidFill>
              </a:rPr>
              <a:t>하드드라이브 사이즈에 관계없이 </a:t>
            </a:r>
            <a:r>
              <a:rPr lang="ko-KR" altLang="en-US" sz="2000" dirty="0" smtClean="0">
                <a:solidFill>
                  <a:schemeClr val="bg1"/>
                </a:solidFill>
              </a:rPr>
              <a:t>수천 개의 타이틀로부터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선택 </a:t>
            </a:r>
            <a:r>
              <a:rPr lang="ko-KR" altLang="en-US" sz="2000" dirty="0">
                <a:solidFill>
                  <a:schemeClr val="bg1"/>
                </a:solidFill>
              </a:rPr>
              <a:t>가능하며 </a:t>
            </a:r>
            <a:r>
              <a:rPr lang="ko-KR" altLang="en-US" sz="2000" dirty="0" smtClean="0">
                <a:solidFill>
                  <a:schemeClr val="bg1"/>
                </a:solidFill>
              </a:rPr>
              <a:t>각자의 스케줄대로 </a:t>
            </a:r>
            <a:r>
              <a:rPr lang="ko-KR" altLang="en-US" sz="2000" dirty="0">
                <a:solidFill>
                  <a:schemeClr val="bg1"/>
                </a:solidFill>
              </a:rPr>
              <a:t>할 수 </a:t>
            </a:r>
            <a:r>
              <a:rPr lang="ko-KR" altLang="en-US" sz="2000" dirty="0" smtClean="0">
                <a:solidFill>
                  <a:schemeClr val="bg1"/>
                </a:solidFill>
              </a:rPr>
              <a:t>있습니다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  <a:endParaRPr lang="ko-KR" alt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36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rgbClr val="FF0000"/>
                </a:solidFill>
              </a:rPr>
              <a:t>portability</a:t>
            </a:r>
            <a:endParaRPr lang="ko-KR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err="1">
                <a:solidFill>
                  <a:schemeClr val="bg1"/>
                </a:solidFill>
              </a:rPr>
              <a:t>스트리밍은</a:t>
            </a:r>
            <a:r>
              <a:rPr lang="ko-KR" altLang="en-US" sz="2000" dirty="0">
                <a:solidFill>
                  <a:schemeClr val="bg1"/>
                </a:solidFill>
              </a:rPr>
              <a:t> 휴대를 가능하게 합니다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만약 </a:t>
            </a:r>
            <a:r>
              <a:rPr lang="ko-KR" altLang="en-US" sz="2000" dirty="0">
                <a:solidFill>
                  <a:schemeClr val="bg1"/>
                </a:solidFill>
              </a:rPr>
              <a:t>당신의 집에서 </a:t>
            </a:r>
            <a:r>
              <a:rPr lang="ko-KR" altLang="en-US" sz="2000" dirty="0" err="1">
                <a:solidFill>
                  <a:schemeClr val="bg1"/>
                </a:solidFill>
              </a:rPr>
              <a:t>와이파이를</a:t>
            </a:r>
            <a:r>
              <a:rPr lang="ko-KR" altLang="en-US" sz="2000" dirty="0">
                <a:solidFill>
                  <a:schemeClr val="bg1"/>
                </a:solidFill>
              </a:rPr>
              <a:t> 사용한다면</a:t>
            </a:r>
            <a:r>
              <a:rPr lang="en-US" altLang="ko-KR" sz="2000" dirty="0" smtClean="0">
                <a:solidFill>
                  <a:schemeClr val="bg1"/>
                </a:solidFill>
              </a:rPr>
              <a:t>, </a:t>
            </a:r>
            <a:r>
              <a:rPr lang="ko-KR" altLang="en-US" sz="2000" dirty="0" smtClean="0">
                <a:solidFill>
                  <a:schemeClr val="bg1"/>
                </a:solidFill>
              </a:rPr>
              <a:t>당신은 </a:t>
            </a:r>
            <a:r>
              <a:rPr lang="ko-KR" altLang="en-US" sz="2000" dirty="0" smtClean="0">
                <a:solidFill>
                  <a:schemeClr val="bg1"/>
                </a:solidFill>
              </a:rPr>
              <a:t>노트북을 </a:t>
            </a:r>
            <a:r>
              <a:rPr lang="ko-KR" altLang="en-US" sz="2000" dirty="0">
                <a:solidFill>
                  <a:schemeClr val="bg1"/>
                </a:solidFill>
              </a:rPr>
              <a:t>안방에서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테라스에서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심지어 화장실까지 </a:t>
            </a:r>
            <a:r>
              <a:rPr lang="ko-KR" altLang="en-US" sz="2000" dirty="0" smtClean="0">
                <a:solidFill>
                  <a:schemeClr val="bg1"/>
                </a:solidFill>
              </a:rPr>
              <a:t>전에는 </a:t>
            </a:r>
            <a:r>
              <a:rPr lang="ko-KR" altLang="en-US" sz="2000" dirty="0">
                <a:solidFill>
                  <a:schemeClr val="bg1"/>
                </a:solidFill>
              </a:rPr>
              <a:t>불가능했던 장소에 비디오를 가져갈 수 있습니다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한 </a:t>
            </a:r>
            <a:r>
              <a:rPr lang="ko-KR" altLang="en-US" sz="2000" dirty="0">
                <a:solidFill>
                  <a:schemeClr val="bg1"/>
                </a:solidFill>
              </a:rPr>
              <a:t>스크린에서 보던 것을 멈추고 또 다른 스크린에서 </a:t>
            </a:r>
            <a:r>
              <a:rPr lang="ko-KR" altLang="en-US" sz="2000" dirty="0" smtClean="0">
                <a:solidFill>
                  <a:schemeClr val="bg1"/>
                </a:solidFill>
              </a:rPr>
              <a:t>정확히 </a:t>
            </a:r>
            <a:r>
              <a:rPr lang="ko-KR" altLang="en-US" sz="2000" dirty="0">
                <a:solidFill>
                  <a:schemeClr val="bg1"/>
                </a:solidFill>
              </a:rPr>
              <a:t>같은 지점을 보여주는 능력은 </a:t>
            </a:r>
            <a:r>
              <a:rPr lang="ko-KR" altLang="en-US" sz="2000" dirty="0" smtClean="0">
                <a:solidFill>
                  <a:schemeClr val="bg1"/>
                </a:solidFill>
              </a:rPr>
              <a:t>이전의 </a:t>
            </a:r>
            <a:r>
              <a:rPr lang="ko-KR" altLang="en-US" sz="2000" dirty="0">
                <a:solidFill>
                  <a:schemeClr val="bg1"/>
                </a:solidFill>
              </a:rPr>
              <a:t>옵션은 오직 비디오테이프였던 고객들에게 굉장한 변화를 제공했습니다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장치간의 이동은 많지 않았지만 이것은 그들이 집 안의 모든 공간에서 비디오를 보는 것을 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가능하게 </a:t>
            </a:r>
            <a:r>
              <a:rPr lang="ko-KR" altLang="en-US" sz="2000" dirty="0">
                <a:solidFill>
                  <a:schemeClr val="bg1"/>
                </a:solidFill>
              </a:rPr>
              <a:t>했습니다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현재</a:t>
            </a:r>
            <a:r>
              <a:rPr lang="ko-KR" altLang="en-US" sz="2000" dirty="0" smtClean="0">
                <a:solidFill>
                  <a:schemeClr val="bg1"/>
                </a:solidFill>
              </a:rPr>
              <a:t> </a:t>
            </a:r>
            <a:r>
              <a:rPr lang="en-US" altLang="ko-KR" sz="2000" dirty="0">
                <a:solidFill>
                  <a:schemeClr val="bg1"/>
                </a:solidFill>
              </a:rPr>
              <a:t>4g/</a:t>
            </a:r>
            <a:r>
              <a:rPr lang="en-US" altLang="ko-KR" sz="2000" dirty="0" err="1">
                <a:solidFill>
                  <a:schemeClr val="bg1"/>
                </a:solidFill>
              </a:rPr>
              <a:t>lte</a:t>
            </a:r>
            <a:r>
              <a:rPr lang="en-US" altLang="ko-KR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>
                <a:solidFill>
                  <a:schemeClr val="bg1"/>
                </a:solidFill>
              </a:rPr>
              <a:t>연결을 통해 </a:t>
            </a:r>
            <a:r>
              <a:rPr lang="ko-KR" altLang="en-US" sz="2000" dirty="0" smtClean="0">
                <a:solidFill>
                  <a:schemeClr val="bg1"/>
                </a:solidFill>
              </a:rPr>
              <a:t>가능하긴 하지만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수신은 </a:t>
            </a:r>
            <a:r>
              <a:rPr lang="ko-KR" altLang="en-US" sz="2000" dirty="0">
                <a:solidFill>
                  <a:schemeClr val="bg1"/>
                </a:solidFill>
              </a:rPr>
              <a:t>여전히 미국의 많은 곳에서 허점이 있습니다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그러나 </a:t>
            </a:r>
            <a:r>
              <a:rPr lang="ko-KR" altLang="en-US" sz="2000" dirty="0" err="1" smtClean="0">
                <a:solidFill>
                  <a:schemeClr val="bg1"/>
                </a:solidFill>
              </a:rPr>
              <a:t>와이파이와</a:t>
            </a:r>
            <a:r>
              <a:rPr lang="ko-KR" altLang="en-US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err="1">
                <a:solidFill>
                  <a:schemeClr val="bg1"/>
                </a:solidFill>
              </a:rPr>
              <a:t>모바일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타워 수의 증가와 </a:t>
            </a:r>
            <a:r>
              <a:rPr lang="ko-KR" altLang="en-US" sz="2000" dirty="0">
                <a:solidFill>
                  <a:schemeClr val="bg1"/>
                </a:solidFill>
              </a:rPr>
              <a:t>수신 향상으로 집 밖에서</a:t>
            </a:r>
            <a:r>
              <a:rPr lang="en-US" altLang="ko-KR" sz="2000" dirty="0">
                <a:solidFill>
                  <a:schemeClr val="bg1"/>
                </a:solidFill>
              </a:rPr>
              <a:t>(</a:t>
            </a:r>
            <a:r>
              <a:rPr lang="ko-KR" altLang="en-US" sz="2000" dirty="0">
                <a:solidFill>
                  <a:schemeClr val="bg1"/>
                </a:solidFill>
              </a:rPr>
              <a:t>버스나</a:t>
            </a:r>
            <a:r>
              <a:rPr lang="en-US" altLang="ko-KR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>
                <a:solidFill>
                  <a:schemeClr val="bg1"/>
                </a:solidFill>
              </a:rPr>
              <a:t>기차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자동차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공원 등</a:t>
            </a:r>
            <a:r>
              <a:rPr lang="en-US" altLang="ko-KR" sz="2000" dirty="0">
                <a:solidFill>
                  <a:schemeClr val="bg1"/>
                </a:solidFill>
              </a:rPr>
              <a:t>) </a:t>
            </a:r>
            <a:r>
              <a:rPr lang="ko-KR" altLang="en-US" sz="2000" dirty="0">
                <a:solidFill>
                  <a:schemeClr val="bg1"/>
                </a:solidFill>
              </a:rPr>
              <a:t>보는 것을 원하는 </a:t>
            </a:r>
            <a:r>
              <a:rPr lang="ko-KR" altLang="en-US" sz="2000" dirty="0" err="1">
                <a:solidFill>
                  <a:schemeClr val="bg1"/>
                </a:solidFill>
              </a:rPr>
              <a:t>뷰어들은</a:t>
            </a:r>
            <a:r>
              <a:rPr lang="ko-KR" altLang="en-US" sz="2000" dirty="0">
                <a:solidFill>
                  <a:schemeClr val="bg1"/>
                </a:solidFill>
              </a:rPr>
              <a:t> 그렇게 할 수 있을 </a:t>
            </a:r>
            <a:r>
              <a:rPr lang="ko-KR" altLang="en-US" sz="2000" dirty="0" smtClean="0">
                <a:solidFill>
                  <a:schemeClr val="bg1"/>
                </a:solidFill>
              </a:rPr>
              <a:t>것입니다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하지만 필자는 스포츠 </a:t>
            </a:r>
            <a:r>
              <a:rPr lang="ko-KR" altLang="en-US" sz="2000" dirty="0">
                <a:solidFill>
                  <a:schemeClr val="bg1"/>
                </a:solidFill>
              </a:rPr>
              <a:t>생중계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날씨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뉴스를 제외하고는 집 밖에서 보기를 원하는 수요가 많지 않기 때문에 다소 </a:t>
            </a:r>
            <a:r>
              <a:rPr lang="ko-KR" altLang="en-US" sz="2000" dirty="0" smtClean="0">
                <a:solidFill>
                  <a:schemeClr val="bg1"/>
                </a:solidFill>
              </a:rPr>
              <a:t>회의적으로 </a:t>
            </a:r>
            <a:r>
              <a:rPr lang="ko-KR" altLang="en-US" sz="2000" dirty="0">
                <a:solidFill>
                  <a:schemeClr val="bg1"/>
                </a:solidFill>
              </a:rPr>
              <a:t>생각합니다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왕자의 </a:t>
            </a:r>
            <a:r>
              <a:rPr lang="ko-KR" altLang="en-US" sz="2000" dirty="0" smtClean="0">
                <a:solidFill>
                  <a:schemeClr val="bg1"/>
                </a:solidFill>
              </a:rPr>
              <a:t>게임의 최신 </a:t>
            </a:r>
            <a:r>
              <a:rPr lang="ko-KR" altLang="en-US" sz="2000" dirty="0">
                <a:solidFill>
                  <a:schemeClr val="bg1"/>
                </a:solidFill>
              </a:rPr>
              <a:t>에피소드를 보기 위해 </a:t>
            </a:r>
            <a:r>
              <a:rPr lang="ko-KR" altLang="en-US" sz="2000" dirty="0" err="1">
                <a:solidFill>
                  <a:schemeClr val="bg1"/>
                </a:solidFill>
              </a:rPr>
              <a:t>스타벅스를</a:t>
            </a:r>
            <a:r>
              <a:rPr lang="ko-KR" altLang="en-US" sz="2000" dirty="0">
                <a:solidFill>
                  <a:schemeClr val="bg1"/>
                </a:solidFill>
              </a:rPr>
              <a:t> 가는 사람은 </a:t>
            </a:r>
            <a:r>
              <a:rPr lang="ko-KR" altLang="en-US" sz="2000" dirty="0" smtClean="0">
                <a:solidFill>
                  <a:schemeClr val="bg1"/>
                </a:solidFill>
              </a:rPr>
              <a:t>없기 때문입니다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집 밖에서 보는 능력은 곧 가능하겠지만 실제 이용케이스는 적을 것이고 반드시 있어야 하는 특성보다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있으면 좋은 기능이 될 것입니다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만약 </a:t>
            </a:r>
            <a:r>
              <a:rPr lang="ko-KR" altLang="en-US" sz="2000" dirty="0">
                <a:solidFill>
                  <a:schemeClr val="bg1"/>
                </a:solidFill>
              </a:rPr>
              <a:t>당신이 출장을 자주 간다면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호텔방에서 당신의 </a:t>
            </a:r>
            <a:r>
              <a:rPr lang="ko-KR" altLang="en-US" sz="2000" dirty="0" err="1">
                <a:solidFill>
                  <a:schemeClr val="bg1"/>
                </a:solidFill>
              </a:rPr>
              <a:t>컨텐츠를</a:t>
            </a:r>
            <a:r>
              <a:rPr lang="ko-KR" altLang="en-US" sz="2000" dirty="0">
                <a:solidFill>
                  <a:schemeClr val="bg1"/>
                </a:solidFill>
              </a:rPr>
              <a:t> 볼 수 있는 건 좋은 특전이지만 이용하는 사람들의 수는 수익시장을 이루지 못합니다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반면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이것이 가능하고 </a:t>
            </a:r>
            <a:r>
              <a:rPr lang="ko-KR" altLang="en-US" sz="2000" dirty="0" err="1">
                <a:solidFill>
                  <a:schemeClr val="bg1"/>
                </a:solidFill>
              </a:rPr>
              <a:t>트렌드가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된다면 </a:t>
            </a:r>
            <a:r>
              <a:rPr lang="en-US" altLang="ko-KR" sz="2000" dirty="0" smtClean="0">
                <a:solidFill>
                  <a:schemeClr val="bg1"/>
                </a:solidFill>
              </a:rPr>
              <a:t>(</a:t>
            </a:r>
            <a:r>
              <a:rPr lang="ko-KR" altLang="en-US" sz="2000" dirty="0" smtClean="0">
                <a:solidFill>
                  <a:schemeClr val="bg1"/>
                </a:solidFill>
              </a:rPr>
              <a:t>특히 </a:t>
            </a:r>
            <a:r>
              <a:rPr lang="ko-KR" altLang="en-US" sz="2000" dirty="0">
                <a:solidFill>
                  <a:schemeClr val="bg1"/>
                </a:solidFill>
              </a:rPr>
              <a:t>개인 구독 서비스의 </a:t>
            </a:r>
            <a:r>
              <a:rPr lang="ko-KR" altLang="en-US" sz="2000" dirty="0" smtClean="0">
                <a:solidFill>
                  <a:schemeClr val="bg1"/>
                </a:solidFill>
              </a:rPr>
              <a:t>이동</a:t>
            </a:r>
            <a:r>
              <a:rPr lang="en-US" altLang="ko-KR" sz="2000" dirty="0" smtClean="0">
                <a:solidFill>
                  <a:schemeClr val="bg1"/>
                </a:solidFill>
              </a:rPr>
              <a:t>) </a:t>
            </a:r>
            <a:r>
              <a:rPr lang="ko-KR" altLang="en-US" sz="2000" dirty="0" smtClean="0">
                <a:solidFill>
                  <a:schemeClr val="bg1"/>
                </a:solidFill>
              </a:rPr>
              <a:t>당신은 </a:t>
            </a:r>
            <a:r>
              <a:rPr lang="ko-KR" altLang="en-US" sz="2000" dirty="0">
                <a:solidFill>
                  <a:schemeClr val="bg1"/>
                </a:solidFill>
              </a:rPr>
              <a:t>친구 집에서 당신이 표시해뒀던 쇼를 보기를 </a:t>
            </a:r>
            <a:r>
              <a:rPr lang="ko-KR" altLang="en-US" sz="2000" dirty="0" smtClean="0">
                <a:solidFill>
                  <a:schemeClr val="bg1"/>
                </a:solidFill>
              </a:rPr>
              <a:t>원할 때면 </a:t>
            </a:r>
            <a:r>
              <a:rPr lang="ko-KR" altLang="en-US" sz="2000" dirty="0">
                <a:solidFill>
                  <a:schemeClr val="bg1"/>
                </a:solidFill>
              </a:rPr>
              <a:t>당신의 서비스를 연결하기만 하면 </a:t>
            </a:r>
            <a:r>
              <a:rPr lang="ko-KR" altLang="en-US" sz="2000" dirty="0" smtClean="0">
                <a:solidFill>
                  <a:schemeClr val="bg1"/>
                </a:solidFill>
              </a:rPr>
              <a:t>됩니다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0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3000" dirty="0" smtClean="0">
                <a:solidFill>
                  <a:srgbClr val="FF0000"/>
                </a:solidFill>
              </a:rPr>
              <a:t>bandwidth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8564" y="1653989"/>
            <a:ext cx="11026589" cy="45259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err="1">
                <a:solidFill>
                  <a:schemeClr val="bg1"/>
                </a:solidFill>
              </a:rPr>
              <a:t>스트리밍으로</a:t>
            </a:r>
            <a:r>
              <a:rPr lang="ko-KR" altLang="en-US" sz="2000" dirty="0">
                <a:solidFill>
                  <a:schemeClr val="bg1"/>
                </a:solidFill>
              </a:rPr>
              <a:t> 인한 마지막 혼란은 </a:t>
            </a:r>
            <a:r>
              <a:rPr lang="ko-KR" altLang="en-US" sz="2000" dirty="0" smtClean="0">
                <a:solidFill>
                  <a:schemeClr val="bg1"/>
                </a:solidFill>
              </a:rPr>
              <a:t>그것의 </a:t>
            </a:r>
            <a:r>
              <a:rPr lang="ko-KR" altLang="en-US" sz="2000" dirty="0">
                <a:solidFill>
                  <a:schemeClr val="bg1"/>
                </a:solidFill>
              </a:rPr>
              <a:t>엄청난 양의 </a:t>
            </a:r>
            <a:r>
              <a:rPr lang="ko-KR" altLang="en-US" sz="2000" dirty="0" smtClean="0">
                <a:solidFill>
                  <a:schemeClr val="bg1"/>
                </a:solidFill>
              </a:rPr>
              <a:t>대역폭입니다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연구들은 </a:t>
            </a:r>
            <a:r>
              <a:rPr lang="ko-KR" altLang="en-US" sz="2000" dirty="0" err="1">
                <a:solidFill>
                  <a:schemeClr val="bg1"/>
                </a:solidFill>
              </a:rPr>
              <a:t>넷플릭스가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en-US" altLang="ko-KR" sz="2000" dirty="0">
                <a:solidFill>
                  <a:schemeClr val="bg1"/>
                </a:solidFill>
              </a:rPr>
              <a:t>2012</a:t>
            </a:r>
            <a:r>
              <a:rPr lang="ko-KR" altLang="en-US" sz="2000" dirty="0">
                <a:solidFill>
                  <a:schemeClr val="bg1"/>
                </a:solidFill>
              </a:rPr>
              <a:t>년을 기점으로 </a:t>
            </a:r>
            <a:r>
              <a:rPr lang="ko-KR" altLang="en-US" sz="2000" dirty="0" smtClean="0">
                <a:solidFill>
                  <a:schemeClr val="bg1"/>
                </a:solidFill>
              </a:rPr>
              <a:t>미국 </a:t>
            </a:r>
            <a:r>
              <a:rPr lang="ko-KR" altLang="en-US" sz="2000" dirty="0">
                <a:solidFill>
                  <a:schemeClr val="bg1"/>
                </a:solidFill>
              </a:rPr>
              <a:t>시장 전체 인터넷 대역폭의 </a:t>
            </a:r>
            <a:r>
              <a:rPr lang="en-US" altLang="ko-KR" sz="2000" dirty="0">
                <a:solidFill>
                  <a:schemeClr val="bg1"/>
                </a:solidFill>
              </a:rPr>
              <a:t>33</a:t>
            </a:r>
            <a:r>
              <a:rPr lang="ko-KR" altLang="en-US" sz="2000" dirty="0">
                <a:solidFill>
                  <a:schemeClr val="bg1"/>
                </a:solidFill>
              </a:rPr>
              <a:t>퍼센트를 차지한다고 보여줍니다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이에 </a:t>
            </a:r>
            <a:r>
              <a:rPr lang="ko-KR" altLang="en-US" sz="2000" dirty="0" smtClean="0">
                <a:solidFill>
                  <a:schemeClr val="bg1"/>
                </a:solidFill>
              </a:rPr>
              <a:t>따라 </a:t>
            </a:r>
            <a:r>
              <a:rPr lang="ko-KR" altLang="en-US" sz="2000" dirty="0" err="1" smtClean="0">
                <a:solidFill>
                  <a:schemeClr val="bg1"/>
                </a:solidFill>
              </a:rPr>
              <a:t>넷플릭스는</a:t>
            </a:r>
            <a:r>
              <a:rPr lang="ko-KR" altLang="en-US" sz="2000" dirty="0" smtClean="0">
                <a:solidFill>
                  <a:schemeClr val="bg1"/>
                </a:solidFill>
              </a:rPr>
              <a:t> 망 중립성 논란의 중심에 있습니다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  <a:endParaRPr lang="en-US" altLang="ko-KR" sz="2000" dirty="0">
              <a:solidFill>
                <a:schemeClr val="bg1"/>
              </a:solidFill>
            </a:endParaRPr>
          </a:p>
          <a:p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망 중립성 </a:t>
            </a:r>
            <a:r>
              <a:rPr lang="en-US" altLang="ko-KR" sz="2000" dirty="0">
                <a:solidFill>
                  <a:schemeClr val="bg1"/>
                </a:solidFill>
              </a:rPr>
              <a:t>(Network Neutrality) 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bg1"/>
                </a:solidFill>
              </a:rPr>
              <a:t> </a:t>
            </a:r>
            <a:r>
              <a:rPr lang="en-US" altLang="ko-KR" sz="2000" dirty="0" smtClean="0">
                <a:solidFill>
                  <a:schemeClr val="bg1"/>
                </a:solidFill>
              </a:rPr>
              <a:t>: </a:t>
            </a:r>
            <a:r>
              <a:rPr lang="ko-KR" altLang="en-US" sz="2000" dirty="0">
                <a:solidFill>
                  <a:schemeClr val="bg1"/>
                </a:solidFill>
              </a:rPr>
              <a:t>인터넷 망을 이용하여 전달되는 인터넷 </a:t>
            </a:r>
            <a:r>
              <a:rPr lang="ko-KR" altLang="en-US" sz="2000" dirty="0" err="1">
                <a:solidFill>
                  <a:schemeClr val="bg1"/>
                </a:solidFill>
              </a:rPr>
              <a:t>트래픽에</a:t>
            </a:r>
            <a:r>
              <a:rPr lang="ko-KR" altLang="en-US" sz="2000" dirty="0">
                <a:solidFill>
                  <a:schemeClr val="bg1"/>
                </a:solidFill>
              </a:rPr>
              <a:t> 대해 데이터의 </a:t>
            </a:r>
            <a:r>
              <a:rPr lang="ko-KR" altLang="en-US" sz="2000" dirty="0" smtClean="0">
                <a:solidFill>
                  <a:schemeClr val="bg1"/>
                </a:solidFill>
              </a:rPr>
              <a:t>내용이나 </a:t>
            </a:r>
            <a:r>
              <a:rPr lang="ko-KR" altLang="en-US" sz="2000" dirty="0">
                <a:solidFill>
                  <a:schemeClr val="bg1"/>
                </a:solidFill>
              </a:rPr>
              <a:t>유형을 따지지 않고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이를 생성하거나 소비하는 주체에게 </a:t>
            </a:r>
            <a:r>
              <a:rPr lang="ko-KR" altLang="en-US" sz="2000" dirty="0" smtClean="0">
                <a:solidFill>
                  <a:schemeClr val="bg1"/>
                </a:solidFill>
              </a:rPr>
              <a:t>차별 </a:t>
            </a:r>
            <a:r>
              <a:rPr lang="ko-KR" altLang="en-US" sz="2000" dirty="0">
                <a:solidFill>
                  <a:schemeClr val="bg1"/>
                </a:solidFill>
              </a:rPr>
              <a:t>없이 동일하게 취급해야 한다는 것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  <a:p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>
                <a:solidFill>
                  <a:schemeClr val="bg1"/>
                </a:solidFill>
              </a:rPr>
              <a:t>최근</a:t>
            </a:r>
            <a:r>
              <a:rPr lang="en-US" altLang="ko-KR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err="1">
                <a:solidFill>
                  <a:schemeClr val="bg1"/>
                </a:solidFill>
              </a:rPr>
              <a:t>스마트폰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노트북 등 디지털 기기를 통한 대규모 데이터를 이용하는 인터넷 환경이 대중화되면서 망 중립성에 대한 논란 가중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 err="1">
                <a:solidFill>
                  <a:schemeClr val="bg1"/>
                </a:solidFill>
              </a:rPr>
              <a:t>스트리밍이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인기를 끈 후로 </a:t>
            </a:r>
            <a:r>
              <a:rPr lang="en-US" altLang="ko-KR" sz="2000" dirty="0">
                <a:solidFill>
                  <a:schemeClr val="bg1"/>
                </a:solidFill>
              </a:rPr>
              <a:t>, MVPD</a:t>
            </a:r>
            <a:r>
              <a:rPr lang="ko-KR" altLang="en-US" sz="2000" dirty="0">
                <a:solidFill>
                  <a:schemeClr val="bg1"/>
                </a:solidFill>
              </a:rPr>
              <a:t>들은 그들의 대역폭 속도를 증가시키기 위해 노력함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  <a:endParaRPr lang="en-US" altLang="ko-KR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특히</a:t>
            </a:r>
            <a:r>
              <a:rPr lang="en-US" altLang="ko-KR" sz="2000" dirty="0" smtClean="0">
                <a:solidFill>
                  <a:schemeClr val="bg1"/>
                </a:solidFill>
              </a:rPr>
              <a:t> </a:t>
            </a:r>
            <a:r>
              <a:rPr lang="ko-KR" altLang="en-US" sz="2000" dirty="0" err="1">
                <a:solidFill>
                  <a:schemeClr val="bg1"/>
                </a:solidFill>
              </a:rPr>
              <a:t>구글은</a:t>
            </a:r>
            <a:r>
              <a:rPr lang="ko-KR" altLang="en-US" sz="2000" dirty="0">
                <a:solidFill>
                  <a:schemeClr val="bg1"/>
                </a:solidFill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</a:rPr>
              <a:t>미국 인터넷의 평균 속도 보다 훨씬 빠른 속도를 </a:t>
            </a:r>
            <a:r>
              <a:rPr lang="ko-KR" altLang="en-US" sz="2000" dirty="0">
                <a:solidFill>
                  <a:schemeClr val="bg1"/>
                </a:solidFill>
              </a:rPr>
              <a:t>제공하는 </a:t>
            </a:r>
            <a:r>
              <a:rPr lang="ko-KR" altLang="en-US" sz="2000" dirty="0" err="1">
                <a:solidFill>
                  <a:schemeClr val="bg1"/>
                </a:solidFill>
              </a:rPr>
              <a:t>구글</a:t>
            </a:r>
            <a:r>
              <a:rPr lang="ko-KR" altLang="en-US" sz="2000" dirty="0">
                <a:solidFill>
                  <a:schemeClr val="bg1"/>
                </a:solidFill>
              </a:rPr>
              <a:t> 파이버서비스를 도입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구글</a:t>
            </a:r>
            <a:r>
              <a:rPr lang="en-US" altLang="ko-KR" sz="2000" dirty="0" smtClean="0">
                <a:solidFill>
                  <a:srgbClr val="FF0000"/>
                </a:solidFill>
              </a:rPr>
              <a:t>fiber </a:t>
            </a:r>
            <a:r>
              <a:rPr lang="en-US" altLang="ko-KR" sz="2000" dirty="0" smtClean="0">
                <a:solidFill>
                  <a:schemeClr val="bg1"/>
                </a:solidFill>
              </a:rPr>
              <a:t>: </a:t>
            </a:r>
            <a:r>
              <a:rPr lang="ko-KR" altLang="en-US" sz="2000" dirty="0" err="1" smtClean="0">
                <a:solidFill>
                  <a:schemeClr val="bg1"/>
                </a:solidFill>
              </a:rPr>
              <a:t>구글의</a:t>
            </a:r>
            <a:r>
              <a:rPr lang="ko-KR" altLang="en-US" sz="2000" dirty="0" smtClean="0">
                <a:solidFill>
                  <a:schemeClr val="bg1"/>
                </a:solidFill>
              </a:rPr>
              <a:t> 광섬유 </a:t>
            </a:r>
            <a:r>
              <a:rPr lang="ko-KR" altLang="en-US" sz="2000" dirty="0">
                <a:solidFill>
                  <a:schemeClr val="bg1"/>
                </a:solidFill>
              </a:rPr>
              <a:t>통신망 서비스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한 </a:t>
            </a:r>
            <a:r>
              <a:rPr lang="ko-KR" altLang="en-US" sz="2000" dirty="0" smtClean="0">
                <a:solidFill>
                  <a:schemeClr val="bg1"/>
                </a:solidFill>
              </a:rPr>
              <a:t>달에 </a:t>
            </a:r>
            <a:r>
              <a:rPr lang="en-US" altLang="ko-KR" sz="2000" dirty="0">
                <a:solidFill>
                  <a:schemeClr val="bg1"/>
                </a:solidFill>
              </a:rPr>
              <a:t>70</a:t>
            </a:r>
            <a:r>
              <a:rPr lang="ko-KR" altLang="en-US" sz="2000" dirty="0">
                <a:solidFill>
                  <a:schemeClr val="bg1"/>
                </a:solidFill>
              </a:rPr>
              <a:t>불만 </a:t>
            </a:r>
            <a:r>
              <a:rPr lang="ko-KR" altLang="en-US" sz="2000" dirty="0" smtClean="0">
                <a:solidFill>
                  <a:schemeClr val="bg1"/>
                </a:solidFill>
              </a:rPr>
              <a:t>지불하면 되는 것으로 더 이슈가 됨</a:t>
            </a:r>
            <a:r>
              <a:rPr lang="en-US" altLang="ko-KR" sz="2000" dirty="0" smtClean="0">
                <a:solidFill>
                  <a:schemeClr val="bg1"/>
                </a:solidFill>
              </a:rPr>
              <a:t>. 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bg1"/>
                </a:solidFill>
              </a:rPr>
              <a:t>그 결과 전반적으로 더 높은 대역폭이 되었으며</a:t>
            </a:r>
            <a:r>
              <a:rPr lang="en-US" altLang="ko-KR" sz="2000" dirty="0" smtClean="0">
                <a:solidFill>
                  <a:schemeClr val="bg1"/>
                </a:solidFill>
              </a:rPr>
              <a:t>, 4K </a:t>
            </a:r>
            <a:r>
              <a:rPr lang="ko-KR" altLang="en-US" sz="2000" dirty="0" smtClean="0">
                <a:solidFill>
                  <a:schemeClr val="bg1"/>
                </a:solidFill>
              </a:rPr>
              <a:t>및 </a:t>
            </a:r>
            <a:r>
              <a:rPr lang="en-US" altLang="ko-KR" sz="2000" dirty="0" smtClean="0">
                <a:solidFill>
                  <a:schemeClr val="bg1"/>
                </a:solidFill>
              </a:rPr>
              <a:t>8K</a:t>
            </a:r>
            <a:r>
              <a:rPr lang="ko-KR" altLang="en-US" sz="2000" dirty="0" smtClean="0">
                <a:solidFill>
                  <a:schemeClr val="bg1"/>
                </a:solidFill>
              </a:rPr>
              <a:t>가 필요해졌습니다</a:t>
            </a:r>
            <a:r>
              <a:rPr lang="en-US" altLang="ko-KR" sz="2000" dirty="0" smtClean="0">
                <a:solidFill>
                  <a:schemeClr val="bg1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altLang="ko-KR" sz="2000" dirty="0">
                <a:solidFill>
                  <a:schemeClr val="bg1"/>
                </a:solidFill>
              </a:rPr>
              <a:t>4k</a:t>
            </a:r>
            <a:r>
              <a:rPr lang="ko-KR" altLang="en-US" sz="2000" dirty="0">
                <a:solidFill>
                  <a:schemeClr val="bg1"/>
                </a:solidFill>
              </a:rPr>
              <a:t>는 </a:t>
            </a:r>
            <a:r>
              <a:rPr lang="en-US" altLang="ko-KR" sz="2000" dirty="0">
                <a:solidFill>
                  <a:schemeClr val="bg1"/>
                </a:solidFill>
              </a:rPr>
              <a:t>HD </a:t>
            </a:r>
            <a:r>
              <a:rPr lang="ko-KR" altLang="en-US" sz="2000" dirty="0">
                <a:solidFill>
                  <a:schemeClr val="bg1"/>
                </a:solidFill>
              </a:rPr>
              <a:t>이후의 단계로 </a:t>
            </a:r>
            <a:r>
              <a:rPr lang="en-US" altLang="ko-KR" sz="2000" dirty="0">
                <a:solidFill>
                  <a:prstClr val="white"/>
                </a:solidFill>
              </a:rPr>
              <a:t>UHD(Ultra High Definition)</a:t>
            </a:r>
            <a:r>
              <a:rPr lang="ko-KR" altLang="en-US" sz="2000" dirty="0">
                <a:solidFill>
                  <a:prstClr val="white"/>
                </a:solidFill>
              </a:rPr>
              <a:t>라 불리며</a:t>
            </a:r>
            <a:r>
              <a:rPr lang="en-US" altLang="ko-KR" sz="2000" dirty="0">
                <a:solidFill>
                  <a:prstClr val="white"/>
                </a:solidFill>
              </a:rPr>
              <a:t>, </a:t>
            </a:r>
            <a:r>
              <a:rPr lang="en-US" altLang="ko-KR" sz="2000" dirty="0">
                <a:solidFill>
                  <a:schemeClr val="bg1"/>
                </a:solidFill>
              </a:rPr>
              <a:t>HD </a:t>
            </a:r>
            <a:r>
              <a:rPr lang="ko-KR" altLang="en-US" sz="2000" dirty="0">
                <a:solidFill>
                  <a:schemeClr val="bg1"/>
                </a:solidFill>
              </a:rPr>
              <a:t>보다 </a:t>
            </a:r>
            <a:r>
              <a:rPr lang="en-US" altLang="ko-KR" sz="2000" dirty="0">
                <a:solidFill>
                  <a:schemeClr val="bg1"/>
                </a:solidFill>
              </a:rPr>
              <a:t>4</a:t>
            </a:r>
            <a:r>
              <a:rPr lang="ko-KR" altLang="en-US" sz="2000" dirty="0">
                <a:solidFill>
                  <a:schemeClr val="bg1"/>
                </a:solidFill>
              </a:rPr>
              <a:t>배정도 화질이 선명하고 더욱 섬세하게 표현됩니다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  <a:r>
              <a:rPr lang="ko-KR" altLang="en-US" sz="2000" dirty="0" err="1">
                <a:solidFill>
                  <a:schemeClr val="bg1"/>
                </a:solidFill>
              </a:rPr>
              <a:t>넷플릭스는</a:t>
            </a:r>
            <a:r>
              <a:rPr lang="ko-KR" altLang="en-US" sz="2000" dirty="0">
                <a:solidFill>
                  <a:schemeClr val="bg1"/>
                </a:solidFill>
              </a:rPr>
              <a:t> 그들의 쇼를 모두 </a:t>
            </a:r>
            <a:r>
              <a:rPr lang="en-US" altLang="ko-KR" sz="2000" dirty="0">
                <a:solidFill>
                  <a:schemeClr val="bg1"/>
                </a:solidFill>
              </a:rPr>
              <a:t>4k</a:t>
            </a:r>
            <a:r>
              <a:rPr lang="ko-KR" altLang="en-US" sz="2000" dirty="0">
                <a:solidFill>
                  <a:schemeClr val="bg1"/>
                </a:solidFill>
              </a:rPr>
              <a:t>로 내보내기 시작할 계획이며</a:t>
            </a:r>
            <a:r>
              <a:rPr lang="en-US" altLang="ko-KR" sz="2000" dirty="0">
                <a:solidFill>
                  <a:schemeClr val="bg1"/>
                </a:solidFill>
              </a:rPr>
              <a:t>, </a:t>
            </a:r>
            <a:r>
              <a:rPr lang="ko-KR" altLang="en-US" sz="2000" dirty="0">
                <a:solidFill>
                  <a:schemeClr val="bg1"/>
                </a:solidFill>
              </a:rPr>
              <a:t>다른 스튜디오들은 따라올 것이라고 발표했습니다</a:t>
            </a:r>
            <a:r>
              <a:rPr lang="en-US" altLang="ko-KR" sz="2000" dirty="0">
                <a:solidFill>
                  <a:schemeClr val="bg1"/>
                </a:solidFill>
              </a:rPr>
              <a:t>. </a:t>
            </a:r>
            <a:r>
              <a:rPr lang="ko-KR" altLang="en-US" sz="2000" dirty="0" smtClean="0">
                <a:solidFill>
                  <a:schemeClr val="bg1"/>
                </a:solidFill>
              </a:rPr>
              <a:t>구매자들은 </a:t>
            </a:r>
            <a:r>
              <a:rPr lang="ko-KR" altLang="en-US" sz="2000" dirty="0">
                <a:solidFill>
                  <a:schemeClr val="bg1"/>
                </a:solidFill>
              </a:rPr>
              <a:t>그들의 현재 </a:t>
            </a:r>
            <a:r>
              <a:rPr lang="en-US" altLang="ko-KR" sz="2000" dirty="0">
                <a:solidFill>
                  <a:schemeClr val="bg1"/>
                </a:solidFill>
              </a:rPr>
              <a:t>HDTV</a:t>
            </a:r>
            <a:r>
              <a:rPr lang="ko-KR" altLang="en-US" sz="2000" dirty="0">
                <a:solidFill>
                  <a:schemeClr val="bg1"/>
                </a:solidFill>
              </a:rPr>
              <a:t>를 </a:t>
            </a:r>
            <a:r>
              <a:rPr lang="en-US" altLang="ko-KR" sz="2000" dirty="0">
                <a:solidFill>
                  <a:schemeClr val="bg1"/>
                </a:solidFill>
              </a:rPr>
              <a:t>4k</a:t>
            </a:r>
            <a:r>
              <a:rPr lang="ko-KR" altLang="en-US" sz="2000" dirty="0">
                <a:solidFill>
                  <a:schemeClr val="bg1"/>
                </a:solidFill>
              </a:rPr>
              <a:t>로 대체할 것이므로 그들은 </a:t>
            </a:r>
            <a:r>
              <a:rPr lang="en-US" altLang="ko-KR" sz="2000" dirty="0">
                <a:solidFill>
                  <a:schemeClr val="bg1"/>
                </a:solidFill>
              </a:rPr>
              <a:t>4k</a:t>
            </a:r>
            <a:r>
              <a:rPr lang="ko-KR" altLang="en-US" sz="2000" dirty="0">
                <a:solidFill>
                  <a:schemeClr val="bg1"/>
                </a:solidFill>
              </a:rPr>
              <a:t>로 된 쇼와 영화를 보기를 원할 것입니다</a:t>
            </a:r>
            <a:r>
              <a:rPr lang="en-US" altLang="ko-KR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425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719</Words>
  <Application>Microsoft Office PowerPoint</Application>
  <PresentationFormat>사용자 지정</PresentationFormat>
  <Paragraphs>53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7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1_Office 테마</vt:lpstr>
      <vt:lpstr>2_Office 테마</vt:lpstr>
      <vt:lpstr>3_Office 테마</vt:lpstr>
      <vt:lpstr>4_Office 테마</vt:lpstr>
      <vt:lpstr>5_Office 테마</vt:lpstr>
      <vt:lpstr>6_Office 테마</vt:lpstr>
      <vt:lpstr>7_Office 테마</vt:lpstr>
      <vt:lpstr>Streaming video platforms</vt:lpstr>
      <vt:lpstr>PowerPoint 프레젠테이션</vt:lpstr>
      <vt:lpstr>PowerPoint 프레젠테이션</vt:lpstr>
      <vt:lpstr>PowerPoint 프레젠테이션</vt:lpstr>
      <vt:lpstr>access</vt:lpstr>
      <vt:lpstr>portability</vt:lpstr>
      <vt:lpstr>PowerPoint 프레젠테이션</vt:lpstr>
      <vt:lpstr>bandwidth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Streaming video platforms</dc:title>
  <dc:creator>홍승현</dc:creator>
  <cp:lastModifiedBy>미디어</cp:lastModifiedBy>
  <cp:revision>22</cp:revision>
  <dcterms:created xsi:type="dcterms:W3CDTF">2016-11-16T16:46:27Z</dcterms:created>
  <dcterms:modified xsi:type="dcterms:W3CDTF">2016-11-17T04:19:24Z</dcterms:modified>
</cp:coreProperties>
</file>