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65" r:id="rId3"/>
    <p:sldId id="266" r:id="rId4"/>
    <p:sldId id="267" r:id="rId5"/>
    <p:sldId id="268" r:id="rId6"/>
    <p:sldId id="269" r:id="rId7"/>
    <p:sldId id="270" r:id="rId8"/>
    <p:sldId id="271" r:id="rId9"/>
    <p:sldId id="272" r:id="rId10"/>
    <p:sldId id="273" r:id="rId11"/>
    <p:sldId id="274" r:id="rId12"/>
    <p:sldId id="275" r:id="rId13"/>
    <p:sldId id="276" r:id="rId14"/>
    <p:sldId id="277" r:id="rId15"/>
    <p:sldId id="278" r:id="rId16"/>
    <p:sldId id="279" r:id="rId17"/>
    <p:sldId id="261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8510"/>
    <p:restoredTop sz="79284"/>
  </p:normalViewPr>
  <p:slideViewPr>
    <p:cSldViewPr snapToGrid="0" snapToObjects="1">
      <p:cViewPr>
        <p:scale>
          <a:sx n="94" d="100"/>
          <a:sy n="94" d="100"/>
        </p:scale>
        <p:origin x="136" y="5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en-US" altLang="ko-KR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ko-KR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F7CE5024-8DD9-C845-A14E-63BFCA2CB834}" type="datetimeFigureOut">
              <a:rPr lang="en-US" smtClean="0"/>
              <a:t>11/14/16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CB63C684-7A8C-C240-B584-707C705881BA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8713779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E5024-8DD9-C845-A14E-63BFCA2CB834}" type="datetimeFigureOut">
              <a:rPr lang="en-US" smtClean="0"/>
              <a:t>11/14/16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3C684-7A8C-C240-B584-707C705881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1686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en-US" altLang="ko-KR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E5024-8DD9-C845-A14E-63BFCA2CB834}" type="datetimeFigureOut">
              <a:rPr lang="en-US" smtClean="0"/>
              <a:t>11/14/16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3C684-7A8C-C240-B584-707C705881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2668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E5024-8DD9-C845-A14E-63BFCA2CB834}" type="datetimeFigureOut">
              <a:rPr lang="en-US" smtClean="0"/>
              <a:t>11/14/16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3C684-7A8C-C240-B584-707C705881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814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en-US" altLang="ko-KR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F7CE5024-8DD9-C845-A14E-63BFCA2CB834}" type="datetimeFigureOut">
              <a:rPr lang="en-US" smtClean="0"/>
              <a:t>11/14/16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CB63C684-7A8C-C240-B584-707C705881BA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46541143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E5024-8DD9-C845-A14E-63BFCA2CB834}" type="datetimeFigureOut">
              <a:rPr lang="en-US" smtClean="0"/>
              <a:t>11/14/16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3C684-7A8C-C240-B584-707C705881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545671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en-US" altLang="ko-KR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E5024-8DD9-C845-A14E-63BFCA2CB834}" type="datetimeFigureOut">
              <a:rPr lang="en-US" smtClean="0"/>
              <a:t>11/14/16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3C684-7A8C-C240-B584-707C705881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486385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E5024-8DD9-C845-A14E-63BFCA2CB834}" type="datetimeFigureOut">
              <a:rPr lang="en-US" smtClean="0"/>
              <a:t>11/14/16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3C684-7A8C-C240-B584-707C705881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5737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E5024-8DD9-C845-A14E-63BFCA2CB834}" type="datetimeFigureOut">
              <a:rPr lang="en-US" smtClean="0"/>
              <a:t>11/14/16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3C684-7A8C-C240-B584-707C705881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238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 altLang="ko-KR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F7CE5024-8DD9-C845-A14E-63BFCA2CB834}" type="datetimeFigureOut">
              <a:rPr lang="en-US" smtClean="0"/>
              <a:t>11/14/16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CB63C684-7A8C-C240-B584-707C705881B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041493842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smtClean="0"/>
              <a:t>Drag picture to placeholder or click icon to add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 altLang="ko-KR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F7CE5024-8DD9-C845-A14E-63BFCA2CB834}" type="datetimeFigureOut">
              <a:rPr lang="en-US" smtClean="0"/>
              <a:t>11/14/16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CB63C684-7A8C-C240-B584-707C705881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7957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altLang="ko-KR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7CE5024-8DD9-C845-A14E-63BFCA2CB834}" type="datetimeFigureOut">
              <a:rPr lang="en-US" smtClean="0"/>
              <a:t>11/14/16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CB63C684-7A8C-C240-B584-707C705881BA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476079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Binge-viewing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ko-KR" altLang="en-US" dirty="0" smtClean="0"/>
              <a:t>오연주 이지은 허윤희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23438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Binge - viewing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485912" y="1491830"/>
            <a:ext cx="317728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ko-KR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6.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ko-KR" alt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altLang="ko-KR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LILLYHAMMER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효과</a:t>
            </a:r>
            <a:endParaRPr lang="ko-KR" altLang="en-US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ctr"/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757083" y="2296025"/>
            <a:ext cx="864197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 charset="0"/>
              </a:rPr>
              <a:t>Marketing</a:t>
            </a:r>
            <a:r>
              <a:rPr lang="ko-KR" altLang="en-US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 charset="0"/>
              </a:rPr>
              <a:t>의 변화</a:t>
            </a:r>
            <a:endParaRPr lang="en-US" altLang="ko-KR" sz="2400" b="1" dirty="0">
              <a:solidFill>
                <a:schemeClr val="tx1">
                  <a:lumMod val="65000"/>
                  <a:lumOff val="35000"/>
                </a:schemeClr>
              </a:solidFill>
              <a:latin typeface="Helvetica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155575" y="3151563"/>
            <a:ext cx="6096000" cy="178510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ko-KR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ppleSDGothicNeo-Regular" charset="-127"/>
              </a:rPr>
              <a:t>이전처럼 </a:t>
            </a:r>
            <a:r>
              <a:rPr lang="ko-KR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ppleSDGothicNeo-Regular" charset="-127"/>
              </a:rPr>
              <a:t>생방송</a:t>
            </a:r>
            <a:r>
              <a:rPr lang="ko-KR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 charset="0"/>
              </a:rPr>
              <a:t> </a:t>
            </a:r>
            <a:r>
              <a:rPr lang="ko-KR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ppleSDGothicNeo-Regular" charset="-127"/>
              </a:rPr>
              <a:t>판촉</a:t>
            </a:r>
            <a:r>
              <a:rPr lang="ko-KR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 charset="0"/>
              </a:rPr>
              <a:t> </a:t>
            </a:r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ppleSDGothicNeo-Regular" charset="-127"/>
              </a:rPr>
              <a:t>x, </a:t>
            </a:r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 charset="0"/>
              </a:rPr>
              <a:t> </a:t>
            </a:r>
            <a:r>
              <a:rPr lang="ko-KR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ppleSDGothicNeo-Regular" charset="-127"/>
              </a:rPr>
              <a:t>노이즈</a:t>
            </a:r>
            <a:r>
              <a:rPr lang="ko-KR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 charset="0"/>
              </a:rPr>
              <a:t> </a:t>
            </a:r>
            <a:r>
              <a:rPr lang="ko-KR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ppleSDGothicNeo-Regular" charset="-127"/>
              </a:rPr>
              <a:t>마케팅</a:t>
            </a:r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ppleSDGothicNeo-Regular" charset="-127"/>
              </a:rPr>
              <a:t>x</a:t>
            </a:r>
            <a:endParaRPr lang="ko-KR" altLang="en-US" dirty="0" smtClean="0">
              <a:solidFill>
                <a:schemeClr val="tx1">
                  <a:lumMod val="65000"/>
                  <a:lumOff val="35000"/>
                </a:schemeClr>
              </a:solidFill>
              <a:latin typeface="AppleSDGothicNeo-Regular" charset="-127"/>
            </a:endParaRPr>
          </a:p>
          <a:p>
            <a:pPr algn="ctr"/>
            <a:endParaRPr lang="en-US" altLang="ko-KR" dirty="0" smtClean="0">
              <a:solidFill>
                <a:schemeClr val="tx1">
                  <a:lumMod val="65000"/>
                  <a:lumOff val="35000"/>
                </a:schemeClr>
              </a:solidFill>
              <a:latin typeface="Helvetica" charset="0"/>
            </a:endParaRPr>
          </a:p>
          <a:p>
            <a:pPr algn="ctr"/>
            <a:r>
              <a:rPr lang="ko-KR" altLang="en-US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 charset="0"/>
              </a:rPr>
              <a:t>영화처럼 마켓팅</a:t>
            </a:r>
            <a:r>
              <a:rPr lang="en-US" altLang="ko-KR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 charset="0"/>
              </a:rPr>
              <a:t>!</a:t>
            </a:r>
            <a:endParaRPr lang="ko-KR" altLang="en-US" sz="2000" b="1" dirty="0" smtClean="0">
              <a:solidFill>
                <a:schemeClr val="tx1">
                  <a:lumMod val="65000"/>
                  <a:lumOff val="35000"/>
                </a:schemeClr>
              </a:solidFill>
              <a:latin typeface="Helvetica" charset="0"/>
            </a:endParaRPr>
          </a:p>
          <a:p>
            <a:pPr algn="ctr"/>
            <a:endParaRPr lang="ko-KR" altLang="en-US" b="1" dirty="0" smtClean="0">
              <a:solidFill>
                <a:schemeClr val="tx1">
                  <a:lumMod val="65000"/>
                  <a:lumOff val="35000"/>
                </a:schemeClr>
              </a:solidFill>
              <a:latin typeface="Helvetica" charset="0"/>
            </a:endParaRPr>
          </a:p>
          <a:p>
            <a:pPr algn="ctr"/>
            <a:r>
              <a:rPr lang="ko-KR" alt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처음 방송일 주변으로 대대적 홍보</a:t>
            </a:r>
          </a:p>
          <a:p>
            <a:pPr algn="ctr"/>
            <a:r>
              <a:rPr lang="ko-KR" alt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그리고 미디어와 소셜미디어를 통해서 </a:t>
            </a:r>
            <a:r>
              <a:rPr lang="ko-KR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홍보</a:t>
            </a:r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 charset="0"/>
              </a:rPr>
              <a:t> 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59220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Binge - viewing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485912" y="1491830"/>
            <a:ext cx="317728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ko-KR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6.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ko-KR" alt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altLang="ko-KR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LILLYHAMMER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효과</a:t>
            </a:r>
            <a:endParaRPr lang="ko-KR" altLang="en-US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ctr"/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810870" y="2385671"/>
            <a:ext cx="864197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o-KR" altLang="en-US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 charset="0"/>
              </a:rPr>
              <a:t>방송의 과정도 달라짐</a:t>
            </a:r>
            <a:r>
              <a:rPr lang="en-US" altLang="ko-KR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 charset="0"/>
              </a:rPr>
              <a:t>!</a:t>
            </a:r>
            <a:endParaRPr lang="en-US" altLang="ko-KR" sz="2400" b="1" dirty="0">
              <a:solidFill>
                <a:schemeClr val="tx1">
                  <a:lumMod val="65000"/>
                  <a:lumOff val="35000"/>
                </a:schemeClr>
              </a:solidFill>
              <a:latin typeface="Helvetica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101792" y="3159622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ko-KR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ppleSDGothicNeo-Regular" charset="-127"/>
              </a:rPr>
              <a:t>이전</a:t>
            </a:r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ppleSDGothicNeo-Regular" charset="-127"/>
              </a:rPr>
              <a:t>=&gt;</a:t>
            </a:r>
            <a:r>
              <a:rPr lang="ko-KR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ppleSDGothicNeo-Regular" charset="-127"/>
              </a:rPr>
              <a:t>방송은</a:t>
            </a:r>
            <a:r>
              <a:rPr lang="ko-KR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 charset="0"/>
              </a:rPr>
              <a:t> </a:t>
            </a:r>
            <a:r>
              <a:rPr lang="ko-KR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AppleSDGothicNeo-Regular" charset="-127"/>
              </a:rPr>
              <a:t>시청자들의</a:t>
            </a:r>
            <a:r>
              <a:rPr lang="ko-KR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Helvetica" charset="0"/>
              </a:rPr>
              <a:t> </a:t>
            </a:r>
            <a:r>
              <a:rPr lang="ko-KR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ppleSDGothicNeo-Regular" charset="-127"/>
              </a:rPr>
              <a:t>반</a:t>
            </a:r>
            <a:r>
              <a:rPr lang="ko-KR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ppleSDGothicNeo-Regular" charset="-127"/>
              </a:rPr>
              <a:t>응에 따라 방송 바꿨다</a:t>
            </a:r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ppleSDGothicNeo-Regular" charset="-127"/>
              </a:rPr>
              <a:t>.</a:t>
            </a:r>
            <a:endParaRPr lang="ko-KR" altLang="en-US" dirty="0" smtClean="0">
              <a:solidFill>
                <a:schemeClr val="tx1">
                  <a:lumMod val="65000"/>
                  <a:lumOff val="35000"/>
                </a:schemeClr>
              </a:solidFill>
              <a:latin typeface="AppleSDGothicNeo-Regular" charset="-127"/>
            </a:endParaRPr>
          </a:p>
          <a:p>
            <a:pPr algn="ctr"/>
            <a:endParaRPr lang="ko-KR" altLang="en-US" dirty="0">
              <a:solidFill>
                <a:schemeClr val="tx1">
                  <a:lumMod val="65000"/>
                  <a:lumOff val="35000"/>
                </a:schemeClr>
              </a:solidFill>
              <a:latin typeface="Helvetica" charset="0"/>
            </a:endParaRPr>
          </a:p>
          <a:p>
            <a:pPr algn="ctr"/>
            <a:r>
              <a:rPr lang="ko-KR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ppleSDGothicNeo-Regular" charset="-127"/>
              </a:rPr>
              <a:t>지금</a:t>
            </a:r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ppleSDGothicNeo-Regular" charset="-127"/>
              </a:rPr>
              <a:t>-&gt;</a:t>
            </a:r>
            <a:r>
              <a:rPr lang="ko-KR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 charset="0"/>
              </a:rPr>
              <a:t> </a:t>
            </a:r>
            <a:r>
              <a:rPr lang="ko-KR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ppleSDGothicNeo-Regular" charset="-127"/>
              </a:rPr>
              <a:t>시청자 반응에 따른 변화가 불가능</a:t>
            </a:r>
            <a:r>
              <a:rPr lang="ko-KR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 charset="0"/>
              </a:rPr>
              <a:t> </a:t>
            </a:r>
            <a:r>
              <a:rPr lang="ko-KR" altLang="en-US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AppleSDGothicNeo-Regular" charset="-127"/>
              </a:rPr>
              <a:t>운이나</a:t>
            </a:r>
            <a:r>
              <a:rPr lang="ko-KR" altLang="en-US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Helvetica" charset="0"/>
              </a:rPr>
              <a:t> </a:t>
            </a:r>
            <a:r>
              <a:rPr lang="ko-KR" altLang="en-US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AppleSDGothicNeo-Regular" charset="-127"/>
              </a:rPr>
              <a:t>직감</a:t>
            </a:r>
            <a:r>
              <a:rPr lang="ko-KR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AppleSDGothicNeo-Regular" charset="-127"/>
              </a:rPr>
              <a:t>에</a:t>
            </a:r>
            <a:r>
              <a:rPr lang="ko-KR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Helvetica" charset="0"/>
              </a:rPr>
              <a:t> </a:t>
            </a:r>
            <a:r>
              <a:rPr lang="ko-KR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AppleSDGothicNeo-Regular" charset="-127"/>
              </a:rPr>
              <a:t>맡긴다</a:t>
            </a:r>
            <a:r>
              <a:rPr lang="en-US" altLang="ko-KR" dirty="0">
                <a:solidFill>
                  <a:schemeClr val="tx1">
                    <a:lumMod val="65000"/>
                    <a:lumOff val="35000"/>
                  </a:schemeClr>
                </a:solidFill>
                <a:latin typeface="Helvetica" charset="0"/>
              </a:rPr>
              <a:t>.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39977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Binge - viewing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485912" y="1491830"/>
            <a:ext cx="317728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ko-KR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6.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ko-KR" alt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altLang="ko-KR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LILLYHAMMER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효과</a:t>
            </a:r>
            <a:endParaRPr lang="ko-KR" altLang="en-US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ctr"/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810870" y="2385671"/>
            <a:ext cx="864197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 charset="0"/>
              </a:rPr>
              <a:t>Production Schedule</a:t>
            </a:r>
            <a:r>
              <a:rPr lang="ko-KR" altLang="en-US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 charset="0"/>
              </a:rPr>
              <a:t>도 영향 받음</a:t>
            </a:r>
            <a:r>
              <a:rPr lang="en-US" altLang="ko-KR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 charset="0"/>
              </a:rPr>
              <a:t>!</a:t>
            </a:r>
            <a:endParaRPr lang="en-US" altLang="ko-KR" sz="2400" b="1" dirty="0">
              <a:solidFill>
                <a:schemeClr val="tx1">
                  <a:lumMod val="65000"/>
                  <a:lumOff val="35000"/>
                </a:schemeClr>
              </a:solidFill>
              <a:latin typeface="Helvetica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101792" y="3159622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altLang="ko-KR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ppleSDGothicNeo-Regular" charset="-127"/>
              </a:rPr>
              <a:t>network </a:t>
            </a:r>
            <a:r>
              <a:rPr lang="ko-KR" alt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ppleSDGothicNeo-Regular" charset="-127"/>
              </a:rPr>
              <a:t>프로그램</a:t>
            </a:r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ppleSDGothicNeo-Regular" charset="-127"/>
              </a:rPr>
              <a:t>=&gt;</a:t>
            </a:r>
            <a:r>
              <a:rPr lang="ko-KR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ppleSDGothicNeo-Regular" charset="-127"/>
              </a:rPr>
              <a:t>주마다 새롭게 쓰여지고</a:t>
            </a:r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ppleSDGothicNeo-Regular" charset="-127"/>
              </a:rPr>
              <a:t>,</a:t>
            </a:r>
            <a:r>
              <a:rPr lang="ko-KR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ppleSDGothicNeo-Regular" charset="-127"/>
              </a:rPr>
              <a:t> 촬영되고</a:t>
            </a:r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ppleSDGothicNeo-Regular" charset="-127"/>
              </a:rPr>
              <a:t>,</a:t>
            </a:r>
            <a:r>
              <a:rPr lang="ko-KR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ppleSDGothicNeo-Regular" charset="-127"/>
              </a:rPr>
              <a:t> 편집된다</a:t>
            </a:r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ppleSDGothicNeo-Regular" charset="-127"/>
              </a:rPr>
              <a:t>.</a:t>
            </a:r>
            <a:endParaRPr lang="ko-KR" altLang="en-US" dirty="0" smtClean="0">
              <a:solidFill>
                <a:schemeClr val="tx1">
                  <a:lumMod val="65000"/>
                  <a:lumOff val="35000"/>
                </a:schemeClr>
              </a:solidFill>
              <a:latin typeface="AppleSDGothicNeo-Regular" charset="-127"/>
            </a:endParaRPr>
          </a:p>
          <a:p>
            <a:pPr algn="ctr"/>
            <a:endParaRPr lang="en-US" altLang="ko-KR" dirty="0" smtClean="0">
              <a:solidFill>
                <a:schemeClr val="tx1">
                  <a:lumMod val="65000"/>
                  <a:lumOff val="35000"/>
                </a:schemeClr>
              </a:solidFill>
              <a:latin typeface="Helvetica" charset="0"/>
            </a:endParaRPr>
          </a:p>
          <a:p>
            <a:pPr algn="ctr"/>
            <a:r>
              <a:rPr lang="en-US" altLang="ko-KR" b="1" dirty="0">
                <a:solidFill>
                  <a:schemeClr val="tx1">
                    <a:lumMod val="65000"/>
                    <a:lumOff val="35000"/>
                  </a:schemeClr>
                </a:solidFill>
                <a:latin typeface="Helvetica" charset="0"/>
              </a:rPr>
              <a:t>n</a:t>
            </a:r>
            <a:r>
              <a:rPr lang="en-US" altLang="ko-KR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 charset="0"/>
              </a:rPr>
              <a:t>ew series</a:t>
            </a:r>
            <a:r>
              <a:rPr lang="en-US" altLang="ko-KR" dirty="0">
                <a:solidFill>
                  <a:schemeClr val="tx1">
                    <a:lumMod val="65000"/>
                    <a:lumOff val="35000"/>
                  </a:schemeClr>
                </a:solidFill>
                <a:latin typeface="AppleSDGothicNeo-Regular" charset="-127"/>
              </a:rPr>
              <a:t>=</a:t>
            </a:r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ppleSDGothicNeo-Regular" charset="-127"/>
              </a:rPr>
              <a:t>&gt;</a:t>
            </a:r>
            <a:r>
              <a:rPr lang="ko-KR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 charset="0"/>
              </a:rPr>
              <a:t> </a:t>
            </a:r>
            <a:r>
              <a:rPr lang="ko-KR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 charset="0"/>
              </a:rPr>
              <a:t>한 번에 촬영</a:t>
            </a:r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 charset="0"/>
              </a:rPr>
              <a:t>!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111731" y="4644493"/>
            <a:ext cx="6096000" cy="110799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ko-KR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Gill Sans" charset="0"/>
              </a:rPr>
              <a:t>-</a:t>
            </a:r>
            <a:r>
              <a:rPr lang="ko-KR" alt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Gill Sans" charset="0"/>
              </a:rPr>
              <a:t>규모의 </a:t>
            </a:r>
            <a:r>
              <a:rPr lang="ko-KR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Gill Sans" charset="0"/>
              </a:rPr>
              <a:t>경제를 생성할 것이다</a:t>
            </a:r>
            <a:r>
              <a:rPr lang="en-US" altLang="ko-KR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Gill Sans" charset="0"/>
              </a:rPr>
              <a:t>. </a:t>
            </a:r>
          </a:p>
          <a:p>
            <a:r>
              <a:rPr lang="en-US" altLang="ko-KR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Gill Sans" charset="0"/>
              </a:rPr>
              <a:t>-</a:t>
            </a:r>
            <a:r>
              <a:rPr lang="ko-KR" alt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Gill Sans" charset="0"/>
              </a:rPr>
              <a:t>위험 줄이고자 짧은 쇼 선호</a:t>
            </a:r>
            <a:endParaRPr lang="en-US" altLang="ko-KR" sz="1600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  <a:cs typeface="Gill Sans" charset="0"/>
            </a:endParaRPr>
          </a:p>
          <a:p>
            <a:r>
              <a:rPr lang="en-US" altLang="ko-KR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Gill Sans" charset="0"/>
              </a:rPr>
              <a:t>-</a:t>
            </a:r>
            <a:r>
              <a:rPr lang="ko-KR" alt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Gill Sans" charset="0"/>
              </a:rPr>
              <a:t>연속되는 </a:t>
            </a:r>
            <a:r>
              <a:rPr lang="ko-KR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Gill Sans" charset="0"/>
              </a:rPr>
              <a:t>스토리 라인인 경우 더 많은 압박이 있을 것이다</a:t>
            </a:r>
            <a:r>
              <a:rPr lang="en-US" altLang="ko-KR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Gill Sans" charset="0"/>
              </a:rPr>
              <a:t>. </a:t>
            </a:r>
            <a:endParaRPr lang="ko-KR" altLang="en-US" sz="1600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  <a:cs typeface="Gill Sans" charset="0"/>
            </a:endParaRPr>
          </a:p>
          <a:p>
            <a:endParaRPr lang="en-US" altLang="ko-KR" dirty="0">
              <a:solidFill>
                <a:schemeClr val="tx1">
                  <a:lumMod val="65000"/>
                  <a:lumOff val="35000"/>
                </a:schemeClr>
              </a:solidFill>
              <a:latin typeface="Gill Sans" charset="0"/>
              <a:ea typeface="Gill Sans" charset="0"/>
              <a:cs typeface="Gill San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34174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Binge - viewing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485912" y="1491830"/>
            <a:ext cx="317728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ko-KR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6.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ko-KR" alt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altLang="ko-KR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LILLYHAMMER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효과</a:t>
            </a:r>
            <a:endParaRPr lang="ko-KR" altLang="en-US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ctr"/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656318" y="2351836"/>
            <a:ext cx="501419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network</a:t>
            </a:r>
            <a:r>
              <a:rPr lang="ko-KR" alt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에서 </a:t>
            </a:r>
            <a:r>
              <a:rPr lang="en-US" altLang="ko-KR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all-at-once </a:t>
            </a:r>
            <a:r>
              <a:rPr lang="ko-KR" alt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모델이 </a:t>
            </a:r>
            <a:r>
              <a:rPr lang="ko-KR" alt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채택된다면</a:t>
            </a:r>
            <a:r>
              <a:rPr lang="en-US" altLang="ko-KR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?</a:t>
            </a:r>
            <a:endParaRPr lang="en-US" sz="2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695271" y="3053262"/>
            <a:ext cx="50962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b="1" i="1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-</a:t>
            </a:r>
            <a:r>
              <a:rPr lang="ko-KR" altLang="en-US" b="1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수익창</a:t>
            </a:r>
            <a:r>
              <a:rPr lang="ko-KR" altLang="en-US" b="1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출과 </a:t>
            </a:r>
            <a:r>
              <a:rPr lang="ko-KR" altLang="en-US" b="1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광고 </a:t>
            </a:r>
            <a:r>
              <a:rPr lang="ko-KR" altLang="en-US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기반 </a:t>
            </a:r>
            <a:r>
              <a:rPr lang="ko-KR" altLang="en-US" b="1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모델</a:t>
            </a:r>
            <a:r>
              <a:rPr lang="ko-KR" altLang="en-US" b="1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에 대한 고민이 필요</a:t>
            </a:r>
            <a:r>
              <a:rPr lang="ko-KR" altLang="en-US" b="1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 </a:t>
            </a:r>
            <a:endParaRPr lang="en-US" b="1" i="1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007055" y="3406084"/>
            <a:ext cx="661461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o-KR" alt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시</a:t>
            </a:r>
            <a:r>
              <a:rPr lang="ko-KR" alt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간과 장소</a:t>
            </a:r>
            <a:r>
              <a:rPr lang="ko-KR" alt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를 고려하여</a:t>
            </a:r>
            <a:r>
              <a:rPr lang="en-US" altLang="ko-KR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  <a:endParaRPr lang="ko-KR" altLang="en-US" sz="16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ctr"/>
            <a:r>
              <a:rPr lang="ko-KR" alt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광고는 시청자가 시청할 때 동적으로 삽입되는 것이 필요할 것이다</a:t>
            </a:r>
            <a:r>
              <a:rPr lang="en-US" altLang="ko-KR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  <a:endParaRPr lang="ko-KR" altLang="en-US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183489" y="4433641"/>
            <a:ext cx="6006773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ko-KR" b="1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-</a:t>
            </a:r>
            <a:r>
              <a:rPr lang="ko-KR" altLang="en-US" b="1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한자리에서 </a:t>
            </a:r>
            <a:r>
              <a:rPr lang="en-US" altLang="ko-KR" b="1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7</a:t>
            </a:r>
            <a:r>
              <a:rPr lang="ko-KR" altLang="en-US" b="1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개의 에피소드를 보는 시청자에게</a:t>
            </a:r>
            <a:r>
              <a:rPr lang="en-US" altLang="ko-KR" b="1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 </a:t>
            </a:r>
            <a:endParaRPr lang="ko-KR" altLang="en-US" b="1" i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ctr"/>
            <a:r>
              <a:rPr lang="ko-KR" altLang="en-US" b="1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과다 </a:t>
            </a:r>
            <a:r>
              <a:rPr lang="ko-KR" altLang="en-US" b="1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노출되는 것을 막을 수 </a:t>
            </a:r>
            <a:r>
              <a:rPr lang="ko-KR" altLang="en-US" b="1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있겠는가</a:t>
            </a:r>
            <a:r>
              <a:rPr lang="ko-KR" altLang="en-US" b="1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에 대한 고민이 필요</a:t>
            </a:r>
            <a:endParaRPr lang="en-US" altLang="ko-KR" b="1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ctr"/>
            <a:endParaRPr lang="en-US" b="1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05491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Binge - viewing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485912" y="1491830"/>
            <a:ext cx="317728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ko-KR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6.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ko-KR" alt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altLang="ko-KR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LILLYHAMMER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효과</a:t>
            </a:r>
            <a:endParaRPr lang="ko-KR" altLang="en-US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ctr"/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703487" y="2324540"/>
            <a:ext cx="81015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DATA</a:t>
            </a:r>
            <a:endParaRPr lang="en-US" sz="2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156099" y="2923331"/>
            <a:ext cx="642462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-</a:t>
            </a:r>
            <a:r>
              <a:rPr lang="ko-KR" alt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데이터는 </a:t>
            </a:r>
            <a:r>
              <a:rPr lang="ko-KR" alt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네트워크가 시청자의 습관을 따라가는 데 사용될 것이다</a:t>
            </a:r>
            <a:r>
              <a:rPr lang="en-US" altLang="ko-KR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  </a:t>
            </a:r>
          </a:p>
          <a:p>
            <a:r>
              <a:rPr lang="en-US" altLang="ko-KR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-</a:t>
            </a:r>
            <a:r>
              <a:rPr lang="ko-KR" alt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얼마나 </a:t>
            </a:r>
            <a:r>
              <a:rPr lang="ko-KR" alt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많은 시청자가 에피소드 사이에 어떻게 줄어드는지 이해하고 그러한 시청자는 누구며</a:t>
            </a:r>
            <a:r>
              <a:rPr lang="en-US" altLang="ko-KR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  <a:r>
              <a:rPr lang="ko-KR" alt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어디에 사는지 알아내는 것에 사용될 것이다</a:t>
            </a:r>
            <a:r>
              <a:rPr lang="en-US" altLang="ko-KR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</a:p>
          <a:p>
            <a:r>
              <a:rPr lang="en-US" altLang="ko-KR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-</a:t>
            </a:r>
            <a:r>
              <a:rPr lang="ko-KR" alt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향후 </a:t>
            </a:r>
            <a:r>
              <a:rPr lang="ko-KR" alt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데이터는 사람들의 시청 일정을 추적할 수 있을 것이다</a:t>
            </a:r>
            <a:r>
              <a:rPr lang="en-US" altLang="ko-KR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:</a:t>
            </a:r>
          </a:p>
          <a:p>
            <a:r>
              <a:rPr lang="ko-KR" alt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시청자가 얼마나 많은 에피소드를 한번에 봤는지</a:t>
            </a:r>
            <a:r>
              <a:rPr lang="en-US" altLang="ko-KR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  <a:r>
              <a:rPr lang="ko-KR" alt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얼마나 자주 시청하는지 그리고 어떠한 순서로 보는지에 관한 것을</a:t>
            </a:r>
            <a:r>
              <a:rPr lang="en-US" altLang="ko-KR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  <a:endParaRPr lang="en-US" altLang="ko-KR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756848" y="4575216"/>
            <a:ext cx="698765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altLang="ko-KR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ctr"/>
            <a:r>
              <a:rPr lang="en-US" altLang="ko-K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binge viewer</a:t>
            </a:r>
            <a:r>
              <a:rPr lang="ko-KR" alt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로 부터 얻은 데이터는</a:t>
            </a:r>
            <a:r>
              <a:rPr lang="en-US" altLang="ko-K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  <a:endParaRPr lang="en-US" altLang="ko-KR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ctr"/>
            <a:r>
              <a:rPr lang="ko-KR" alt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창의적인 </a:t>
            </a:r>
            <a:r>
              <a:rPr lang="ko-KR" altLang="en-US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관점</a:t>
            </a:r>
            <a:r>
              <a:rPr lang="ko-KR" alt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과</a:t>
            </a:r>
            <a:r>
              <a:rPr lang="ko-KR" altLang="en-US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수익 창출 관점</a:t>
            </a:r>
            <a:r>
              <a:rPr lang="ko-KR" alt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에</a:t>
            </a:r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,</a:t>
            </a:r>
          </a:p>
          <a:p>
            <a:pPr algn="ctr"/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ko-KR" alt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네트워크가 더 나은 프로그램 결정을 하는데 도움을 줄 것이다</a:t>
            </a:r>
            <a:r>
              <a:rPr lang="en-US" altLang="ko-K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  <a:endParaRPr lang="en-US" altLang="ko-KR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65147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Binge - viewing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485912" y="1491830"/>
            <a:ext cx="317728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ko-KR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6.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ko-KR" alt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altLang="ko-KR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LILLYHAMMER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효과</a:t>
            </a:r>
            <a:endParaRPr lang="ko-KR" altLang="en-US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ctr"/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703487" y="2324540"/>
            <a:ext cx="81015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DATA</a:t>
            </a:r>
            <a:endParaRPr lang="en-US" sz="2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883388" y="2871799"/>
            <a:ext cx="891198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o-KR" altLang="en-US" sz="1600" b="1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데이터는 창의적인 결정을 내리는데 사용될 수 있다</a:t>
            </a:r>
            <a:r>
              <a:rPr lang="en-US" altLang="ko-KR" sz="1600" b="1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  </a:t>
            </a:r>
            <a:endParaRPr lang="en-US" altLang="ko-KR" sz="1600" b="1" i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ctr"/>
            <a:r>
              <a:rPr lang="ko-KR" altLang="en-US" sz="1600" b="1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하지만 </a:t>
            </a:r>
            <a:r>
              <a:rPr lang="ko-KR" altLang="en-US" sz="1600" b="1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데이터 기반의 결정이 가장 낮은 공통 분모를 수용하는 것에 많은 두려움이 있다</a:t>
            </a:r>
            <a:r>
              <a:rPr lang="en-US" altLang="ko-KR" sz="1600" b="1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  <a:endParaRPr lang="en-US" altLang="ko-KR" sz="1600" b="1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974964" y="3869081"/>
            <a:ext cx="6096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ko-KR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=&gt;</a:t>
            </a:r>
            <a:r>
              <a:rPr lang="ko-KR" alt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두 </a:t>
            </a:r>
            <a:r>
              <a:rPr lang="ko-KR" alt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아이디어 사이에 긴장은 계속될 것이다</a:t>
            </a:r>
            <a:r>
              <a:rPr lang="en-US" altLang="ko-KR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 </a:t>
            </a:r>
            <a:endParaRPr lang="en-US" altLang="ko-KR" sz="16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ko-KR" alt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두 </a:t>
            </a:r>
            <a:r>
              <a:rPr lang="ko-KR" alt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관점 모두 </a:t>
            </a:r>
            <a:r>
              <a:rPr lang="en-US" altLang="ko-KR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point</a:t>
            </a:r>
            <a:r>
              <a:rPr lang="ko-KR" alt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를 갖고 있기 때문에</a:t>
            </a:r>
            <a:r>
              <a:rPr lang="en-US" altLang="ko-KR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  <a:r>
              <a:rPr lang="ko-KR" alt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명백한 답은 없다</a:t>
            </a:r>
            <a:r>
              <a:rPr lang="en-US" altLang="ko-KR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  <a:endParaRPr lang="en-US" altLang="ko-KR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91294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Binge - viewing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485912" y="1491830"/>
            <a:ext cx="317728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ko-KR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6.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ko-KR" alt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altLang="ko-KR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LILLYHAMMER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효과</a:t>
            </a:r>
            <a:endParaRPr lang="ko-KR" altLang="en-US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ctr"/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883388" y="2585194"/>
            <a:ext cx="89119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sz="2000" b="1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all-at-once </a:t>
            </a:r>
            <a:r>
              <a:rPr lang="ko-KR" altLang="en-US" sz="2000" b="1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모델을 </a:t>
            </a:r>
            <a:r>
              <a:rPr lang="ko-KR" altLang="en-US" sz="2000" b="1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따라</a:t>
            </a:r>
            <a:r>
              <a:rPr lang="en-US" altLang="ko-KR" sz="2000" b="1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ko-KR" altLang="en-US" sz="2000" b="1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소비자들은 전보다 더 많은 선택권을 가질 것이다</a:t>
            </a:r>
            <a:r>
              <a:rPr lang="en-US" altLang="ko-KR" sz="2000" b="1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  <a:r>
              <a:rPr lang="en-US" altLang="ko-KR" sz="2000" b="1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endParaRPr lang="en-US" altLang="ko-KR" sz="2000" b="1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813705" y="3432272"/>
            <a:ext cx="7817896" cy="2000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시청자들은 매번 </a:t>
            </a:r>
            <a:r>
              <a:rPr lang="en-US" altLang="ko-KR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TV</a:t>
            </a:r>
            <a:r>
              <a:rPr lang="ko-KR" altLang="en-US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를 볼 때 마다 능동적인 결정을 내리기를 원하는가</a:t>
            </a:r>
            <a:r>
              <a:rPr lang="en-US" altLang="ko-KR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?</a:t>
            </a:r>
          </a:p>
          <a:p>
            <a:r>
              <a:rPr lang="ko-KR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더 좋은 퀄리티의 프로그램이라는 뜻은 더 나은 선택이라는 것이다</a:t>
            </a:r>
            <a:r>
              <a:rPr lang="en-US" altLang="ko-KR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.</a:t>
            </a:r>
          </a:p>
          <a:p>
            <a:endParaRPr lang="en-US" altLang="ko-KR" b="1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</a:endParaRPr>
          </a:p>
          <a:p>
            <a:r>
              <a:rPr lang="ko-KR" altLang="en-US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아니면 그들은 여전히 다른 사람이 선택을 해주는 시스템을 선호하는가</a:t>
            </a:r>
            <a:r>
              <a:rPr lang="en-US" altLang="ko-KR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?</a:t>
            </a:r>
          </a:p>
          <a:p>
            <a:r>
              <a:rPr lang="ko-KR" altLang="en-US" sz="1600" dirty="0" smtClean="0"/>
              <a:t> </a:t>
            </a:r>
            <a:r>
              <a:rPr lang="en-US" altLang="ko-KR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TV-as-background-noise </a:t>
            </a:r>
            <a:r>
              <a:rPr lang="en-US" altLang="ko-KR" sz="16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veiewing</a:t>
            </a:r>
            <a:r>
              <a:rPr lang="ko-KR" alt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과 같은 타입은</a:t>
            </a:r>
            <a:r>
              <a:rPr lang="en-US" altLang="ko-KR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  <a:r>
              <a:rPr lang="ko-KR" alt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많은 </a:t>
            </a:r>
            <a:r>
              <a:rPr lang="ko-KR" alt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사람들이</a:t>
            </a:r>
            <a:r>
              <a:rPr lang="en-US" altLang="ko-KR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ko-KR" alt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선형적인 </a:t>
            </a:r>
            <a:r>
              <a:rPr lang="ko-KR" alt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채널에 선호한다</a:t>
            </a:r>
            <a:endParaRPr lang="en-US" altLang="ko-KR" sz="1600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</a:endParaRPr>
          </a:p>
          <a:p>
            <a:endParaRPr lang="en-US" altLang="ko-KR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813705" y="5555652"/>
            <a:ext cx="798167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-</a:t>
            </a:r>
            <a:r>
              <a:rPr lang="ko-KR" alt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둘 </a:t>
            </a:r>
            <a:r>
              <a:rPr lang="ko-KR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다 가능할 것이다</a:t>
            </a:r>
            <a:r>
              <a:rPr lang="en-US" altLang="ko-KR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. </a:t>
            </a:r>
            <a:r>
              <a:rPr lang="ko-KR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양자 택일 </a:t>
            </a:r>
            <a:r>
              <a:rPr lang="en-US" altLang="ko-KR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/ </a:t>
            </a:r>
            <a:r>
              <a:rPr lang="ko-KR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또는 시나리오가 존재해야 할 이유가 없다</a:t>
            </a:r>
            <a:r>
              <a:rPr lang="en-US" altLang="ko-KR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.</a:t>
            </a:r>
          </a:p>
          <a:p>
            <a:r>
              <a:rPr lang="en-US" altLang="ko-KR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-</a:t>
            </a:r>
            <a:r>
              <a:rPr lang="ko-KR" alt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마지막으로</a:t>
            </a:r>
            <a:r>
              <a:rPr lang="en-US" altLang="ko-KR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, </a:t>
            </a:r>
            <a:r>
              <a:rPr lang="ko-KR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둘다 될수 있을 것이다</a:t>
            </a:r>
            <a:r>
              <a:rPr lang="en-US" altLang="ko-KR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. </a:t>
            </a:r>
            <a:r>
              <a:rPr lang="ko-KR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다른 세션에서 가능한 시나리오를 다뤄볼것이다</a:t>
            </a:r>
            <a:r>
              <a:rPr lang="en-US" altLang="ko-KR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.</a:t>
            </a:r>
            <a:endParaRPr lang="ko-KR" altLang="en-US" sz="1600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50183285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Binge-viewing</a:t>
            </a:r>
            <a:r>
              <a:rPr lang="ko-KR" altLang="en-US" dirty="0" smtClean="0"/>
              <a:t>은 여기에 있다</a:t>
            </a:r>
            <a:r>
              <a:rPr lang="en-US" altLang="ko-KR" dirty="0" smtClean="0"/>
              <a:t>.</a:t>
            </a:r>
            <a:r>
              <a:rPr lang="ko-KR" altLang="en-US" dirty="0"/>
              <a:t> 스트리밍 서비스를 통해 온라인으로 제공되는 고품질의 잘 </a:t>
            </a:r>
            <a:r>
              <a:rPr lang="ko-KR" altLang="en-US" dirty="0" smtClean="0"/>
              <a:t>제작된 시리즈가 이 </a:t>
            </a:r>
            <a:r>
              <a:rPr lang="ko-KR" altLang="en-US" dirty="0"/>
              <a:t>행동을 촉발시키고 </a:t>
            </a:r>
            <a:r>
              <a:rPr lang="ko-KR" altLang="en-US" dirty="0" smtClean="0"/>
              <a:t>있다</a:t>
            </a:r>
            <a:r>
              <a:rPr lang="en-US" altLang="ko-KR" dirty="0" smtClean="0"/>
              <a:t>.</a:t>
            </a:r>
            <a:endParaRPr lang="ko-KR" altLang="en-US" dirty="0" smtClean="0"/>
          </a:p>
          <a:p>
            <a:r>
              <a:rPr lang="ko-KR" altLang="en-US" dirty="0"/>
              <a:t>젊은 시청자는 오래된 시청에 새로운 삶을 불어 넣고 시청자가 처음부터 보지 못했던 현재 히트를 따라 잡기 위해 시청자가 </a:t>
            </a:r>
            <a:r>
              <a:rPr lang="ko-KR" altLang="en-US" dirty="0" smtClean="0"/>
              <a:t>늙기 </a:t>
            </a:r>
            <a:r>
              <a:rPr lang="ko-KR" altLang="en-US" dirty="0"/>
              <a:t>전에 방송을 </a:t>
            </a:r>
            <a:r>
              <a:rPr lang="ko-KR" altLang="en-US" dirty="0" smtClean="0"/>
              <a:t>중단한 </a:t>
            </a:r>
            <a:r>
              <a:rPr lang="ko-KR" altLang="en-US" dirty="0"/>
              <a:t>시리즈를 따라 </a:t>
            </a:r>
            <a:r>
              <a:rPr lang="ko-KR" altLang="en-US" dirty="0" smtClean="0"/>
              <a:t>잡는다</a:t>
            </a:r>
            <a:r>
              <a:rPr lang="en-US" altLang="ko-KR" dirty="0" smtClean="0"/>
              <a:t>.</a:t>
            </a:r>
            <a:endParaRPr lang="ko-KR" altLang="en-US" dirty="0" smtClean="0"/>
          </a:p>
          <a:p>
            <a:r>
              <a:rPr lang="en-US" altLang="ko-KR" dirty="0" smtClean="0"/>
              <a:t>Binge-viewing</a:t>
            </a:r>
            <a:r>
              <a:rPr lang="ko-KR" altLang="en-US" dirty="0" smtClean="0"/>
              <a:t>은 시리즈의 </a:t>
            </a:r>
            <a:r>
              <a:rPr lang="ko-KR" altLang="en-US" dirty="0"/>
              <a:t>전체 시즌이 한꺼번에 출시되어 생산 과정을 방해합니다</a:t>
            </a:r>
            <a:r>
              <a:rPr lang="en-US" altLang="ko-KR" dirty="0" smtClean="0"/>
              <a:t>.</a:t>
            </a:r>
            <a:endParaRPr lang="ko-KR" altLang="en-US" dirty="0" smtClean="0"/>
          </a:p>
          <a:p>
            <a:r>
              <a:rPr lang="ko-KR" altLang="en-US" dirty="0" smtClean="0"/>
              <a:t>이것은 강력한 감독의 목소리를 허락하지만</a:t>
            </a:r>
            <a:r>
              <a:rPr lang="en-US" altLang="ko-KR" dirty="0" smtClean="0"/>
              <a:t>,</a:t>
            </a:r>
            <a:r>
              <a:rPr lang="ko-KR" altLang="en-US" dirty="0" smtClean="0"/>
              <a:t>  제작자들은 시즌이 시작될 때 청중의 의견에 반응하지 않는다</a:t>
            </a:r>
            <a:r>
              <a:rPr lang="en-US" altLang="ko-KR" dirty="0" smtClean="0"/>
              <a:t>.</a:t>
            </a:r>
            <a:r>
              <a:rPr lang="ko-KR" altLang="en-US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868424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Binge - viewing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Binge Viewing : </a:t>
            </a:r>
            <a:r>
              <a:rPr lang="en-US" altLang="ko-KR" sz="2400" dirty="0"/>
              <a:t>Netflix </a:t>
            </a:r>
            <a:r>
              <a:rPr lang="ko-KR" altLang="en-US" sz="2400" dirty="0"/>
              <a:t>및 </a:t>
            </a:r>
            <a:r>
              <a:rPr lang="en-US" altLang="ko-KR" sz="2400" dirty="0"/>
              <a:t>Amazon</a:t>
            </a:r>
            <a:r>
              <a:rPr lang="ko-KR" altLang="en-US" sz="2400" dirty="0"/>
              <a:t>과 같은 스트리밍 서비스를 통해 쇼 전체 시즌 </a:t>
            </a:r>
            <a:r>
              <a:rPr lang="en-US" altLang="ko-KR" sz="2400" dirty="0"/>
              <a:t>(</a:t>
            </a:r>
            <a:r>
              <a:rPr lang="ko-KR" altLang="en-US" sz="2400" dirty="0"/>
              <a:t>또는 시즌들</a:t>
            </a:r>
            <a:r>
              <a:rPr lang="en-US" altLang="ko-KR" sz="2400" dirty="0"/>
              <a:t>)</a:t>
            </a:r>
            <a:r>
              <a:rPr lang="ko-KR" altLang="en-US" sz="2400" dirty="0"/>
              <a:t>을 </a:t>
            </a:r>
            <a:r>
              <a:rPr lang="ko-KR" altLang="en-US" sz="2400" dirty="0" smtClean="0"/>
              <a:t>몰아능 보는 행위</a:t>
            </a:r>
            <a:endParaRPr lang="en-US" sz="2400" dirty="0"/>
          </a:p>
        </p:txBody>
      </p:sp>
      <p:sp>
        <p:nvSpPr>
          <p:cNvPr id="5" name="Rectangle 4"/>
          <p:cNvSpPr/>
          <p:nvPr/>
        </p:nvSpPr>
        <p:spPr>
          <a:xfrm>
            <a:off x="3723141" y="3669545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ko-KR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이전 </a:t>
            </a:r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DVD</a:t>
            </a:r>
            <a:r>
              <a:rPr lang="ko-KR" alt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와 </a:t>
            </a:r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DVR</a:t>
            </a:r>
            <a:r>
              <a:rPr lang="en-US" altLang="ko-K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</a:t>
            </a:r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ko-KR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iTunes</a:t>
            </a:r>
            <a:r>
              <a:rPr lang="ko-KR" alt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=&gt;</a:t>
            </a:r>
            <a:r>
              <a:rPr lang="ko-KR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ko-KR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한 번에 몰아보기 가능</a:t>
            </a:r>
            <a:endParaRPr lang="en-US" altLang="ko-KR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875171" y="4329636"/>
            <a:ext cx="6680291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ko-KR" sz="3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so why now</a:t>
            </a:r>
            <a:r>
              <a:rPr lang="en-US" altLang="ko-KR" sz="3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?</a:t>
            </a:r>
            <a:r>
              <a:rPr lang="ko-KR" altLang="en-US" sz="3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</a:p>
          <a:p>
            <a:pPr algn="ctr"/>
            <a:r>
              <a:rPr lang="ko-KR" altLang="en-US" sz="3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왜 스트림 서비스 시대에 와서 </a:t>
            </a:r>
            <a:endParaRPr lang="en-US" altLang="ko-KR" sz="32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ctr"/>
            <a:r>
              <a:rPr lang="en-US" altLang="ko-KR" sz="3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Binge-Viewing</a:t>
            </a:r>
            <a:r>
              <a:rPr lang="ko-KR" altLang="en-US" sz="3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이 트랜드가 되었을까</a:t>
            </a:r>
            <a:r>
              <a:rPr lang="en-US" altLang="ko-KR" sz="3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?</a:t>
            </a:r>
            <a:r>
              <a:rPr lang="ko-KR" altLang="en-US" sz="3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endParaRPr lang="en-US" altLang="ko-KR" sz="3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83710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Binge - viewing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5394906" y="2778169"/>
            <a:ext cx="211307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1.</a:t>
            </a:r>
            <a:r>
              <a:rPr lang="ko-KR" alt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심리적 이유</a:t>
            </a:r>
            <a:r>
              <a:rPr lang="en-US" altLang="ko-KR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!</a:t>
            </a: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944466" y="3612799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ko-K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Netflix </a:t>
            </a:r>
            <a:r>
              <a:rPr lang="ko-KR" alt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및 </a:t>
            </a:r>
            <a:r>
              <a:rPr lang="en-US" altLang="ko-K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HBO </a:t>
            </a:r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Go</a:t>
            </a:r>
            <a:r>
              <a:rPr lang="ko-KR" alt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=&gt;</a:t>
            </a:r>
            <a:r>
              <a:rPr lang="ko-KR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</a:t>
            </a:r>
            <a:r>
              <a:rPr lang="ko-KR" altLang="en-US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추가 비용</a:t>
            </a:r>
            <a:r>
              <a:rPr lang="en-US" altLang="ko-KR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,</a:t>
            </a:r>
            <a:r>
              <a:rPr lang="ko-KR" altLang="en-US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ko-KR" altLang="en-US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다운로드 </a:t>
            </a:r>
            <a:r>
              <a:rPr lang="ko-KR" altLang="en-US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과정</a:t>
            </a:r>
            <a:r>
              <a:rPr lang="en-US" altLang="ko-KR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x</a:t>
            </a:r>
            <a:endParaRPr lang="en-US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086799" y="4441501"/>
            <a:ext cx="706418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o-KR" alt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이러한 과정과 비용</a:t>
            </a:r>
            <a:r>
              <a:rPr lang="en-US" altLang="ko-KR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(commitment)</a:t>
            </a:r>
            <a:r>
              <a:rPr lang="ko-KR" alt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의 생략은 </a:t>
            </a:r>
          </a:p>
          <a:p>
            <a:pPr algn="ctr"/>
            <a:r>
              <a:rPr lang="ko-KR" alt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사람들로 하여금 내가 티비 보는 것 말고 할게 없는</a:t>
            </a:r>
          </a:p>
          <a:p>
            <a:pPr algn="ctr"/>
            <a:r>
              <a:rPr lang="ko-KR" alt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사람처럼 느끼지 않도록 한다</a:t>
            </a:r>
            <a:r>
              <a:rPr lang="en-US" altLang="ko-KR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  <a:r>
              <a:rPr lang="ko-KR" alt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3239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Binge - viewing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632834" y="2079510"/>
            <a:ext cx="558486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2.</a:t>
            </a:r>
            <a:r>
              <a:rPr lang="ko-KR" alt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요즘 볼만한 컨텐츠가 더 풍부해 졌다</a:t>
            </a:r>
            <a:r>
              <a:rPr lang="en-US" altLang="ko-KR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!</a:t>
            </a: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022358" y="2518779"/>
            <a:ext cx="27446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HD </a:t>
            </a:r>
            <a:r>
              <a:rPr lang="ko-KR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촬영 </a:t>
            </a:r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,</a:t>
            </a:r>
            <a:r>
              <a:rPr lang="ko-KR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더 세련된 기법 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892981" y="3219805"/>
            <a:ext cx="7532831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ko-KR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3</a:t>
            </a:r>
            <a:r>
              <a:rPr lang="en-US" altLang="ko-KR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  <a:r>
              <a:rPr lang="ko-KR" alt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‘Lost’(</a:t>
            </a:r>
            <a:r>
              <a:rPr lang="ko-KR" alt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미국 드라마</a:t>
            </a:r>
            <a:r>
              <a:rPr lang="en-US" altLang="ko-KR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)</a:t>
            </a:r>
            <a:r>
              <a:rPr lang="ko-KR" alt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를 보기에는 너무 어린 십대라면</a:t>
            </a:r>
            <a:r>
              <a:rPr lang="en-US" altLang="ko-KR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</a:t>
            </a:r>
            <a:r>
              <a:rPr lang="ko-KR" alt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 </a:t>
            </a:r>
            <a:endParaRPr lang="ko-KR" altLang="en-US" sz="24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ctr"/>
            <a:r>
              <a:rPr lang="en-US" altLang="ko-KR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Netflix</a:t>
            </a:r>
            <a:r>
              <a:rPr lang="ko-KR" alt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를 통해</a:t>
            </a:r>
            <a:r>
              <a:rPr lang="ko-KR" alt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ko-KR" alt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부모님께 돈을 지불 할 필요없이 </a:t>
            </a:r>
            <a:endParaRPr lang="ko-KR" altLang="en-US" sz="24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ctr"/>
            <a:r>
              <a:rPr lang="ko-KR" alt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전체 </a:t>
            </a:r>
            <a:r>
              <a:rPr lang="ko-KR" alt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시리즈를 시청할 수있는 훌륭한 방법을 제공한다</a:t>
            </a:r>
            <a:r>
              <a:rPr lang="en-US" altLang="ko-KR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  <a:endParaRPr lang="ko-KR" altLang="en-US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ctr"/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823901" y="4701194"/>
            <a:ext cx="959929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ko-KR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4.</a:t>
            </a:r>
            <a:r>
              <a:rPr lang="ko-KR" alt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미국 시리즈 뿐만 아니라 영국 시리즈도 </a:t>
            </a:r>
            <a:r>
              <a:rPr lang="en-US" altLang="ko-KR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binge viewing</a:t>
            </a:r>
            <a:r>
              <a:rPr lang="ko-KR" alt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에 불을 지폈다</a:t>
            </a:r>
            <a:r>
              <a:rPr lang="en-US" altLang="ko-KR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  <a:r>
              <a:rPr lang="ko-KR" alt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endParaRPr lang="ko-KR" altLang="en-US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ctr"/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031322" y="5163364"/>
            <a:ext cx="28473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Black Mirror, Peaky Blinders</a:t>
            </a:r>
            <a:r>
              <a:rPr lang="ko-KR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99191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Binge - viewing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397810" y="1545619"/>
            <a:ext cx="3496919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ko-KR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5.</a:t>
            </a:r>
            <a:r>
              <a:rPr lang="en-US" altLang="ko-KR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Show</a:t>
            </a:r>
            <a:r>
              <a:rPr lang="ko-KR" alt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가 쓰여지는 방식</a:t>
            </a:r>
            <a:r>
              <a:rPr lang="en-US" altLang="ko-KR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!</a:t>
            </a:r>
            <a:endParaRPr lang="ko-KR" altLang="en-US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ctr"/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639213" y="3737976"/>
            <a:ext cx="319023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DVR(</a:t>
            </a:r>
            <a:r>
              <a:rPr lang="ko-KR" altLang="en-US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개인용 녹화기</a:t>
            </a:r>
            <a:r>
              <a:rPr lang="en-US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)</a:t>
            </a:r>
            <a:r>
              <a:rPr lang="ko-KR" altLang="en-US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등장</a:t>
            </a:r>
            <a:r>
              <a:rPr lang="en-US" altLang="ko-KR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!</a:t>
            </a:r>
            <a:endParaRPr lang="en-US" sz="2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245228" y="2233182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ko-KR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이전 </a:t>
            </a:r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=&gt;</a:t>
            </a:r>
            <a:endParaRPr lang="ko-KR" altLang="en-US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ctr"/>
            <a:r>
              <a:rPr lang="ko-KR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쇼는 </a:t>
            </a:r>
            <a:r>
              <a:rPr lang="ko-KR" alt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가장 최근의 에피소드를 처음 보던 시청자가 따라 잡을 수 있고 무슨 일이 일어나고 있는지 즉시 파악할 수 있도록 쓰여졌다</a:t>
            </a:r>
            <a:r>
              <a:rPr lang="en-US" altLang="ko-K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  <a:r>
              <a:rPr lang="ko-KR" alt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</a:p>
        </p:txBody>
      </p:sp>
      <p:sp>
        <p:nvSpPr>
          <p:cNvPr id="8" name="Rectangle 7"/>
          <p:cNvSpPr/>
          <p:nvPr/>
        </p:nvSpPr>
        <p:spPr>
          <a:xfrm>
            <a:off x="3316947" y="454018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ko-KR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작가들은 초반의 에피소드를 </a:t>
            </a:r>
            <a:r>
              <a:rPr lang="ko-KR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놓쳤던 </a:t>
            </a:r>
            <a:r>
              <a:rPr lang="ko-KR" alt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사람들이 </a:t>
            </a:r>
            <a:endParaRPr lang="ko-KR" altLang="en-US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ctr"/>
            <a:r>
              <a:rPr lang="ko-KR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되돌아 </a:t>
            </a:r>
            <a:r>
              <a:rPr lang="ko-KR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가서 보고 싶도록 </a:t>
            </a:r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Show</a:t>
            </a:r>
            <a:r>
              <a:rPr lang="ko-KR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를 쓸 수 있다</a:t>
            </a:r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  <a:r>
              <a:rPr lang="ko-KR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181609" y="5660334"/>
            <a:ext cx="331694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Binge Viewing </a:t>
            </a:r>
            <a:r>
              <a:rPr lang="ko-KR" altLang="en-US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장려</a:t>
            </a:r>
            <a:r>
              <a:rPr lang="en-US" altLang="ko-KR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!</a:t>
            </a:r>
            <a:endParaRPr lang="en-US" sz="2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56500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Binge - viewing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701061" y="1563548"/>
            <a:ext cx="317728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ko-KR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6.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ko-KR" alt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altLang="ko-KR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LILLYHAMMER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효과</a:t>
            </a:r>
            <a:endParaRPr lang="ko-KR" altLang="en-US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ctr"/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796988" y="2419299"/>
            <a:ext cx="754828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000" dirty="0" smtClean="0">
                <a:solidFill>
                  <a:srgbClr val="353535"/>
                </a:solidFill>
                <a:latin typeface="Helvetica" charset="0"/>
              </a:rPr>
              <a:t>LILLYHAMMER-</a:t>
            </a:r>
            <a:endParaRPr lang="ko-KR" altLang="en-US" sz="2000" dirty="0">
              <a:solidFill>
                <a:srgbClr val="353535"/>
              </a:solidFill>
              <a:latin typeface="Helvetica" charset="0"/>
            </a:endParaRPr>
          </a:p>
          <a:p>
            <a:r>
              <a:rPr lang="ko-KR" altLang="en-US" sz="2000" dirty="0" smtClean="0">
                <a:solidFill>
                  <a:srgbClr val="353535"/>
                </a:solidFill>
                <a:latin typeface="AppleSDGothicNeo-Regular" charset="-127"/>
              </a:rPr>
              <a:t>코메디</a:t>
            </a:r>
            <a:r>
              <a:rPr lang="en-US" altLang="ko-KR" sz="2000" dirty="0">
                <a:solidFill>
                  <a:srgbClr val="353535"/>
                </a:solidFill>
                <a:latin typeface="Helvetica" charset="0"/>
              </a:rPr>
              <a:t>/</a:t>
            </a:r>
            <a:r>
              <a:rPr lang="ko-KR" altLang="en-US" sz="2000" dirty="0" smtClean="0">
                <a:solidFill>
                  <a:srgbClr val="353535"/>
                </a:solidFill>
                <a:latin typeface="AppleSDGothicNeo-Regular" charset="-127"/>
              </a:rPr>
              <a:t>드라마</a:t>
            </a:r>
            <a:r>
              <a:rPr lang="ko-KR" altLang="en-US" sz="2000" dirty="0" smtClean="0">
                <a:solidFill>
                  <a:srgbClr val="353535"/>
                </a:solidFill>
                <a:latin typeface="Helvetica" charset="0"/>
              </a:rPr>
              <a:t>로 </a:t>
            </a:r>
            <a:r>
              <a:rPr lang="ko-KR" altLang="en-US" sz="2000" u="sng" dirty="0">
                <a:solidFill>
                  <a:srgbClr val="353535"/>
                </a:solidFill>
                <a:latin typeface="AppleSDGothicNeo-Regular" charset="-127"/>
              </a:rPr>
              <a:t>모든</a:t>
            </a:r>
            <a:r>
              <a:rPr lang="ko-KR" altLang="en-US" sz="2000" u="sng" dirty="0">
                <a:solidFill>
                  <a:srgbClr val="353535"/>
                </a:solidFill>
                <a:latin typeface="Helvetica" charset="0"/>
              </a:rPr>
              <a:t> </a:t>
            </a:r>
            <a:r>
              <a:rPr lang="ko-KR" altLang="en-US" sz="2000" u="sng" dirty="0">
                <a:solidFill>
                  <a:srgbClr val="353535"/>
                </a:solidFill>
                <a:latin typeface="AppleSDGothicNeo-Regular" charset="-127"/>
              </a:rPr>
              <a:t>시리즈를</a:t>
            </a:r>
            <a:r>
              <a:rPr lang="ko-KR" altLang="en-US" sz="2000" u="sng" dirty="0">
                <a:solidFill>
                  <a:srgbClr val="353535"/>
                </a:solidFill>
                <a:latin typeface="Helvetica" charset="0"/>
              </a:rPr>
              <a:t> </a:t>
            </a:r>
            <a:r>
              <a:rPr lang="ko-KR" altLang="en-US" sz="2000" u="sng" dirty="0">
                <a:solidFill>
                  <a:srgbClr val="353535"/>
                </a:solidFill>
                <a:latin typeface="AppleSDGothicNeo-Regular" charset="-127"/>
              </a:rPr>
              <a:t>한</a:t>
            </a:r>
            <a:r>
              <a:rPr lang="ko-KR" altLang="en-US" sz="2000" u="sng" dirty="0">
                <a:solidFill>
                  <a:srgbClr val="353535"/>
                </a:solidFill>
                <a:latin typeface="Helvetica" charset="0"/>
              </a:rPr>
              <a:t> </a:t>
            </a:r>
            <a:r>
              <a:rPr lang="ko-KR" altLang="en-US" sz="2000" u="sng" dirty="0">
                <a:solidFill>
                  <a:srgbClr val="353535"/>
                </a:solidFill>
                <a:latin typeface="AppleSDGothicNeo-Regular" charset="-127"/>
              </a:rPr>
              <a:t>번에</a:t>
            </a:r>
            <a:r>
              <a:rPr lang="ko-KR" altLang="en-US" sz="2000" u="sng" dirty="0">
                <a:solidFill>
                  <a:srgbClr val="353535"/>
                </a:solidFill>
                <a:latin typeface="Helvetica" charset="0"/>
              </a:rPr>
              <a:t> </a:t>
            </a:r>
            <a:r>
              <a:rPr lang="ko-KR" altLang="en-US" sz="2000" u="sng" dirty="0" smtClean="0">
                <a:solidFill>
                  <a:srgbClr val="353535"/>
                </a:solidFill>
                <a:latin typeface="AppleSDGothicNeo-Regular" charset="-127"/>
              </a:rPr>
              <a:t>방영</a:t>
            </a:r>
            <a:r>
              <a:rPr lang="ko-KR" altLang="en-US" sz="2000" dirty="0" smtClean="0">
                <a:solidFill>
                  <a:srgbClr val="353535"/>
                </a:solidFill>
                <a:latin typeface="AppleSDGothicNeo-Regular" charset="-127"/>
              </a:rPr>
              <a:t>하는 포맷의 첫번째 적용 대상</a:t>
            </a:r>
            <a:r>
              <a:rPr lang="ko-KR" altLang="en-US" sz="2000" dirty="0" smtClean="0">
                <a:solidFill>
                  <a:srgbClr val="353535"/>
                </a:solidFill>
                <a:latin typeface="Helvetica" charset="0"/>
              </a:rPr>
              <a:t> </a:t>
            </a:r>
            <a:endParaRPr lang="en-US" sz="2000" dirty="0"/>
          </a:p>
        </p:txBody>
      </p:sp>
      <p:sp>
        <p:nvSpPr>
          <p:cNvPr id="8" name="Rectangle 7"/>
          <p:cNvSpPr/>
          <p:nvPr/>
        </p:nvSpPr>
        <p:spPr>
          <a:xfrm>
            <a:off x="5858767" y="3471912"/>
            <a:ext cx="117371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Popular!</a:t>
            </a:r>
            <a:endParaRPr lang="en-US" sz="2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805955" y="4364638"/>
            <a:ext cx="754828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o-KR" alt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넷플릭스는 이 포맷 유지 </a:t>
            </a:r>
            <a:r>
              <a:rPr lang="en-US" altLang="ko-KR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,</a:t>
            </a:r>
            <a:r>
              <a:rPr lang="ko-KR" alt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altLang="ko-KR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</a:p>
          <a:p>
            <a:pPr algn="ctr"/>
            <a:r>
              <a:rPr lang="en-US" altLang="ko-KR" sz="20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Ex. House of cards, Arrested Development, Orange is the new black </a:t>
            </a:r>
          </a:p>
        </p:txBody>
      </p:sp>
    </p:spTree>
    <p:extLst>
      <p:ext uri="{BB962C8B-B14F-4D97-AF65-F5344CB8AC3E}">
        <p14:creationId xmlns:p14="http://schemas.microsoft.com/office/powerpoint/2010/main" val="4603146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Binge - viewing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701061" y="1563548"/>
            <a:ext cx="317728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ko-KR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6.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ko-KR" alt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altLang="ko-KR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LILLYHAMMER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효과</a:t>
            </a:r>
            <a:endParaRPr lang="ko-KR" altLang="en-US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ctr"/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248017" y="3078519"/>
            <a:ext cx="698967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ppleSDGothicNeo-Regular" charset="-127"/>
            </a:endParaRPr>
          </a:p>
          <a:p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Helvetica" charset="0"/>
            </a:endParaRP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ppleSDGothicNeo-Regular" charset="-127"/>
              </a:rPr>
              <a:t>-</a:t>
            </a:r>
            <a:r>
              <a:rPr lang="ko-KR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ppleSDGothicNeo-Regular" charset="-127"/>
              </a:rPr>
              <a:t>선형적</a:t>
            </a:r>
            <a:r>
              <a:rPr lang="ko-KR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 charset="0"/>
              </a:rPr>
              <a:t> </a:t>
            </a:r>
            <a:r>
              <a:rPr lang="ko-KR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ppleSDGothicNeo-Regular" charset="-127"/>
              </a:rPr>
              <a:t>서비스</a:t>
            </a:r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ppleSDGothicNeo-Regular" charset="-127"/>
              </a:rPr>
              <a:t>(</a:t>
            </a:r>
            <a:r>
              <a:rPr lang="ko-KR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ppleSDGothicNeo-Regular" charset="-127"/>
              </a:rPr>
              <a:t>사용자 요구에 반응</a:t>
            </a:r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ppleSDGothicNeo-Regular" charset="-127"/>
              </a:rPr>
              <a:t>x, </a:t>
            </a:r>
            <a:r>
              <a:rPr lang="ko-KR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ppleSDGothicNeo-Regular" charset="-127"/>
              </a:rPr>
              <a:t>일방적 편성</a:t>
            </a:r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ppleSDGothicNeo-Regular" charset="-127"/>
              </a:rPr>
              <a:t>)</a:t>
            </a:r>
            <a:r>
              <a:rPr lang="ko-KR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ppleSDGothicNeo-Regular" charset="-127"/>
              </a:rPr>
              <a:t>로</a:t>
            </a:r>
            <a:r>
              <a:rPr lang="ko-KR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 charset="0"/>
              </a:rPr>
              <a:t> </a:t>
            </a:r>
            <a:r>
              <a:rPr lang="ko-KR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ppleSDGothicNeo-Regular" charset="-127"/>
              </a:rPr>
              <a:t>재구조화하는가</a:t>
            </a:r>
            <a:r>
              <a:rPr lang="en-US" altLang="ko-KR" dirty="0">
                <a:solidFill>
                  <a:schemeClr val="tx1">
                    <a:lumMod val="65000"/>
                    <a:lumOff val="35000"/>
                  </a:schemeClr>
                </a:solidFill>
                <a:latin typeface="Helvetica" charset="0"/>
              </a:rPr>
              <a:t>?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ppleSDGothicNeo-Regular" charset="-127"/>
              </a:rPr>
              <a:t>-</a:t>
            </a:r>
            <a:r>
              <a:rPr lang="ko-KR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ppleSDGothicNeo-Regular" charset="-127"/>
              </a:rPr>
              <a:t>만약</a:t>
            </a:r>
            <a:r>
              <a:rPr lang="ko-KR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 charset="0"/>
              </a:rPr>
              <a:t> </a:t>
            </a:r>
            <a:r>
              <a:rPr lang="ko-KR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ppleSDGothicNeo-Regular" charset="-127"/>
              </a:rPr>
              <a:t>그렇다면</a:t>
            </a:r>
            <a:r>
              <a:rPr lang="ko-KR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 charset="0"/>
              </a:rPr>
              <a:t> </a:t>
            </a:r>
            <a:r>
              <a:rPr lang="ko-KR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ppleSDGothicNeo-Regular" charset="-127"/>
              </a:rPr>
              <a:t>시간대는</a:t>
            </a:r>
            <a:r>
              <a:rPr lang="ko-KR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 charset="0"/>
              </a:rPr>
              <a:t> </a:t>
            </a:r>
            <a:r>
              <a:rPr lang="ko-KR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AppleSDGothicNeo-Regular" charset="-127"/>
              </a:rPr>
              <a:t>어떻게</a:t>
            </a:r>
            <a:r>
              <a:rPr lang="ko-KR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Helvetica" charset="0"/>
              </a:rPr>
              <a:t> </a:t>
            </a:r>
            <a:r>
              <a:rPr lang="ko-KR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AppleSDGothicNeo-Regular" charset="-127"/>
              </a:rPr>
              <a:t>하는</a:t>
            </a:r>
            <a:r>
              <a:rPr lang="ko-KR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Helvetica" charset="0"/>
              </a:rPr>
              <a:t> </a:t>
            </a:r>
            <a:r>
              <a:rPr lang="ko-KR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AppleSDGothicNeo-Regular" charset="-127"/>
              </a:rPr>
              <a:t>가</a:t>
            </a:r>
            <a:r>
              <a:rPr lang="en-US" altLang="ko-KR" dirty="0">
                <a:solidFill>
                  <a:schemeClr val="tx1">
                    <a:lumMod val="65000"/>
                    <a:lumOff val="35000"/>
                  </a:schemeClr>
                </a:solidFill>
                <a:latin typeface="Helvetica" charset="0"/>
              </a:rPr>
              <a:t>?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ppleSDGothicNeo-Regular" charset="-127"/>
              </a:rPr>
              <a:t>-</a:t>
            </a:r>
            <a:r>
              <a:rPr lang="ko-KR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ppleSDGothicNeo-Regular" charset="-127"/>
              </a:rPr>
              <a:t>새로운</a:t>
            </a:r>
            <a:r>
              <a:rPr lang="ko-KR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 charset="0"/>
              </a:rPr>
              <a:t> </a:t>
            </a:r>
            <a:r>
              <a:rPr lang="ko-KR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AppleSDGothicNeo-Regular" charset="-127"/>
              </a:rPr>
              <a:t>에피소드를</a:t>
            </a:r>
            <a:r>
              <a:rPr lang="ko-KR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Helvetica" charset="0"/>
              </a:rPr>
              <a:t> </a:t>
            </a:r>
            <a:r>
              <a:rPr lang="ko-KR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AppleSDGothicNeo-Regular" charset="-127"/>
              </a:rPr>
              <a:t>주간</a:t>
            </a:r>
            <a:r>
              <a:rPr lang="en-US" altLang="ko-KR" dirty="0">
                <a:solidFill>
                  <a:schemeClr val="tx1">
                    <a:lumMod val="65000"/>
                    <a:lumOff val="35000"/>
                  </a:schemeClr>
                </a:solidFill>
                <a:latin typeface="Helvetica" charset="0"/>
              </a:rPr>
              <a:t>, </a:t>
            </a:r>
            <a:r>
              <a:rPr lang="ko-KR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AppleSDGothicNeo-Regular" charset="-127"/>
              </a:rPr>
              <a:t>일간</a:t>
            </a:r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 charset="0"/>
              </a:rPr>
              <a:t>,</a:t>
            </a:r>
            <a:r>
              <a:rPr lang="ko-KR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 charset="0"/>
              </a:rPr>
              <a:t> </a:t>
            </a:r>
            <a:r>
              <a:rPr lang="ko-KR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ppleSDGothicNeo-Regular" charset="-127"/>
              </a:rPr>
              <a:t>또는</a:t>
            </a:r>
            <a:r>
              <a:rPr lang="ko-KR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 charset="0"/>
              </a:rPr>
              <a:t> </a:t>
            </a:r>
            <a:r>
              <a:rPr lang="ko-KR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AppleSDGothicNeo-Regular" charset="-127"/>
              </a:rPr>
              <a:t>두</a:t>
            </a:r>
            <a:r>
              <a:rPr lang="ko-KR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Helvetica" charset="0"/>
              </a:rPr>
              <a:t> </a:t>
            </a:r>
            <a:r>
              <a:rPr lang="ko-KR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AppleSDGothicNeo-Regular" charset="-127"/>
              </a:rPr>
              <a:t>세개를</a:t>
            </a:r>
            <a:r>
              <a:rPr lang="ko-KR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Helvetica" charset="0"/>
              </a:rPr>
              <a:t> </a:t>
            </a:r>
            <a:r>
              <a:rPr lang="ko-KR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AppleSDGothicNeo-Regular" charset="-127"/>
              </a:rPr>
              <a:t>한</a:t>
            </a:r>
            <a:r>
              <a:rPr lang="ko-KR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Helvetica" charset="0"/>
              </a:rPr>
              <a:t> </a:t>
            </a:r>
            <a:r>
              <a:rPr lang="ko-KR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AppleSDGothicNeo-Regular" charset="-127"/>
              </a:rPr>
              <a:t>번에</a:t>
            </a:r>
            <a:r>
              <a:rPr lang="ko-KR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Helvetica" charset="0"/>
              </a:rPr>
              <a:t> </a:t>
            </a:r>
            <a:r>
              <a:rPr lang="ko-KR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ppleSDGothicNeo-Regular" charset="-127"/>
              </a:rPr>
              <a:t>방송하는가</a:t>
            </a:r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ppleSDGothicNeo-Regular" charset="-127"/>
              </a:rPr>
              <a:t>?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079807" y="2590822"/>
            <a:ext cx="864197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Helvetica" charset="0"/>
              </a:rPr>
              <a:t>non-linear(</a:t>
            </a:r>
            <a:r>
              <a:rPr lang="ko-KR" alt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Helvetica" charset="0"/>
              </a:rPr>
              <a:t>사용자 요구에 반응하는</a:t>
            </a: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Helvetica" charset="0"/>
              </a:rPr>
              <a:t>) </a:t>
            </a: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AppleSDGothicNeo-Regular" charset="-127"/>
              </a:rPr>
              <a:t>서비스</a:t>
            </a:r>
            <a:r>
              <a:rPr lang="ko-KR" alt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AppleSDGothicNeo-Regular" charset="-127"/>
              </a:rPr>
              <a:t>에서</a:t>
            </a:r>
            <a:endParaRPr lang="en-US" sz="2000" dirty="0">
              <a:solidFill>
                <a:schemeClr val="tx1">
                  <a:lumMod val="65000"/>
                  <a:lumOff val="35000"/>
                </a:schemeClr>
              </a:solidFill>
              <a:latin typeface="AppleSDGothicNeo-Regular" charset="-127"/>
            </a:endParaRPr>
          </a:p>
          <a:p>
            <a:pPr algn="ctr"/>
            <a:r>
              <a:rPr lang="ko-KR" alt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AppleSDGothicNeo-Regular" charset="-127"/>
              </a:rPr>
              <a:t>넷플릭스가</a:t>
            </a:r>
            <a:r>
              <a:rPr lang="ko-KR" alt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Helvetica" charset="0"/>
              </a:rPr>
              <a:t> </a:t>
            </a:r>
            <a:r>
              <a:rPr lang="ko-KR" alt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AppleSDGothicNeo-Regular" charset="-127"/>
              </a:rPr>
              <a:t>어떻게</a:t>
            </a:r>
            <a:r>
              <a:rPr lang="ko-KR" alt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Helvetica" charset="0"/>
              </a:rPr>
              <a:t> </a:t>
            </a:r>
            <a:r>
              <a:rPr lang="ko-KR" alt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AppleSDGothicNeo-Regular" charset="-127"/>
              </a:rPr>
              <a:t>그들의</a:t>
            </a:r>
            <a:r>
              <a:rPr lang="ko-KR" alt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Helvetica" charset="0"/>
              </a:rPr>
              <a:t> </a:t>
            </a:r>
            <a:r>
              <a:rPr lang="ko-KR" alt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AppleSDGothicNeo-Regular" charset="-127"/>
              </a:rPr>
              <a:t>새로운</a:t>
            </a:r>
            <a:r>
              <a:rPr lang="ko-KR" alt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Helvetica" charset="0"/>
              </a:rPr>
              <a:t> </a:t>
            </a:r>
            <a:r>
              <a:rPr lang="ko-KR" alt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AppleSDGothicNeo-Regular" charset="-127"/>
              </a:rPr>
              <a:t>오리지널</a:t>
            </a:r>
            <a:r>
              <a:rPr lang="en-US" altLang="ko-KR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Helvetica" charset="0"/>
              </a:rPr>
              <a:t> </a:t>
            </a:r>
            <a:r>
              <a:rPr lang="ko-KR" alt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AppleSDGothicNeo-Regular" charset="-127"/>
              </a:rPr>
              <a:t>시리즈를</a:t>
            </a:r>
            <a:r>
              <a:rPr lang="ko-KR" alt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Helvetica" charset="0"/>
              </a:rPr>
              <a:t> </a:t>
            </a:r>
            <a:r>
              <a:rPr lang="ko-KR" alt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AppleSDGothicNeo-Regular" charset="-127"/>
              </a:rPr>
              <a:t>다룰</a:t>
            </a:r>
            <a:r>
              <a:rPr lang="ko-KR" alt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Helvetica" charset="0"/>
              </a:rPr>
              <a:t> </a:t>
            </a:r>
            <a:r>
              <a:rPr lang="ko-KR" alt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AppleSDGothicNeo-Regular" charset="-127"/>
              </a:rPr>
              <a:t>지에</a:t>
            </a:r>
            <a:r>
              <a:rPr lang="ko-KR" alt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Helvetica" charset="0"/>
              </a:rPr>
              <a:t> </a:t>
            </a:r>
            <a:r>
              <a:rPr lang="ko-KR" alt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AppleSDGothicNeo-Regular" charset="-127"/>
              </a:rPr>
              <a:t>대해서</a:t>
            </a:r>
            <a:r>
              <a:rPr lang="ko-KR" alt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Helvetica" charset="0"/>
              </a:rPr>
              <a:t> </a:t>
            </a:r>
            <a:r>
              <a:rPr lang="ko-KR" alt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AppleSDGothicNeo-Regular" charset="-127"/>
              </a:rPr>
              <a:t>많은</a:t>
            </a:r>
            <a:r>
              <a:rPr lang="en-US" altLang="ko-KR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Helvetica" charset="0"/>
              </a:rPr>
              <a:t> </a:t>
            </a:r>
            <a:r>
              <a:rPr lang="ko-KR" alt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AppleSDGothicNeo-Regular" charset="-127"/>
              </a:rPr>
              <a:t>고민</a:t>
            </a:r>
            <a:endParaRPr lang="en-US" altLang="ko-KR" sz="2000" dirty="0">
              <a:solidFill>
                <a:schemeClr val="tx1">
                  <a:lumMod val="65000"/>
                  <a:lumOff val="35000"/>
                </a:schemeClr>
              </a:solidFill>
              <a:latin typeface="Helvetica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232207" y="5074044"/>
            <a:ext cx="864197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 charset="0"/>
              </a:rPr>
              <a:t>Netflix</a:t>
            </a:r>
            <a:r>
              <a:rPr lang="ko-KR" altLang="en-US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 charset="0"/>
              </a:rPr>
              <a:t>는 한번에 모든 시리즈를 방송하기로 결정</a:t>
            </a:r>
            <a:r>
              <a:rPr lang="en-US" altLang="ko-KR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 charset="0"/>
              </a:rPr>
              <a:t>!</a:t>
            </a:r>
            <a:endParaRPr lang="en-US" altLang="ko-KR" sz="2000" b="1" dirty="0">
              <a:solidFill>
                <a:schemeClr val="tx1">
                  <a:lumMod val="65000"/>
                  <a:lumOff val="35000"/>
                </a:schemeClr>
              </a:solidFill>
              <a:latin typeface="Helvetic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67874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Binge - viewing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701061" y="1563548"/>
            <a:ext cx="317728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ko-KR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6.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ko-KR" alt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altLang="ko-KR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LILLYHAMMER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효과</a:t>
            </a:r>
            <a:endParaRPr lang="ko-KR" altLang="en-US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ctr"/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248017" y="3078519"/>
            <a:ext cx="698967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ppleSDGothicNeo-Regular" charset="-127"/>
            </a:endParaRPr>
          </a:p>
          <a:p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Helvetica" charset="0"/>
            </a:endParaRP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ppleSDGothicNeo-Regular" charset="-127"/>
              </a:rPr>
              <a:t>-</a:t>
            </a:r>
            <a:r>
              <a:rPr lang="ko-KR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ppleSDGothicNeo-Regular" charset="-127"/>
              </a:rPr>
              <a:t>선형적</a:t>
            </a:r>
            <a:r>
              <a:rPr lang="ko-KR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 charset="0"/>
              </a:rPr>
              <a:t> </a:t>
            </a:r>
            <a:r>
              <a:rPr lang="ko-KR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ppleSDGothicNeo-Regular" charset="-127"/>
              </a:rPr>
              <a:t>서비스</a:t>
            </a:r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ppleSDGothicNeo-Regular" charset="-127"/>
              </a:rPr>
              <a:t>(</a:t>
            </a:r>
            <a:r>
              <a:rPr lang="ko-KR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ppleSDGothicNeo-Regular" charset="-127"/>
              </a:rPr>
              <a:t>사용자 요구에 반응</a:t>
            </a:r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ppleSDGothicNeo-Regular" charset="-127"/>
              </a:rPr>
              <a:t>x, </a:t>
            </a:r>
            <a:r>
              <a:rPr lang="ko-KR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ppleSDGothicNeo-Regular" charset="-127"/>
              </a:rPr>
              <a:t>일방적 편성</a:t>
            </a:r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ppleSDGothicNeo-Regular" charset="-127"/>
              </a:rPr>
              <a:t>)</a:t>
            </a:r>
            <a:r>
              <a:rPr lang="ko-KR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ppleSDGothicNeo-Regular" charset="-127"/>
              </a:rPr>
              <a:t>로</a:t>
            </a:r>
            <a:r>
              <a:rPr lang="ko-KR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 charset="0"/>
              </a:rPr>
              <a:t> </a:t>
            </a:r>
            <a:r>
              <a:rPr lang="ko-KR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ppleSDGothicNeo-Regular" charset="-127"/>
              </a:rPr>
              <a:t>재구조화하는가</a:t>
            </a:r>
            <a:r>
              <a:rPr lang="en-US" altLang="ko-KR" dirty="0">
                <a:solidFill>
                  <a:schemeClr val="tx1">
                    <a:lumMod val="65000"/>
                    <a:lumOff val="35000"/>
                  </a:schemeClr>
                </a:solidFill>
                <a:latin typeface="Helvetica" charset="0"/>
              </a:rPr>
              <a:t>?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ppleSDGothicNeo-Regular" charset="-127"/>
              </a:rPr>
              <a:t>-</a:t>
            </a:r>
            <a:r>
              <a:rPr lang="ko-KR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ppleSDGothicNeo-Regular" charset="-127"/>
              </a:rPr>
              <a:t>만약</a:t>
            </a:r>
            <a:r>
              <a:rPr lang="ko-KR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 charset="0"/>
              </a:rPr>
              <a:t> </a:t>
            </a:r>
            <a:r>
              <a:rPr lang="ko-KR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ppleSDGothicNeo-Regular" charset="-127"/>
              </a:rPr>
              <a:t>그렇다면</a:t>
            </a:r>
            <a:r>
              <a:rPr lang="ko-KR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 charset="0"/>
              </a:rPr>
              <a:t> </a:t>
            </a:r>
            <a:r>
              <a:rPr lang="ko-KR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ppleSDGothicNeo-Regular" charset="-127"/>
              </a:rPr>
              <a:t>시간대는</a:t>
            </a:r>
            <a:r>
              <a:rPr lang="ko-KR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 charset="0"/>
              </a:rPr>
              <a:t> </a:t>
            </a:r>
            <a:r>
              <a:rPr lang="ko-KR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AppleSDGothicNeo-Regular" charset="-127"/>
              </a:rPr>
              <a:t>어떻게</a:t>
            </a:r>
            <a:r>
              <a:rPr lang="ko-KR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Helvetica" charset="0"/>
              </a:rPr>
              <a:t> </a:t>
            </a:r>
            <a:r>
              <a:rPr lang="ko-KR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AppleSDGothicNeo-Regular" charset="-127"/>
              </a:rPr>
              <a:t>하는</a:t>
            </a:r>
            <a:r>
              <a:rPr lang="ko-KR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Helvetica" charset="0"/>
              </a:rPr>
              <a:t> </a:t>
            </a:r>
            <a:r>
              <a:rPr lang="ko-KR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AppleSDGothicNeo-Regular" charset="-127"/>
              </a:rPr>
              <a:t>가</a:t>
            </a:r>
            <a:r>
              <a:rPr lang="en-US" altLang="ko-KR" dirty="0">
                <a:solidFill>
                  <a:schemeClr val="tx1">
                    <a:lumMod val="65000"/>
                    <a:lumOff val="35000"/>
                  </a:schemeClr>
                </a:solidFill>
                <a:latin typeface="Helvetica" charset="0"/>
              </a:rPr>
              <a:t>?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ppleSDGothicNeo-Regular" charset="-127"/>
              </a:rPr>
              <a:t>-</a:t>
            </a:r>
            <a:r>
              <a:rPr lang="ko-KR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ppleSDGothicNeo-Regular" charset="-127"/>
              </a:rPr>
              <a:t>새로운</a:t>
            </a:r>
            <a:r>
              <a:rPr lang="ko-KR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 charset="0"/>
              </a:rPr>
              <a:t> </a:t>
            </a:r>
            <a:r>
              <a:rPr lang="ko-KR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AppleSDGothicNeo-Regular" charset="-127"/>
              </a:rPr>
              <a:t>에피소드를</a:t>
            </a:r>
            <a:r>
              <a:rPr lang="ko-KR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Helvetica" charset="0"/>
              </a:rPr>
              <a:t> </a:t>
            </a:r>
            <a:r>
              <a:rPr lang="ko-KR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AppleSDGothicNeo-Regular" charset="-127"/>
              </a:rPr>
              <a:t>주간</a:t>
            </a:r>
            <a:r>
              <a:rPr lang="en-US" altLang="ko-KR" dirty="0">
                <a:solidFill>
                  <a:schemeClr val="tx1">
                    <a:lumMod val="65000"/>
                    <a:lumOff val="35000"/>
                  </a:schemeClr>
                </a:solidFill>
                <a:latin typeface="Helvetica" charset="0"/>
              </a:rPr>
              <a:t>, </a:t>
            </a:r>
            <a:r>
              <a:rPr lang="ko-KR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AppleSDGothicNeo-Regular" charset="-127"/>
              </a:rPr>
              <a:t>일간</a:t>
            </a:r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 charset="0"/>
              </a:rPr>
              <a:t>,</a:t>
            </a:r>
            <a:r>
              <a:rPr lang="ko-KR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 charset="0"/>
              </a:rPr>
              <a:t> </a:t>
            </a:r>
            <a:r>
              <a:rPr lang="ko-KR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ppleSDGothicNeo-Regular" charset="-127"/>
              </a:rPr>
              <a:t>또는</a:t>
            </a:r>
            <a:r>
              <a:rPr lang="ko-KR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 charset="0"/>
              </a:rPr>
              <a:t> </a:t>
            </a:r>
            <a:r>
              <a:rPr lang="ko-KR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AppleSDGothicNeo-Regular" charset="-127"/>
              </a:rPr>
              <a:t>두</a:t>
            </a:r>
            <a:r>
              <a:rPr lang="ko-KR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Helvetica" charset="0"/>
              </a:rPr>
              <a:t> </a:t>
            </a:r>
            <a:r>
              <a:rPr lang="ko-KR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AppleSDGothicNeo-Regular" charset="-127"/>
              </a:rPr>
              <a:t>세개를</a:t>
            </a:r>
            <a:r>
              <a:rPr lang="ko-KR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Helvetica" charset="0"/>
              </a:rPr>
              <a:t> </a:t>
            </a:r>
            <a:r>
              <a:rPr lang="ko-KR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AppleSDGothicNeo-Regular" charset="-127"/>
              </a:rPr>
              <a:t>한</a:t>
            </a:r>
            <a:r>
              <a:rPr lang="ko-KR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Helvetica" charset="0"/>
              </a:rPr>
              <a:t> </a:t>
            </a:r>
            <a:r>
              <a:rPr lang="ko-KR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AppleSDGothicNeo-Regular" charset="-127"/>
              </a:rPr>
              <a:t>번에</a:t>
            </a:r>
            <a:r>
              <a:rPr lang="ko-KR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Helvetica" charset="0"/>
              </a:rPr>
              <a:t> </a:t>
            </a:r>
            <a:r>
              <a:rPr lang="ko-KR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ppleSDGothicNeo-Regular" charset="-127"/>
              </a:rPr>
              <a:t>방송하는가</a:t>
            </a:r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ppleSDGothicNeo-Regular" charset="-127"/>
              </a:rPr>
              <a:t>?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079807" y="2590822"/>
            <a:ext cx="864197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Helvetica" charset="0"/>
              </a:rPr>
              <a:t>non-linear(</a:t>
            </a:r>
            <a:r>
              <a:rPr lang="ko-KR" alt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Helvetica" charset="0"/>
              </a:rPr>
              <a:t>사용자 요구에 반응하는</a:t>
            </a: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Helvetica" charset="0"/>
              </a:rPr>
              <a:t>) </a:t>
            </a: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AppleSDGothicNeo-Regular" charset="-127"/>
              </a:rPr>
              <a:t>서비스</a:t>
            </a:r>
            <a:r>
              <a:rPr lang="ko-KR" alt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AppleSDGothicNeo-Regular" charset="-127"/>
              </a:rPr>
              <a:t>에서</a:t>
            </a:r>
            <a:endParaRPr lang="en-US" sz="2000" dirty="0">
              <a:solidFill>
                <a:schemeClr val="tx1">
                  <a:lumMod val="65000"/>
                  <a:lumOff val="35000"/>
                </a:schemeClr>
              </a:solidFill>
              <a:latin typeface="AppleSDGothicNeo-Regular" charset="-127"/>
            </a:endParaRPr>
          </a:p>
          <a:p>
            <a:pPr algn="ctr"/>
            <a:r>
              <a:rPr lang="ko-KR" alt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AppleSDGothicNeo-Regular" charset="-127"/>
              </a:rPr>
              <a:t>넷플릭스가</a:t>
            </a:r>
            <a:r>
              <a:rPr lang="ko-KR" alt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Helvetica" charset="0"/>
              </a:rPr>
              <a:t> </a:t>
            </a:r>
            <a:r>
              <a:rPr lang="ko-KR" alt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AppleSDGothicNeo-Regular" charset="-127"/>
              </a:rPr>
              <a:t>어떻게</a:t>
            </a:r>
            <a:r>
              <a:rPr lang="ko-KR" alt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Helvetica" charset="0"/>
              </a:rPr>
              <a:t> </a:t>
            </a:r>
            <a:r>
              <a:rPr lang="ko-KR" alt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AppleSDGothicNeo-Regular" charset="-127"/>
              </a:rPr>
              <a:t>그들의</a:t>
            </a:r>
            <a:r>
              <a:rPr lang="ko-KR" alt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Helvetica" charset="0"/>
              </a:rPr>
              <a:t> </a:t>
            </a:r>
            <a:r>
              <a:rPr lang="ko-KR" alt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AppleSDGothicNeo-Regular" charset="-127"/>
              </a:rPr>
              <a:t>새로운</a:t>
            </a:r>
            <a:r>
              <a:rPr lang="ko-KR" alt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Helvetica" charset="0"/>
              </a:rPr>
              <a:t> </a:t>
            </a:r>
            <a:r>
              <a:rPr lang="ko-KR" alt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AppleSDGothicNeo-Regular" charset="-127"/>
              </a:rPr>
              <a:t>오리지널</a:t>
            </a:r>
            <a:r>
              <a:rPr lang="en-US" altLang="ko-KR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Helvetica" charset="0"/>
              </a:rPr>
              <a:t> </a:t>
            </a:r>
            <a:r>
              <a:rPr lang="ko-KR" alt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AppleSDGothicNeo-Regular" charset="-127"/>
              </a:rPr>
              <a:t>시리즈를</a:t>
            </a:r>
            <a:r>
              <a:rPr lang="ko-KR" alt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Helvetica" charset="0"/>
              </a:rPr>
              <a:t> </a:t>
            </a:r>
            <a:r>
              <a:rPr lang="ko-KR" alt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AppleSDGothicNeo-Regular" charset="-127"/>
              </a:rPr>
              <a:t>다룰</a:t>
            </a:r>
            <a:r>
              <a:rPr lang="ko-KR" alt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Helvetica" charset="0"/>
              </a:rPr>
              <a:t> </a:t>
            </a:r>
            <a:r>
              <a:rPr lang="ko-KR" alt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AppleSDGothicNeo-Regular" charset="-127"/>
              </a:rPr>
              <a:t>지에</a:t>
            </a:r>
            <a:r>
              <a:rPr lang="ko-KR" alt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Helvetica" charset="0"/>
              </a:rPr>
              <a:t> </a:t>
            </a:r>
            <a:r>
              <a:rPr lang="ko-KR" alt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AppleSDGothicNeo-Regular" charset="-127"/>
              </a:rPr>
              <a:t>대해서</a:t>
            </a:r>
            <a:r>
              <a:rPr lang="ko-KR" alt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Helvetica" charset="0"/>
              </a:rPr>
              <a:t> </a:t>
            </a:r>
            <a:r>
              <a:rPr lang="ko-KR" alt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AppleSDGothicNeo-Regular" charset="-127"/>
              </a:rPr>
              <a:t>많은</a:t>
            </a:r>
            <a:r>
              <a:rPr lang="en-US" altLang="ko-KR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Helvetica" charset="0"/>
              </a:rPr>
              <a:t> </a:t>
            </a:r>
            <a:r>
              <a:rPr lang="ko-KR" alt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AppleSDGothicNeo-Regular" charset="-127"/>
              </a:rPr>
              <a:t>고민</a:t>
            </a:r>
            <a:endParaRPr lang="en-US" altLang="ko-KR" sz="2000" dirty="0">
              <a:solidFill>
                <a:schemeClr val="tx1">
                  <a:lumMod val="65000"/>
                  <a:lumOff val="35000"/>
                </a:schemeClr>
              </a:solidFill>
              <a:latin typeface="Helvetica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232207" y="5074044"/>
            <a:ext cx="864197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 charset="0"/>
              </a:rPr>
              <a:t>Netflix</a:t>
            </a:r>
            <a:r>
              <a:rPr lang="ko-KR" altLang="en-US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 charset="0"/>
              </a:rPr>
              <a:t>는 한번에 모든 시리즈를 방송하기로 결정</a:t>
            </a:r>
            <a:r>
              <a:rPr lang="en-US" altLang="ko-KR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 charset="0"/>
              </a:rPr>
              <a:t>!</a:t>
            </a:r>
            <a:endParaRPr lang="en-US" altLang="ko-KR" sz="2000" b="1" dirty="0">
              <a:solidFill>
                <a:schemeClr val="tx1">
                  <a:lumMod val="65000"/>
                  <a:lumOff val="35000"/>
                </a:schemeClr>
              </a:solidFill>
              <a:latin typeface="Helvetic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28408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Binge - viewing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701061" y="1563548"/>
            <a:ext cx="317728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ko-KR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6.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ko-KR" alt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altLang="ko-KR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LILLYHAMMER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효과</a:t>
            </a:r>
            <a:endParaRPr lang="ko-KR" altLang="en-US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ctr"/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088774" y="2259132"/>
            <a:ext cx="864197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 charset="0"/>
              </a:rPr>
              <a:t>Netflix</a:t>
            </a:r>
            <a:r>
              <a:rPr lang="ko-KR" altLang="en-US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 charset="0"/>
              </a:rPr>
              <a:t>는 한번에 모든 시리즈를 방송하기로 결정</a:t>
            </a:r>
            <a:r>
              <a:rPr lang="en-US" altLang="ko-KR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 charset="0"/>
              </a:rPr>
              <a:t>!</a:t>
            </a:r>
            <a:endParaRPr lang="en-US" altLang="ko-KR" sz="2000" b="1" dirty="0">
              <a:solidFill>
                <a:schemeClr val="tx1">
                  <a:lumMod val="65000"/>
                  <a:lumOff val="35000"/>
                </a:schemeClr>
              </a:solidFill>
              <a:latin typeface="Helvetica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213412" y="2781803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ko-KR" altLang="en-US" dirty="0">
              <a:solidFill>
                <a:srgbClr val="353535"/>
              </a:solidFill>
              <a:latin typeface="Helvetica" charset="0"/>
            </a:endParaRPr>
          </a:p>
          <a:p>
            <a:r>
              <a:rPr lang="en-US" altLang="ko-KR" dirty="0" smtClean="0">
                <a:solidFill>
                  <a:srgbClr val="353535"/>
                </a:solidFill>
                <a:latin typeface="AppleSDGothicNeo-Regular" charset="-127"/>
              </a:rPr>
              <a:t>-</a:t>
            </a:r>
            <a:r>
              <a:rPr lang="ko-KR" altLang="en-US" dirty="0" smtClean="0">
                <a:solidFill>
                  <a:srgbClr val="353535"/>
                </a:solidFill>
                <a:latin typeface="AppleSDGothicNeo-Regular" charset="-127"/>
              </a:rPr>
              <a:t>짧은</a:t>
            </a:r>
            <a:r>
              <a:rPr lang="ko-KR" altLang="en-US" dirty="0" smtClean="0">
                <a:solidFill>
                  <a:srgbClr val="353535"/>
                </a:solidFill>
                <a:latin typeface="Helvetica" charset="0"/>
              </a:rPr>
              <a:t> </a:t>
            </a:r>
            <a:r>
              <a:rPr lang="ko-KR" altLang="en-US" dirty="0">
                <a:solidFill>
                  <a:srgbClr val="353535"/>
                </a:solidFill>
                <a:latin typeface="AppleSDGothicNeo-Regular" charset="-127"/>
              </a:rPr>
              <a:t>형식의</a:t>
            </a:r>
            <a:r>
              <a:rPr lang="ko-KR" altLang="en-US" dirty="0">
                <a:solidFill>
                  <a:srgbClr val="353535"/>
                </a:solidFill>
                <a:latin typeface="Helvetica" charset="0"/>
              </a:rPr>
              <a:t> </a:t>
            </a:r>
            <a:r>
              <a:rPr lang="ko-KR" altLang="en-US" dirty="0" smtClean="0">
                <a:solidFill>
                  <a:srgbClr val="353535"/>
                </a:solidFill>
                <a:latin typeface="AppleSDGothicNeo-Regular" charset="-127"/>
              </a:rPr>
              <a:t>내용에</a:t>
            </a:r>
            <a:r>
              <a:rPr lang="ko-KR" altLang="en-US" dirty="0" smtClean="0">
                <a:solidFill>
                  <a:srgbClr val="353535"/>
                </a:solidFill>
                <a:latin typeface="Helvetica" charset="0"/>
              </a:rPr>
              <a:t> </a:t>
            </a:r>
            <a:r>
              <a:rPr lang="ko-KR" altLang="en-US" dirty="0" smtClean="0">
                <a:solidFill>
                  <a:srgbClr val="353535"/>
                </a:solidFill>
                <a:latin typeface="AppleSDGothicNeo-Regular" charset="-127"/>
              </a:rPr>
              <a:t>훌륭한</a:t>
            </a:r>
            <a:r>
              <a:rPr lang="ko-KR" altLang="en-US" dirty="0" smtClean="0">
                <a:solidFill>
                  <a:srgbClr val="353535"/>
                </a:solidFill>
                <a:latin typeface="Helvetica" charset="0"/>
              </a:rPr>
              <a:t> </a:t>
            </a:r>
            <a:r>
              <a:rPr lang="ko-KR" altLang="en-US" dirty="0" smtClean="0">
                <a:solidFill>
                  <a:srgbClr val="353535"/>
                </a:solidFill>
                <a:latin typeface="AppleSDGothicNeo-Regular" charset="-127"/>
              </a:rPr>
              <a:t>전</a:t>
            </a:r>
            <a:r>
              <a:rPr lang="ko-KR" altLang="en-US" dirty="0" smtClean="0">
                <a:solidFill>
                  <a:srgbClr val="353535"/>
                </a:solidFill>
                <a:latin typeface="AppleSDGothicNeo-Regular" charset="-127"/>
              </a:rPr>
              <a:t>략</a:t>
            </a:r>
            <a:endParaRPr lang="ko-KR" altLang="en-US" dirty="0" smtClean="0">
              <a:solidFill>
                <a:srgbClr val="353535"/>
              </a:solidFill>
              <a:latin typeface="Helvetica" charset="0"/>
            </a:endParaRPr>
          </a:p>
          <a:p>
            <a:r>
              <a:rPr lang="en-US" altLang="ko-KR" dirty="0" smtClean="0">
                <a:solidFill>
                  <a:srgbClr val="353535"/>
                </a:solidFill>
                <a:latin typeface="AppleSDGothicNeo-Regular" charset="-127"/>
              </a:rPr>
              <a:t>-</a:t>
            </a:r>
            <a:r>
              <a:rPr lang="ko-KR" altLang="en-US" dirty="0" smtClean="0">
                <a:solidFill>
                  <a:srgbClr val="353535"/>
                </a:solidFill>
                <a:latin typeface="AppleSDGothicNeo-Regular" charset="-127"/>
              </a:rPr>
              <a:t>시청자들은</a:t>
            </a:r>
            <a:r>
              <a:rPr lang="ko-KR" altLang="en-US" dirty="0" smtClean="0">
                <a:solidFill>
                  <a:srgbClr val="353535"/>
                </a:solidFill>
                <a:latin typeface="Helvetica" charset="0"/>
              </a:rPr>
              <a:t> </a:t>
            </a:r>
            <a:r>
              <a:rPr lang="ko-KR" altLang="en-US" dirty="0" smtClean="0">
                <a:solidFill>
                  <a:srgbClr val="353535"/>
                </a:solidFill>
                <a:latin typeface="AppleSDGothicNeo-Regular" charset="-127"/>
              </a:rPr>
              <a:t>한번에</a:t>
            </a:r>
            <a:r>
              <a:rPr lang="ko-KR" altLang="en-US" dirty="0" smtClean="0">
                <a:solidFill>
                  <a:srgbClr val="353535"/>
                </a:solidFill>
                <a:latin typeface="Helvetica" charset="0"/>
              </a:rPr>
              <a:t> </a:t>
            </a:r>
            <a:r>
              <a:rPr lang="ko-KR" altLang="en-US" dirty="0" smtClean="0">
                <a:solidFill>
                  <a:srgbClr val="353535"/>
                </a:solidFill>
                <a:latin typeface="AppleSDGothicNeo-Regular" charset="-127"/>
              </a:rPr>
              <a:t>세네개의</a:t>
            </a:r>
            <a:r>
              <a:rPr lang="ko-KR" altLang="en-US" dirty="0" smtClean="0">
                <a:solidFill>
                  <a:srgbClr val="353535"/>
                </a:solidFill>
                <a:latin typeface="Helvetica" charset="0"/>
              </a:rPr>
              <a:t> </a:t>
            </a:r>
            <a:r>
              <a:rPr lang="ko-KR" altLang="en-US" dirty="0" smtClean="0">
                <a:solidFill>
                  <a:srgbClr val="353535"/>
                </a:solidFill>
                <a:latin typeface="AppleSDGothicNeo-Regular" charset="-127"/>
              </a:rPr>
              <a:t>에피소드를</a:t>
            </a:r>
            <a:r>
              <a:rPr lang="ko-KR" altLang="en-US" dirty="0" smtClean="0">
                <a:solidFill>
                  <a:srgbClr val="353535"/>
                </a:solidFill>
                <a:latin typeface="Helvetica" charset="0"/>
              </a:rPr>
              <a:t> </a:t>
            </a:r>
            <a:r>
              <a:rPr lang="ko-KR" altLang="en-US" dirty="0" smtClean="0">
                <a:solidFill>
                  <a:srgbClr val="353535"/>
                </a:solidFill>
                <a:latin typeface="AppleSDGothicNeo-Regular" charset="-127"/>
              </a:rPr>
              <a:t>보면서</a:t>
            </a:r>
            <a:r>
              <a:rPr lang="ko-KR" altLang="en-US" dirty="0" smtClean="0">
                <a:solidFill>
                  <a:srgbClr val="353535"/>
                </a:solidFill>
                <a:latin typeface="Helvetica" charset="0"/>
              </a:rPr>
              <a:t> </a:t>
            </a:r>
            <a:r>
              <a:rPr lang="ko-KR" altLang="en-US" dirty="0" smtClean="0">
                <a:solidFill>
                  <a:srgbClr val="353535"/>
                </a:solidFill>
                <a:latin typeface="AppleSDGothicNeo-Regular" charset="-127"/>
              </a:rPr>
              <a:t>중독</a:t>
            </a:r>
            <a:r>
              <a:rPr lang="en-US" altLang="ko-KR" dirty="0" smtClean="0">
                <a:solidFill>
                  <a:srgbClr val="353535"/>
                </a:solidFill>
                <a:latin typeface="Helvetica" charset="0"/>
              </a:rPr>
              <a:t> </a:t>
            </a:r>
            <a:endParaRPr lang="en-US" altLang="ko-KR" dirty="0">
              <a:solidFill>
                <a:srgbClr val="353535"/>
              </a:solidFill>
              <a:latin typeface="Helvetica" charset="0"/>
            </a:endParaRPr>
          </a:p>
          <a:p>
            <a:r>
              <a:rPr lang="en-US" altLang="ko-KR" dirty="0" smtClean="0">
                <a:solidFill>
                  <a:srgbClr val="353535"/>
                </a:solidFill>
                <a:latin typeface="AppleSDGothicNeo-Regular" charset="-127"/>
              </a:rPr>
              <a:t>-</a:t>
            </a:r>
            <a:r>
              <a:rPr lang="ko-KR" altLang="en-US" dirty="0" smtClean="0">
                <a:solidFill>
                  <a:srgbClr val="353535"/>
                </a:solidFill>
                <a:latin typeface="AppleSDGothicNeo-Regular" charset="-127"/>
              </a:rPr>
              <a:t>매주</a:t>
            </a:r>
            <a:r>
              <a:rPr lang="ko-KR" altLang="en-US" dirty="0" smtClean="0">
                <a:solidFill>
                  <a:srgbClr val="353535"/>
                </a:solidFill>
                <a:latin typeface="Helvetica" charset="0"/>
              </a:rPr>
              <a:t> </a:t>
            </a:r>
            <a:r>
              <a:rPr lang="ko-KR" altLang="en-US" dirty="0">
                <a:solidFill>
                  <a:srgbClr val="353535"/>
                </a:solidFill>
                <a:latin typeface="AppleSDGothicNeo-Regular" charset="-127"/>
              </a:rPr>
              <a:t>사이트로</a:t>
            </a:r>
            <a:r>
              <a:rPr lang="ko-KR" altLang="en-US" dirty="0">
                <a:solidFill>
                  <a:srgbClr val="353535"/>
                </a:solidFill>
                <a:latin typeface="Helvetica" charset="0"/>
              </a:rPr>
              <a:t> </a:t>
            </a:r>
            <a:r>
              <a:rPr lang="ko-KR" altLang="en-US" dirty="0" smtClean="0">
                <a:solidFill>
                  <a:srgbClr val="353535"/>
                </a:solidFill>
                <a:latin typeface="AppleSDGothicNeo-Regular" charset="-127"/>
              </a:rPr>
              <a:t>돌아와서</a:t>
            </a:r>
            <a:r>
              <a:rPr lang="ko-KR" altLang="en-US" dirty="0" smtClean="0">
                <a:solidFill>
                  <a:srgbClr val="353535"/>
                </a:solidFill>
                <a:latin typeface="Helvetica" charset="0"/>
              </a:rPr>
              <a:t> </a:t>
            </a:r>
            <a:r>
              <a:rPr lang="ko-KR" altLang="en-US" dirty="0" smtClean="0">
                <a:solidFill>
                  <a:srgbClr val="353535"/>
                </a:solidFill>
                <a:latin typeface="AppleSDGothicNeo-Regular" charset="-127"/>
              </a:rPr>
              <a:t>다시</a:t>
            </a:r>
            <a:r>
              <a:rPr lang="ko-KR" altLang="en-US" dirty="0" smtClean="0">
                <a:solidFill>
                  <a:srgbClr val="353535"/>
                </a:solidFill>
                <a:latin typeface="Helvetica" charset="0"/>
              </a:rPr>
              <a:t> </a:t>
            </a:r>
            <a:r>
              <a:rPr lang="ko-KR" altLang="en-US" dirty="0">
                <a:solidFill>
                  <a:srgbClr val="353535"/>
                </a:solidFill>
                <a:latin typeface="AppleSDGothicNeo-Regular" charset="-127"/>
              </a:rPr>
              <a:t>보지</a:t>
            </a:r>
            <a:r>
              <a:rPr lang="ko-KR" altLang="en-US" dirty="0">
                <a:solidFill>
                  <a:srgbClr val="353535"/>
                </a:solidFill>
                <a:latin typeface="Helvetica" charset="0"/>
              </a:rPr>
              <a:t> </a:t>
            </a:r>
            <a:r>
              <a:rPr lang="ko-KR" altLang="en-US" dirty="0">
                <a:solidFill>
                  <a:srgbClr val="353535"/>
                </a:solidFill>
                <a:latin typeface="AppleSDGothicNeo-Regular" charset="-127"/>
              </a:rPr>
              <a:t>않아도</a:t>
            </a:r>
            <a:r>
              <a:rPr lang="ko-KR" altLang="en-US" dirty="0">
                <a:solidFill>
                  <a:srgbClr val="353535"/>
                </a:solidFill>
                <a:latin typeface="Helvetica" charset="0"/>
              </a:rPr>
              <a:t> </a:t>
            </a:r>
            <a:r>
              <a:rPr lang="ko-KR" altLang="en-US" dirty="0">
                <a:solidFill>
                  <a:srgbClr val="353535"/>
                </a:solidFill>
                <a:latin typeface="AppleSDGothicNeo-Regular" charset="-127"/>
              </a:rPr>
              <a:t>된다</a:t>
            </a:r>
            <a:r>
              <a:rPr lang="en-US" altLang="ko-KR" dirty="0">
                <a:solidFill>
                  <a:srgbClr val="353535"/>
                </a:solidFill>
                <a:latin typeface="Helvetica" charset="0"/>
              </a:rPr>
              <a:t>.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4410648" y="4378822"/>
            <a:ext cx="349622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ppleSDGothicNeo-Regular" charset="-127"/>
              </a:rPr>
              <a:t>넷플릭</a:t>
            </a:r>
            <a:r>
              <a:rPr lang="ko-KR" altLang="en-US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ppleSDGothicNeo-Regular" charset="-127"/>
              </a:rPr>
              <a:t>스</a:t>
            </a:r>
            <a:r>
              <a:rPr lang="ko-KR" altLang="en-US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ppleSDGothicNeo-Regular" charset="-127"/>
              </a:rPr>
              <a:t>의</a:t>
            </a:r>
            <a:r>
              <a:rPr lang="ko-KR" altLang="en-US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 charset="0"/>
              </a:rPr>
              <a:t> </a:t>
            </a:r>
            <a:r>
              <a:rPr lang="ko-KR" altLang="en-US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ppleSDGothicNeo-Regular" charset="-127"/>
              </a:rPr>
              <a:t>이러한 선택은</a:t>
            </a:r>
            <a:r>
              <a:rPr lang="ko-KR" altLang="en-US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 charset="0"/>
              </a:rPr>
              <a:t> </a:t>
            </a:r>
            <a:r>
              <a:rPr lang="ko-KR" altLang="en-US" sz="2000" b="1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ppleSDGothicNeo-Regular" charset="-127"/>
              </a:rPr>
              <a:t>혁신적</a:t>
            </a:r>
            <a:r>
              <a:rPr lang="en-US" altLang="ko-KR" sz="2000" b="1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ppleSDGothicNeo-Regular" charset="-127"/>
              </a:rPr>
              <a:t>!</a:t>
            </a:r>
            <a:endParaRPr lang="en-US" sz="2000" b="1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621762" y="4922367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ko-KR" b="1" i="1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 charset="0"/>
              </a:rPr>
              <a:t>Why</a:t>
            </a:r>
            <a:r>
              <a:rPr lang="en-US" altLang="ko-KR" b="1" i="1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 charset="0"/>
              </a:rPr>
              <a:t>? </a:t>
            </a:r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 charset="0"/>
              </a:rPr>
              <a:t>Linear =&gt; non-linear (fully on demand line-up)</a:t>
            </a:r>
            <a:endParaRPr lang="ko-KR" altLang="en-US" dirty="0">
              <a:solidFill>
                <a:schemeClr val="tx1">
                  <a:lumMod val="65000"/>
                  <a:lumOff val="35000"/>
                </a:schemeClr>
              </a:solidFill>
              <a:latin typeface="Helvetic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8735751"/>
      </p:ext>
    </p:extLst>
  </p:cSld>
  <p:clrMapOvr>
    <a:masterClrMapping/>
  </p:clrMapOvr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</a:majorFont>
      <a:minorFont>
        <a:latin typeface="Gill Sans MT" panose="020B0502020104020203"/>
        <a:ea typeface=""/>
        <a:cs typeface="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Badge</Template>
  <TotalTime>520</TotalTime>
  <Words>928</Words>
  <Application>Microsoft Macintosh PowerPoint</Application>
  <PresentationFormat>Widescreen</PresentationFormat>
  <Paragraphs>131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4" baseType="lpstr">
      <vt:lpstr>AppleSDGothicNeo-Regular</vt:lpstr>
      <vt:lpstr>Gill Sans</vt:lpstr>
      <vt:lpstr>Gill Sans MT</vt:lpstr>
      <vt:lpstr>Helvetica</vt:lpstr>
      <vt:lpstr>Impact</vt:lpstr>
      <vt:lpstr>Arial</vt:lpstr>
      <vt:lpstr>Badge</vt:lpstr>
      <vt:lpstr>Binge-viewing</vt:lpstr>
      <vt:lpstr>Binge - viewing</vt:lpstr>
      <vt:lpstr>Binge - viewing</vt:lpstr>
      <vt:lpstr>Binge - viewing</vt:lpstr>
      <vt:lpstr>Binge - viewing</vt:lpstr>
      <vt:lpstr>Binge - viewing</vt:lpstr>
      <vt:lpstr>Binge - viewing</vt:lpstr>
      <vt:lpstr>Binge - viewing</vt:lpstr>
      <vt:lpstr>Binge - viewing</vt:lpstr>
      <vt:lpstr>Binge - viewing</vt:lpstr>
      <vt:lpstr>Binge - viewing</vt:lpstr>
      <vt:lpstr>Binge - viewing</vt:lpstr>
      <vt:lpstr>Binge - viewing</vt:lpstr>
      <vt:lpstr>Binge - viewing</vt:lpstr>
      <vt:lpstr>Binge - viewing</vt:lpstr>
      <vt:lpstr>Binge - viewing</vt:lpstr>
      <vt:lpstr>SummARY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허윤희</dc:creator>
  <cp:lastModifiedBy>Microsoft Office User</cp:lastModifiedBy>
  <cp:revision>40</cp:revision>
  <dcterms:created xsi:type="dcterms:W3CDTF">2016-11-13T06:07:16Z</dcterms:created>
  <dcterms:modified xsi:type="dcterms:W3CDTF">2016-11-13T20:45:53Z</dcterms:modified>
</cp:coreProperties>
</file>