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56E8AD-6310-4ACA-A0AA-99816E1BA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CA8F1D1-A8C9-4CB6-9E10-7FA610408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609D79-7929-45B5-B4C9-2E8A24C2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97B44C2-1085-42EC-8F05-95E5F706C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50B232-F690-420C-B76C-E46190F2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13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DBCC16-A887-4A72-99CC-E2B9DB90B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D8BA3E0-8379-4B75-B39D-8166558CE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50A35E-55BE-4A2F-9952-39B98B51C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433691-8DBB-4D66-B68C-367BC1380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0D2DE6-7FB7-48DD-90DF-8BE920C58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849CA22-16D5-4A5D-B4F7-7609443314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BA7354F-1F30-4E61-9A13-CCD43B859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8D95EE-B406-40DB-8E6D-C5C5CB480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B0563E-D291-4D60-9D3E-47F013E48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B33235-048A-4C7B-AC29-986F25D35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06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6D76B4-A2AB-4ADB-910B-84E005F0A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CBBF26-333D-4E99-A06E-DBBD4AD95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B5C89B-6D99-49B1-9F1C-533363D01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876C77-3B58-4D4D-AEAF-0C4F369DC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6222269-5329-4DA4-B41B-3DC044D3E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4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66A8CD-737D-4F01-A05B-EF1028E6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B8FED2D-E134-451C-AE37-FA6DBEB72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9173234-48FC-4101-A7DA-4460E2C36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4543CD-1CB9-4D42-B009-C3861017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279E6A-54BD-423C-90DD-F72568864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DF9E4-CB6A-42F6-9699-83D50D8A5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8A2450-4613-4615-BF57-4F3D78859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5D1B893-55B8-4581-ABB0-C8EB90C21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F1012F-AC53-464F-869D-E230D0EAC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E44827F-0A1E-44AB-B4AA-4ACB0AA6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AD952BF-5A3B-4028-84D4-52BB8C681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63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AC1545-45DA-4BC9-BF46-63D3FEF10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1307DA4-1629-4078-B1BA-1C5AF7AE8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357B0F-DA56-44B8-A37A-0AC014939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D46B1A7-0EEF-4F46-B8CD-D91538B7DC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5D13222-4A53-4FE4-81D2-72B8C7EF8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7CC7DDF-4E81-4B87-A0F2-5F4FFE2F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02EB3CE-67CF-4369-B662-8D5B9961C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605B0B4-D2FE-47E7-A103-17430444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7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5D25A9-8E2D-47AA-A95A-7C6122DFF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22BF8B1-6B53-41A0-8413-2C888DFB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D402CFE-2D44-4E21-8A81-DD0E3CE7B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3C2BDFF-88BF-410D-9B78-6CB455B75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9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7EA9A8E-D78C-4EC9-89E4-3D2333F7A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0E08AC3-D603-42D2-8F9D-30970915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BF74FF2-61BC-47EB-BB3F-97D1B341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AE5CB1-20C3-4A1B-B5B8-C216ECD2A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7C13D5C-5420-4E97-840D-51BB07C2A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0A37107-BFD4-4080-9AC4-F7E3F49DF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E31A598-42B6-42A7-AC78-C434ACA8A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3887BCE-1BEB-4BC5-95DA-A070CA9B0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A9626CF-6642-4C9F-8015-B9BAF907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3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2CD47B-23AF-4079-8FDC-38823CDBE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E45F49A-60F0-45C0-B268-7BC25B282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EF20E7B-D788-4B8E-AC2E-AC4AC6CFF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3D280D4-1D1D-4E93-AA19-C13C4A33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FAEC44B-7E29-4E95-950C-C3A0BD581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90C1BC-C281-477D-BB40-EB45C0EE1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6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E67E805-E098-42D9-A5B1-60A9AD800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3308748-9D54-4B9D-80D6-A8CF112AA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0776914-EC54-4747-8829-8E960FD6E0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0211A-F367-480D-8A74-657D67B08D4A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2DA335-B172-4AB3-8EA4-96340D2C3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229695-5B57-46C8-8E51-7A8F317CB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3B2E8-58D7-45DE-B2A6-9355819C8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9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>
            <a:extLst>
              <a:ext uri="{FF2B5EF4-FFF2-40B4-BE49-F238E27FC236}">
                <a16:creationId xmlns:a16="http://schemas.microsoft.com/office/drawing/2014/main" id="{7A5616E7-82C4-4BB1-B53D-A35B8999C711}"/>
              </a:ext>
            </a:extLst>
          </p:cNvPr>
          <p:cNvSpPr/>
          <p:nvPr/>
        </p:nvSpPr>
        <p:spPr>
          <a:xfrm>
            <a:off x="1715589" y="1064600"/>
            <a:ext cx="2164080" cy="211531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D2Coding" panose="020B0609020101020101" pitchFamily="49" charset="-127"/>
              <a:ea typeface="D2Coding" panose="020B0609020101020101" pitchFamily="49" charset="-127"/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8F60A1E7-FD2A-452B-BF94-C779405AB466}"/>
              </a:ext>
            </a:extLst>
          </p:cNvPr>
          <p:cNvSpPr/>
          <p:nvPr/>
        </p:nvSpPr>
        <p:spPr>
          <a:xfrm>
            <a:off x="1791789" y="2241403"/>
            <a:ext cx="2164080" cy="211531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D2Coding" panose="020B0609020101020101" pitchFamily="49" charset="-127"/>
              <a:ea typeface="D2Coding" panose="020B0609020101020101" pitchFamily="49" charset="-127"/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9DAA1426-38D9-4AD0-BF7C-607505CCC4B4}"/>
              </a:ext>
            </a:extLst>
          </p:cNvPr>
          <p:cNvSpPr/>
          <p:nvPr/>
        </p:nvSpPr>
        <p:spPr>
          <a:xfrm>
            <a:off x="709749" y="1521800"/>
            <a:ext cx="2164080" cy="211531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D2Coding" panose="020B0609020101020101" pitchFamily="49" charset="-127"/>
              <a:ea typeface="D2Coding" panose="020B0609020101020101" pitchFamily="49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45BCE9-40B9-4A75-A8CB-09647A50AF8F}"/>
              </a:ext>
            </a:extLst>
          </p:cNvPr>
          <p:cNvSpPr txBox="1"/>
          <p:nvPr/>
        </p:nvSpPr>
        <p:spPr>
          <a:xfrm>
            <a:off x="2873829" y="1454313"/>
            <a:ext cx="23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70933F-35B7-4084-B51E-A828152984B5}"/>
              </a:ext>
            </a:extLst>
          </p:cNvPr>
          <p:cNvSpPr txBox="1"/>
          <p:nvPr/>
        </p:nvSpPr>
        <p:spPr>
          <a:xfrm>
            <a:off x="2008701" y="1856240"/>
            <a:ext cx="23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36302B-FDE9-47E1-9E3D-4DD153D63D85}"/>
              </a:ext>
            </a:extLst>
          </p:cNvPr>
          <p:cNvSpPr txBox="1"/>
          <p:nvPr/>
        </p:nvSpPr>
        <p:spPr>
          <a:xfrm>
            <a:off x="2335273" y="2500488"/>
            <a:ext cx="23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08A66C-255D-46F7-9494-3CBC58FFDD44}"/>
              </a:ext>
            </a:extLst>
          </p:cNvPr>
          <p:cNvSpPr txBox="1"/>
          <p:nvPr/>
        </p:nvSpPr>
        <p:spPr>
          <a:xfrm>
            <a:off x="3026115" y="2500488"/>
            <a:ext cx="23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398069-304A-4E65-A16B-C5600A2B0D66}"/>
              </a:ext>
            </a:extLst>
          </p:cNvPr>
          <p:cNvSpPr txBox="1"/>
          <p:nvPr/>
        </p:nvSpPr>
        <p:spPr>
          <a:xfrm>
            <a:off x="1146266" y="2394790"/>
            <a:ext cx="23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02146E-E003-4C4F-9467-8B18077E070F}"/>
              </a:ext>
            </a:extLst>
          </p:cNvPr>
          <p:cNvSpPr txBox="1"/>
          <p:nvPr/>
        </p:nvSpPr>
        <p:spPr>
          <a:xfrm>
            <a:off x="1953700" y="3062733"/>
            <a:ext cx="23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CA59C8-EB47-4E73-8B63-29533AD31613}"/>
              </a:ext>
            </a:extLst>
          </p:cNvPr>
          <p:cNvSpPr txBox="1"/>
          <p:nvPr/>
        </p:nvSpPr>
        <p:spPr>
          <a:xfrm>
            <a:off x="2909237" y="3413639"/>
            <a:ext cx="23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0D2D6E-E95D-4396-8FAD-B0642ABD2664}"/>
              </a:ext>
            </a:extLst>
          </p:cNvPr>
          <p:cNvSpPr txBox="1"/>
          <p:nvPr/>
        </p:nvSpPr>
        <p:spPr>
          <a:xfrm>
            <a:off x="3142993" y="871070"/>
            <a:ext cx="35647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D2Coding" panose="020B0609020101020101" pitchFamily="49" charset="-127"/>
                <a:ea typeface="D2Coding" panose="020B0609020101020101" pitchFamily="49" charset="-127"/>
              </a:rPr>
              <a:t>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1E38A9-0F22-4F04-A5FC-9424B5B9D402}"/>
              </a:ext>
            </a:extLst>
          </p:cNvPr>
          <p:cNvSpPr txBox="1"/>
          <p:nvPr/>
        </p:nvSpPr>
        <p:spPr>
          <a:xfrm>
            <a:off x="711353" y="1554746"/>
            <a:ext cx="372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D2Coding" panose="020B0609020101020101" pitchFamily="49" charset="-127"/>
                <a:ea typeface="D2Coding" panose="020B0609020101020101" pitchFamily="49" charset="-127"/>
              </a:rPr>
              <a:t>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B20266-F944-41FD-BE52-93F18FCDD7CF}"/>
              </a:ext>
            </a:extLst>
          </p:cNvPr>
          <p:cNvSpPr txBox="1"/>
          <p:nvPr/>
        </p:nvSpPr>
        <p:spPr>
          <a:xfrm>
            <a:off x="3677080" y="3373442"/>
            <a:ext cx="621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D2Coding" panose="020B0609020101020101" pitchFamily="49" charset="-127"/>
                <a:ea typeface="D2Coding" panose="020B0609020101020101" pitchFamily="49" charset="-127"/>
              </a:rPr>
              <a:t>x2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D7FD06-B80F-4C37-BC92-D5D7AF6DD6FE}"/>
              </a:ext>
            </a:extLst>
          </p:cNvPr>
          <p:cNvSpPr txBox="1"/>
          <p:nvPr/>
        </p:nvSpPr>
        <p:spPr>
          <a:xfrm>
            <a:off x="4903683" y="947600"/>
            <a:ext cx="387798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spcor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 = semi-partial correlation</a:t>
            </a: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 = partial correlation</a:t>
            </a: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zcor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 = zero-order correlation</a:t>
            </a:r>
          </a:p>
          <a:p>
            <a:endParaRPr lang="en-US" dirty="0"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spcor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(y,x,x2)^2 = b /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a+b+c+d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</a:t>
            </a: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spcor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(y,x2,x)^2 = d /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a+b+c+d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</a:t>
            </a:r>
          </a:p>
          <a:p>
            <a:endParaRPr lang="en-US" dirty="0"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(y,x,x2)^2 = b /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a+b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</a:t>
            </a: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(y,x2,x)^2 = d /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a+d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</a:t>
            </a:r>
          </a:p>
          <a:p>
            <a:endParaRPr lang="en-US" dirty="0"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y,x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 )^2 =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b+c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 /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a+b+c+d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</a:t>
            </a: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(y,x2)^2 =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c+d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 /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a+b+c+d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</a:t>
            </a:r>
          </a:p>
          <a:p>
            <a:endParaRPr lang="en-US" dirty="0"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spcor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(y,x,x2) </a:t>
            </a:r>
          </a:p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      = semi-partial r value</a:t>
            </a:r>
          </a:p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      = sqrt(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spcor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(y,x,x2)^2)</a:t>
            </a:r>
          </a:p>
          <a:p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      = sqrt(b / (</a:t>
            </a:r>
            <a:r>
              <a:rPr lang="en-US" dirty="0" err="1">
                <a:latin typeface="D2Coding" panose="020B0609020101020101" pitchFamily="49" charset="-127"/>
                <a:ea typeface="D2Coding" panose="020B0609020101020101" pitchFamily="49" charset="-127"/>
              </a:rPr>
              <a:t>a+b+c+d</a:t>
            </a:r>
            <a:r>
              <a:rPr lang="en-US" dirty="0">
                <a:latin typeface="D2Coding" panose="020B0609020101020101" pitchFamily="49" charset="-127"/>
                <a:ea typeface="D2Coding" panose="020B0609020101020101" pitchFamily="49" charset="-127"/>
              </a:rPr>
              <a:t>))</a:t>
            </a:r>
          </a:p>
          <a:p>
            <a:endParaRPr lang="en-US" dirty="0">
              <a:latin typeface="D2Coding" panose="020B0609020101020101" pitchFamily="49" charset="-127"/>
              <a:ea typeface="D2Coding" panose="020B0609020101020101" pitchFamily="49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70CF2F-88C6-436D-A7AD-6C826B3A3724}"/>
              </a:ext>
            </a:extLst>
          </p:cNvPr>
          <p:cNvSpPr txBox="1"/>
          <p:nvPr/>
        </p:nvSpPr>
        <p:spPr>
          <a:xfrm>
            <a:off x="4310896" y="462727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D2Coding" panose="020B0609020101020101" pitchFamily="49" charset="-127"/>
                <a:ea typeface="D2Coding" panose="020B0609020101020101" pitchFamily="49" charset="-127"/>
              </a:rPr>
              <a:t>kinds of correlations </a:t>
            </a:r>
          </a:p>
        </p:txBody>
      </p:sp>
    </p:spTree>
    <p:extLst>
      <p:ext uri="{BB962C8B-B14F-4D97-AF65-F5344CB8AC3E}">
        <p14:creationId xmlns:p14="http://schemas.microsoft.com/office/powerpoint/2010/main" val="2715027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189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D2Coding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Hyo D. Kim</dc:creator>
  <cp:lastModifiedBy>Hyo D. Kim</cp:lastModifiedBy>
  <cp:revision>4</cp:revision>
  <dcterms:created xsi:type="dcterms:W3CDTF">2026-05-25T00:52:23Z</dcterms:created>
  <dcterms:modified xsi:type="dcterms:W3CDTF">2026-05-25T02:29:53Z</dcterms:modified>
</cp:coreProperties>
</file>