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sldIdLst>
    <p:sldId id="286" r:id="rId2"/>
    <p:sldId id="332" r:id="rId3"/>
    <p:sldId id="299" r:id="rId4"/>
    <p:sldId id="325" r:id="rId5"/>
    <p:sldId id="304" r:id="rId6"/>
    <p:sldId id="305" r:id="rId7"/>
    <p:sldId id="306" r:id="rId8"/>
    <p:sldId id="331" r:id="rId9"/>
    <p:sldId id="328" r:id="rId10"/>
    <p:sldId id="307" r:id="rId11"/>
    <p:sldId id="308" r:id="rId12"/>
    <p:sldId id="309" r:id="rId13"/>
    <p:sldId id="298" r:id="rId14"/>
    <p:sldId id="310" r:id="rId15"/>
    <p:sldId id="311" r:id="rId16"/>
    <p:sldId id="312" r:id="rId17"/>
    <p:sldId id="333" r:id="rId18"/>
    <p:sldId id="313" r:id="rId19"/>
    <p:sldId id="330" r:id="rId20"/>
    <p:sldId id="314" r:id="rId21"/>
    <p:sldId id="315" r:id="rId22"/>
    <p:sldId id="316" r:id="rId23"/>
    <p:sldId id="317" r:id="rId24"/>
    <p:sldId id="329" r:id="rId25"/>
    <p:sldId id="318" r:id="rId26"/>
    <p:sldId id="319" r:id="rId27"/>
    <p:sldId id="321" r:id="rId28"/>
    <p:sldId id="320" r:id="rId29"/>
    <p:sldId id="324" r:id="rId30"/>
  </p:sldIdLst>
  <p:sldSz cx="9144000" cy="6858000" type="screen4x3"/>
  <p:notesSz cx="6858000" cy="9144000"/>
  <p:embeddedFontLst>
    <p:embeddedFont>
      <p:font typeface="맑은 고딕" pitchFamily="50" charset="-127"/>
      <p:regular r:id="rId32"/>
      <p:bold r:id="rId33"/>
    </p:embeddedFont>
    <p:embeddedFont>
      <p:font typeface="Yoon 윤고딕 550_TT" pitchFamily="18" charset="-127"/>
      <p:regular r:id="rId34"/>
    </p:embeddedFont>
    <p:embeddedFont>
      <p:font typeface="Yoon 윤고딕 520_TT" pitchFamily="18" charset="-127"/>
      <p:regular r:id="rId35"/>
    </p:embeddedFont>
    <p:embeddedFont>
      <p:font typeface="Yoon 윤고딕 540_TT" pitchFamily="18" charset="-127"/>
      <p:regular r:id="rId36"/>
    </p:embeddedFont>
    <p:embeddedFont>
      <p:font typeface="Yoon 윤고딕 530_TT" pitchFamily="18" charset="-127"/>
      <p:regular r:id="rId37"/>
    </p:embeddedFont>
    <p:embeddedFont>
      <p:font typeface="조선일보명조" pitchFamily="18" charset="-127"/>
      <p:regular r:id="rId38"/>
    </p:embeddedFont>
    <p:embeddedFont>
      <p:font typeface="배달의민족 한나" pitchFamily="2" charset="-127"/>
      <p:regular r:id="rId3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21E1E"/>
    <a:srgbClr val="FFFFCC"/>
    <a:srgbClr val="4B0C05"/>
    <a:srgbClr val="642E0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707" autoAdjust="0"/>
  </p:normalViewPr>
  <p:slideViewPr>
    <p:cSldViewPr>
      <p:cViewPr varScale="1">
        <p:scale>
          <a:sx n="61" d="100"/>
          <a:sy n="61" d="100"/>
        </p:scale>
        <p:origin x="-15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67DB4-96D5-4620-82A4-54F5E7EB187D}" type="datetimeFigureOut">
              <a:rPr lang="ko-KR" altLang="en-US" smtClean="0"/>
              <a:pPr/>
              <a:t>2014-04-11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85C92-085E-4EE1-9A3A-2D77D2A26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85C92-085E-4EE1-9A3A-2D77D2A26DB8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85C92-085E-4EE1-9A3A-2D77D2A26DB8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85C92-085E-4EE1-9A3A-2D77D2A26DB8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62E6-780F-459D-BCBC-9516164FBF57}" type="datetimeFigureOut">
              <a:rPr lang="ko-KR" altLang="en-US" smtClean="0"/>
              <a:pPr/>
              <a:t>2014-04-11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802-C4E3-43D5-BB03-2F28F2345E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408888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62E6-780F-459D-BCBC-9516164FBF57}" type="datetimeFigureOut">
              <a:rPr lang="ko-KR" altLang="en-US" smtClean="0"/>
              <a:pPr/>
              <a:t>2014-04-11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802-C4E3-43D5-BB03-2F28F2345E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856530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62E6-780F-459D-BCBC-9516164FBF57}" type="datetimeFigureOut">
              <a:rPr lang="ko-KR" altLang="en-US" smtClean="0"/>
              <a:pPr/>
              <a:t>2014-04-11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802-C4E3-43D5-BB03-2F28F2345E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143177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62E6-780F-459D-BCBC-9516164FBF57}" type="datetimeFigureOut">
              <a:rPr lang="ko-KR" altLang="en-US" smtClean="0"/>
              <a:pPr/>
              <a:t>2014-04-11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802-C4E3-43D5-BB03-2F28F2345E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404583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62E6-780F-459D-BCBC-9516164FBF57}" type="datetimeFigureOut">
              <a:rPr lang="ko-KR" altLang="en-US" smtClean="0"/>
              <a:pPr/>
              <a:t>2014-04-11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802-C4E3-43D5-BB03-2F28F2345E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400591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62E6-780F-459D-BCBC-9516164FBF57}" type="datetimeFigureOut">
              <a:rPr lang="ko-KR" altLang="en-US" smtClean="0"/>
              <a:pPr/>
              <a:t>2014-04-11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802-C4E3-43D5-BB03-2F28F2345E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10559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62E6-780F-459D-BCBC-9516164FBF57}" type="datetimeFigureOut">
              <a:rPr lang="ko-KR" altLang="en-US" smtClean="0"/>
              <a:pPr/>
              <a:t>2014-04-11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802-C4E3-43D5-BB03-2F28F2345E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957387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62E6-780F-459D-BCBC-9516164FBF57}" type="datetimeFigureOut">
              <a:rPr lang="ko-KR" altLang="en-US" smtClean="0"/>
              <a:pPr/>
              <a:t>2014-04-11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802-C4E3-43D5-BB03-2F28F2345E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940118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62E6-780F-459D-BCBC-9516164FBF57}" type="datetimeFigureOut">
              <a:rPr lang="ko-KR" altLang="en-US" smtClean="0"/>
              <a:pPr/>
              <a:t>2014-04-11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802-C4E3-43D5-BB03-2F28F2345E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798729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62E6-780F-459D-BCBC-9516164FBF57}" type="datetimeFigureOut">
              <a:rPr lang="ko-KR" altLang="en-US" smtClean="0"/>
              <a:pPr/>
              <a:t>2014-04-11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802-C4E3-43D5-BB03-2F28F2345E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374759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62E6-780F-459D-BCBC-9516164FBF57}" type="datetimeFigureOut">
              <a:rPr lang="ko-KR" altLang="en-US" smtClean="0"/>
              <a:pPr/>
              <a:t>2014-04-11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802-C4E3-43D5-BB03-2F28F2345E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785199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E62E6-780F-459D-BCBC-9516164FBF57}" type="datetimeFigureOut">
              <a:rPr lang="ko-KR" altLang="en-US" smtClean="0"/>
              <a:pPr/>
              <a:t>2014-04-11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04802-C4E3-43D5-BB03-2F28F2345E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56271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hyperlink" Target="http://www.google.co.kr/url?sa=i&amp;rct=j&amp;q=&amp;esrc=s&amp;frm=1&amp;source=images&amp;cd=&amp;cad=rja&amp;uact=8&amp;docid=Ff-3WhWMm5ctvM&amp;tbnid=xdm5Rzu1xYqDoM:&amp;ved=0CAUQjRw&amp;url=http://blog.naver.com/PostView.nhn?blogId=mrpizzalove&amp;logNo=110186249347&amp;categoryNo=1&amp;parentCategoryNo=-1&amp;viewDate=&amp;currentPage=&amp;postListTopCurrentPage=&amp;isAfterWrite=true&amp;ei=u2xDU-TUFeahiAfutYHgCA&amp;bvm=bv.64367178,d.aGc&amp;psig=AFQjCNESKpUMAHq9ZyDBRtfmk-SlHddx2Q&amp;ust=1397013846871589" TargetMode="External"/><Relationship Id="rId7" Type="http://schemas.openxmlformats.org/officeDocument/2006/relationships/image" Target="../media/image5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5" Type="http://schemas.openxmlformats.org/officeDocument/2006/relationships/hyperlink" Target="http://www.google.co.kr/url?sa=i&amp;rct=j&amp;q=&amp;esrc=s&amp;frm=1&amp;source=images&amp;cd=&amp;cad=rja&amp;uact=8&amp;docid=Ff-3WhWMm5ctvM&amp;tbnid=3UWMPuGq7mdftM:&amp;ved=0CAUQjRw&amp;url=http://blog.naver.com/PostView.nhn?blogId=mrpizzalove&amp;logNo=110186249347&amp;categoryNo=1&amp;parentCategoryNo=-1&amp;viewDate=&amp;currentPage=&amp;postListTopCurrentPage=&amp;isAfterWrite=true&amp;ei=OG1DU93dDca5iQe99YDgCg&amp;bvm=bv.64367178,d.aGc&amp;psig=AFQjCNESKpUMAHq9ZyDBRtfmk-SlHddx2Q&amp;ust=1397013846871589" TargetMode="External"/><Relationship Id="rId4" Type="http://schemas.openxmlformats.org/officeDocument/2006/relationships/image" Target="../media/image55.jpeg"/><Relationship Id="rId9" Type="http://schemas.openxmlformats.org/officeDocument/2006/relationships/image" Target="../media/image5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7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jpe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.kr/url?sa=i&amp;rct=j&amp;q=&amp;esrc=s&amp;frm=1&amp;source=images&amp;cd=&amp;cad=rja&amp;uact=8&amp;docid=Ff-3WhWMm5ctvM&amp;tbnid=3UWMPuGq7mdftM:&amp;ved=0CAUQjRw&amp;url=http://blog.naver.com/PostView.nhn?blogId=mrpizzalove&amp;logNo=110186249347&amp;categoryNo=1&amp;parentCategoryNo=-1&amp;viewDate=&amp;currentPage=&amp;postListTopCurrentPage=&amp;isAfterWrite=true&amp;ei=OG1DU93dDca5iQe99YDgCg&amp;bvm=bv.64367178,d.aGc&amp;psig=AFQjCNESKpUMAHq9ZyDBRtfmk-SlHddx2Q&amp;ust=1397013846871589" TargetMode="External"/><Relationship Id="rId5" Type="http://schemas.openxmlformats.org/officeDocument/2006/relationships/image" Target="../media/image25.jpeg"/><Relationship Id="rId10" Type="http://schemas.openxmlformats.org/officeDocument/2006/relationships/image" Target="../media/image29.png"/><Relationship Id="rId4" Type="http://schemas.openxmlformats.org/officeDocument/2006/relationships/hyperlink" Target="http://www.google.co.kr/url?sa=i&amp;rct=j&amp;q=&amp;esrc=s&amp;frm=1&amp;source=images&amp;cd=&amp;cad=rja&amp;uact=8&amp;docid=Ff-3WhWMm5ctvM&amp;tbnid=xdm5Rzu1xYqDoM:&amp;ved=0CAUQjRw&amp;url=http://blog.naver.com/PostView.nhn?blogId=mrpizzalove&amp;logNo=110186249347&amp;categoryNo=1&amp;parentCategoryNo=-1&amp;viewDate=&amp;currentPage=&amp;postListTopCurrentPage=&amp;isAfterWrite=true&amp;ei=u2xDU-TUFeahiAfutYHgCA&amp;bvm=bv.64367178,d.aGc&amp;psig=AFQjCNESKpUMAHq9ZyDBRtfmk-SlHddx2Q&amp;ust=1397013846871589" TargetMode="External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1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7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56602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광고천재\Desktop\koreanet_photo-PK2004-01-23-L.jpg"/>
          <p:cNvPicPr>
            <a:picLocks noChangeAspect="1" noChangeArrowheads="1"/>
          </p:cNvPicPr>
          <p:nvPr/>
        </p:nvPicPr>
        <p:blipFill>
          <a:blip r:embed="rId3" cstate="screen">
            <a:lum bright="-20000" contrast="-40000"/>
          </a:blip>
          <a:srcRect/>
          <a:stretch>
            <a:fillRect/>
          </a:stretch>
        </p:blipFill>
        <p:spPr bwMode="auto">
          <a:xfrm>
            <a:off x="0" y="476672"/>
            <a:ext cx="9144000" cy="6381328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324504" y="3814008"/>
            <a:ext cx="45512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30_TT" pitchFamily="18" charset="-127"/>
                <a:ea typeface="Yoon 윤고딕 530_TT" pitchFamily="18" charset="-127"/>
              </a:rPr>
              <a:t>흔들리는 미스터 피자의 브랜드 </a:t>
            </a:r>
            <a:r>
              <a:rPr lang="ko-KR" altLang="en-US" sz="20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30_TT" pitchFamily="18" charset="-127"/>
                <a:ea typeface="Yoon 윤고딕 530_TT" pitchFamily="18" charset="-127"/>
              </a:rPr>
              <a:t>에센스를</a:t>
            </a:r>
            <a:r>
              <a:rPr lang="ko-KR" altLang="en-US" sz="2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30_TT" pitchFamily="18" charset="-127"/>
                <a:ea typeface="Yoon 윤고딕 530_TT" pitchFamily="18" charset="-127"/>
              </a:rPr>
              <a:t> 잡고</a:t>
            </a:r>
            <a:endParaRPr lang="en-US" altLang="ko-KR" sz="20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30_TT" pitchFamily="18" charset="-127"/>
              <a:ea typeface="Yoon 윤고딕 530_TT" pitchFamily="18" charset="-127"/>
            </a:endParaRPr>
          </a:p>
          <a:p>
            <a:pPr algn="ctr"/>
            <a:r>
              <a:rPr lang="ko-KR" altLang="en-US" sz="2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30_TT" pitchFamily="18" charset="-127"/>
                <a:ea typeface="Yoon 윤고딕 530_TT" pitchFamily="18" charset="-127"/>
              </a:rPr>
              <a:t>여성을 위한 피자의 포지션을 공고히 해야 한다</a:t>
            </a:r>
            <a:r>
              <a:rPr lang="en-US" altLang="ko-KR" sz="2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30_TT" pitchFamily="18" charset="-127"/>
                <a:ea typeface="Yoon 윤고딕 530_TT" pitchFamily="18" charset="-127"/>
              </a:rPr>
              <a:t>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34108" y="-27384"/>
            <a:ext cx="2085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03 Summary</a:t>
            </a:r>
            <a:endParaRPr lang="ko-KR" altLang="en-US" sz="28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2" y="2204864"/>
            <a:ext cx="36295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“</a:t>
            </a:r>
            <a:r>
              <a:rPr lang="ko-KR" altLang="en-US" sz="3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여자의 마음은 갈대</a:t>
            </a:r>
            <a:r>
              <a:rPr lang="en-US" altLang="ko-KR" sz="3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!”</a:t>
            </a:r>
          </a:p>
        </p:txBody>
      </p:sp>
    </p:spTree>
    <p:extLst>
      <p:ext uri="{BB962C8B-B14F-4D97-AF65-F5344CB8AC3E}">
        <p14:creationId xmlns="" xmlns:p14="http://schemas.microsoft.com/office/powerpoint/2010/main" val="156602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48681"/>
            <a:ext cx="9144001" cy="57606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63888" y="5373216"/>
            <a:ext cx="5339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2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브랜드로서 여성 고객들과의 관계를 유지하기 위해서는</a:t>
            </a:r>
            <a:endParaRPr lang="en-US" altLang="ko-KR" sz="20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r"/>
            <a:r>
              <a:rPr lang="ko-KR" altLang="en-US" sz="2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눈에 보이는 것을 뛰어넘는 가치가 필요하다</a:t>
            </a:r>
            <a:endParaRPr lang="en-US" altLang="ko-KR" sz="20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 flipH="1">
            <a:off x="5580112" y="3681028"/>
            <a:ext cx="2746010" cy="1476164"/>
          </a:xfrm>
          <a:prstGeom prst="rect">
            <a:avLst/>
          </a:prstGeom>
          <a:solidFill>
            <a:srgbClr val="F21E1E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724128" y="4832895"/>
            <a:ext cx="18181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[</a:t>
            </a:r>
            <a:r>
              <a:rPr lang="ko-KR" altLang="en-US" sz="1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아이디어 라이터 中 </a:t>
            </a:r>
            <a:r>
              <a:rPr lang="en-US" altLang="ko-KR" sz="1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– </a:t>
            </a:r>
            <a:r>
              <a:rPr lang="ko-KR" altLang="en-US" sz="10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테레사</a:t>
            </a:r>
            <a:r>
              <a:rPr lang="ko-KR" altLang="en-US" sz="1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 </a:t>
            </a:r>
            <a:r>
              <a:rPr lang="ko-KR" altLang="en-US" sz="10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이에이치</a:t>
            </a:r>
            <a:r>
              <a:rPr lang="en-US" altLang="ko-KR" sz="1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24128" y="3789040"/>
            <a:ext cx="26019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&lt;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소비자 주도권의 시대</a:t>
            </a:r>
            <a:r>
              <a: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&gt;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라는 말은</a:t>
            </a:r>
            <a:r>
              <a: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,</a:t>
            </a:r>
          </a:p>
          <a:p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사람들의 시선만을 붙잡는 마케팅은 끝났으며</a:t>
            </a:r>
            <a:r>
              <a: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,</a:t>
            </a:r>
          </a:p>
          <a:p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이제 </a:t>
            </a:r>
            <a:r>
              <a:rPr lang="ko-KR" altLang="en-US" sz="12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마케팅은 사람들을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 </a:t>
            </a:r>
            <a:r>
              <a:rPr lang="ko-KR" altLang="en-US" sz="12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참여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시키는 것</a:t>
            </a:r>
            <a:r>
              <a: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,</a:t>
            </a:r>
          </a:p>
          <a:p>
            <a:r>
              <a:rPr lang="ko-KR" altLang="en-US" sz="12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대화에 초대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하는 것</a:t>
            </a:r>
            <a:r>
              <a: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, </a:t>
            </a:r>
            <a:r>
              <a:rPr lang="ko-KR" altLang="en-US" sz="1200" b="1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의미있고</a:t>
            </a:r>
            <a:r>
              <a:rPr lang="ko-KR" altLang="en-US" sz="12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 지속적인 연결을</a:t>
            </a:r>
            <a:endParaRPr lang="en-US" altLang="ko-KR" sz="1200" b="1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ko-KR" altLang="en-US" sz="12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만들어 내는 일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이 되었다는 것을 의미한다</a:t>
            </a:r>
            <a:r>
              <a: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.</a:t>
            </a:r>
          </a:p>
        </p:txBody>
      </p:sp>
      <p:cxnSp>
        <p:nvCxnSpPr>
          <p:cNvPr id="9" name="직선 연결선 8"/>
          <p:cNvCxnSpPr/>
          <p:nvPr/>
        </p:nvCxnSpPr>
        <p:spPr>
          <a:xfrm>
            <a:off x="4211960" y="3212976"/>
            <a:ext cx="1512168" cy="576064"/>
          </a:xfrm>
          <a:prstGeom prst="line">
            <a:avLst/>
          </a:prstGeom>
          <a:ln w="6350">
            <a:solidFill>
              <a:schemeClr val="bg1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36512" y="-27384"/>
            <a:ext cx="2803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04 Where We Go</a:t>
            </a:r>
            <a:endParaRPr lang="ko-KR" altLang="en-US" sz="28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602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157843"/>
            <a:ext cx="53463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어떤 식으로 접근할까</a:t>
            </a:r>
            <a:r>
              <a:rPr lang="en-US" altLang="ko-KR" sz="2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, </a:t>
            </a:r>
            <a:r>
              <a:rPr lang="ko-KR" altLang="en-US" sz="2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한 사례에서 얻는 교훈</a:t>
            </a:r>
            <a:endParaRPr lang="en-US" altLang="ko-KR" sz="24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en-US" altLang="ko-KR" sz="2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[CASE STUDY : </a:t>
            </a:r>
            <a:r>
              <a:rPr lang="ko-KR" altLang="en-US" sz="24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맥도날드</a:t>
            </a:r>
            <a:r>
              <a:rPr lang="ko-KR" altLang="en-US" sz="2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 </a:t>
            </a:r>
            <a:r>
              <a:rPr lang="ko-KR" altLang="en-US" sz="24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빅맥송</a:t>
            </a:r>
            <a:r>
              <a:rPr lang="en-US" altLang="ko-KR" sz="2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]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755576" y="2204864"/>
            <a:ext cx="2522519" cy="1800200"/>
            <a:chOff x="611559" y="2420887"/>
            <a:chExt cx="2926121" cy="2088231"/>
          </a:xfrm>
        </p:grpSpPr>
        <p:sp>
          <p:nvSpPr>
            <p:cNvPr id="4" name="직사각형 3"/>
            <p:cNvSpPr/>
            <p:nvPr/>
          </p:nvSpPr>
          <p:spPr>
            <a:xfrm>
              <a:off x="611559" y="2420887"/>
              <a:ext cx="2448270" cy="208823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이등변 삼각형 4"/>
            <p:cNvSpPr/>
            <p:nvPr/>
          </p:nvSpPr>
          <p:spPr>
            <a:xfrm rot="5400000">
              <a:off x="3142517" y="3182005"/>
              <a:ext cx="287391" cy="502934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3419821" y="2204864"/>
            <a:ext cx="2522517" cy="1800200"/>
            <a:chOff x="611560" y="2420888"/>
            <a:chExt cx="2926120" cy="2088232"/>
          </a:xfrm>
        </p:grpSpPr>
        <p:sp>
          <p:nvSpPr>
            <p:cNvPr id="7" name="직사각형 6"/>
            <p:cNvSpPr/>
            <p:nvPr/>
          </p:nvSpPr>
          <p:spPr>
            <a:xfrm>
              <a:off x="611560" y="2420888"/>
              <a:ext cx="2448272" cy="20882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이등변 삼각형 7"/>
            <p:cNvSpPr/>
            <p:nvPr/>
          </p:nvSpPr>
          <p:spPr>
            <a:xfrm rot="5400000">
              <a:off x="3142517" y="3182005"/>
              <a:ext cx="287391" cy="502934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6074211" y="2204864"/>
            <a:ext cx="2522517" cy="1800200"/>
            <a:chOff x="611560" y="2420888"/>
            <a:chExt cx="2926120" cy="2088232"/>
          </a:xfrm>
        </p:grpSpPr>
        <p:sp>
          <p:nvSpPr>
            <p:cNvPr id="10" name="직사각형 9"/>
            <p:cNvSpPr/>
            <p:nvPr/>
          </p:nvSpPr>
          <p:spPr>
            <a:xfrm>
              <a:off x="611560" y="2420888"/>
              <a:ext cx="2448272" cy="2088232"/>
            </a:xfrm>
            <a:prstGeom prst="rect">
              <a:avLst/>
            </a:prstGeom>
            <a:solidFill>
              <a:srgbClr val="F21E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이등변 삼각형 10"/>
            <p:cNvSpPr/>
            <p:nvPr/>
          </p:nvSpPr>
          <p:spPr>
            <a:xfrm rot="5400000">
              <a:off x="3142517" y="3182005"/>
              <a:ext cx="287391" cy="502934"/>
            </a:xfrm>
            <a:prstGeom prst="triangle">
              <a:avLst/>
            </a:prstGeom>
            <a:solidFill>
              <a:srgbClr val="F21E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2" name="그림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719" y="4144582"/>
            <a:ext cx="3614071" cy="193416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149080"/>
            <a:ext cx="3815143" cy="1929662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755575" y="4144582"/>
            <a:ext cx="7429215" cy="19341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2099" y="4263305"/>
            <a:ext cx="3265638" cy="17055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“</a:t>
            </a:r>
            <a:r>
              <a:rPr lang="ko-KR" altLang="en-US" sz="12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참깨빵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 위에 </a:t>
            </a:r>
            <a:r>
              <a:rPr lang="ko-KR" altLang="en-US" sz="12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순쇠고기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 </a:t>
            </a:r>
            <a:r>
              <a:rPr lang="ko-KR" altLang="en-US" sz="12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패티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 </a:t>
            </a:r>
            <a:r>
              <a:rPr lang="ko-KR" altLang="en-US" sz="12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두장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 </a:t>
            </a:r>
            <a:r>
              <a: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, 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특별한 소스</a:t>
            </a:r>
            <a:r>
              <a: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, 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양</a:t>
            </a:r>
            <a:r>
              <a: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~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상추</a:t>
            </a:r>
            <a:r>
              <a: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, </a:t>
            </a:r>
          </a:p>
          <a:p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   치즈</a:t>
            </a:r>
            <a:r>
              <a: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, 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피클</a:t>
            </a:r>
            <a:r>
              <a: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, </a:t>
            </a:r>
            <a:r>
              <a:rPr lang="ko-KR" altLang="en-US" sz="12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양파까</a:t>
            </a:r>
            <a:r>
              <a: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~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지</a:t>
            </a:r>
            <a:r>
              <a: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”</a:t>
            </a:r>
          </a:p>
          <a:p>
            <a:r>
              <a:rPr lang="en-US" altLang="ko-KR" sz="12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 </a:t>
            </a:r>
            <a:r>
              <a: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  </a:t>
            </a:r>
            <a:r>
              <a:rPr lang="ko-KR" altLang="en-US" sz="105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순수한 재료로만 구성된 짧고 중독성 있는 가사를 통해</a:t>
            </a:r>
            <a:endParaRPr lang="en-US" altLang="ko-KR" sz="105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20_TT" pitchFamily="18" charset="-127"/>
              <a:ea typeface="Yoon 윤고딕 520_TT" pitchFamily="18" charset="-127"/>
            </a:endParaRPr>
          </a:p>
          <a:p>
            <a:r>
              <a:rPr lang="en-US" altLang="ko-KR" sz="105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 </a:t>
            </a:r>
            <a:r>
              <a:rPr lang="en-US" altLang="ko-KR" sz="105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  </a:t>
            </a:r>
            <a:r>
              <a:rPr lang="ko-KR" altLang="en-US" sz="105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소비자들에게 흥미로운 이슈를 제공</a:t>
            </a:r>
            <a:r>
              <a:rPr lang="ko-KR" altLang="en-US" sz="105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하고 </a:t>
            </a:r>
            <a:r>
              <a:rPr lang="ko-KR" altLang="en-US" sz="105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자발적인 참여</a:t>
            </a:r>
            <a:r>
              <a:rPr lang="ko-KR" altLang="en-US" sz="105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를</a:t>
            </a:r>
            <a:endParaRPr lang="en-US" altLang="ko-KR" sz="105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20_TT" pitchFamily="18" charset="-127"/>
              <a:ea typeface="Yoon 윤고딕 520_TT" pitchFamily="18" charset="-127"/>
            </a:endParaRPr>
          </a:p>
          <a:p>
            <a:r>
              <a:rPr lang="en-US" altLang="ko-KR" sz="105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 </a:t>
            </a:r>
            <a:r>
              <a:rPr lang="en-US" altLang="ko-KR" sz="105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  </a:t>
            </a:r>
            <a:r>
              <a:rPr lang="ko-KR" altLang="en-US" sz="105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유도하여 자체적인 공유와 확산을 통해 큰 홍보효과를 거둔 캠페인</a:t>
            </a:r>
            <a:endParaRPr lang="en-US" altLang="ko-KR" sz="105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20_TT" pitchFamily="18" charset="-127"/>
              <a:ea typeface="Yoon 윤고딕 520_TT" pitchFamily="18" charset="-127"/>
            </a:endParaRPr>
          </a:p>
          <a:p>
            <a:pPr>
              <a:lnSpc>
                <a:spcPts val="700"/>
              </a:lnSpc>
            </a:pPr>
            <a:r>
              <a:rPr lang="en-US" altLang="ko-KR" sz="105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 </a:t>
            </a:r>
            <a:r>
              <a:rPr lang="en-US" altLang="ko-KR" sz="105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   </a:t>
            </a:r>
          </a:p>
          <a:p>
            <a:r>
              <a:rPr lang="en-US" altLang="ko-KR" sz="105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 </a:t>
            </a:r>
            <a:r>
              <a:rPr lang="en-US" altLang="ko-KR" sz="105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  </a:t>
            </a:r>
            <a:r>
              <a:rPr lang="ko-KR" altLang="en-US" sz="105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재미라는 요소가 결합되어 기업의 이미지에 긍정적인 영향을 미치고</a:t>
            </a:r>
            <a:endParaRPr lang="en-US" altLang="ko-KR" sz="105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20_TT" pitchFamily="18" charset="-127"/>
              <a:ea typeface="Yoon 윤고딕 520_TT" pitchFamily="18" charset="-127"/>
            </a:endParaRPr>
          </a:p>
          <a:p>
            <a:r>
              <a:rPr lang="en-US" altLang="ko-KR" sz="105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 </a:t>
            </a:r>
            <a:r>
              <a:rPr lang="en-US" altLang="ko-KR" sz="105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  </a:t>
            </a:r>
            <a:r>
              <a:rPr lang="ko-KR" altLang="en-US" sz="105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자발적인 참여로 대중과의 쌍방향 커뮤니케이션</a:t>
            </a:r>
            <a:r>
              <a:rPr lang="ko-KR" altLang="en-US" sz="105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을 만들어 신뢰도를</a:t>
            </a:r>
            <a:endParaRPr lang="en-US" altLang="ko-KR" sz="105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20_TT" pitchFamily="18" charset="-127"/>
              <a:ea typeface="Yoon 윤고딕 520_TT" pitchFamily="18" charset="-127"/>
            </a:endParaRPr>
          </a:p>
          <a:p>
            <a:r>
              <a:rPr lang="en-US" altLang="ko-KR" sz="105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 </a:t>
            </a:r>
            <a:r>
              <a:rPr lang="en-US" altLang="ko-KR" sz="105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  </a:t>
            </a:r>
            <a:r>
              <a:rPr lang="ko-KR" altLang="en-US" sz="105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높이고 소비자들이 </a:t>
            </a:r>
            <a:r>
              <a:rPr lang="ko-KR" altLang="en-US" sz="105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직접 </a:t>
            </a:r>
            <a:r>
              <a:rPr lang="ko-KR" altLang="en-US" sz="105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브랜딩에</a:t>
            </a:r>
            <a:r>
              <a:rPr lang="ko-KR" altLang="en-US" sz="105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 참여함으로써 브랜드에 대한</a:t>
            </a:r>
            <a:endParaRPr lang="en-US" altLang="ko-KR" sz="105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en-US" altLang="ko-KR" sz="105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 </a:t>
            </a:r>
            <a:r>
              <a:rPr lang="en-US" altLang="ko-KR" sz="105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  </a:t>
            </a:r>
            <a:r>
              <a:rPr lang="ko-KR" altLang="en-US" sz="105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충성도가 높아졌다</a:t>
            </a:r>
            <a:r>
              <a:rPr lang="en-US" altLang="ko-KR" sz="105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7117" y="3004659"/>
            <a:ext cx="16818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spc="-15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빅맥송이라는</a:t>
            </a:r>
            <a:r>
              <a:rPr lang="ko-KR" altLang="en-US" sz="1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 화두 제시</a:t>
            </a:r>
            <a:endParaRPr lang="ko-KR" altLang="en-US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32362" y="3004244"/>
            <a:ext cx="20660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Youtube</a:t>
            </a:r>
            <a:r>
              <a:rPr lang="ko-KR" altLang="en-US" sz="1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를 통한 직접적인 참여</a:t>
            </a:r>
            <a:endParaRPr lang="ko-KR" altLang="en-US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76075" y="3003113"/>
            <a:ext cx="2002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소비자가 </a:t>
            </a:r>
            <a:r>
              <a:rPr lang="ko-KR" altLang="en-US" sz="1400" spc="-15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직접 만드는</a:t>
            </a:r>
            <a:r>
              <a:rPr lang="en-US" altLang="ko-KR" sz="1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 </a:t>
            </a:r>
            <a:r>
              <a:rPr lang="ko-KR" altLang="en-US" sz="14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브랜딩</a:t>
            </a:r>
            <a:endParaRPr lang="ko-KR" altLang="en-US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137" y="2274231"/>
            <a:ext cx="875316" cy="698011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283" y="2274231"/>
            <a:ext cx="938846" cy="640762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9" y="2274231"/>
            <a:ext cx="666011" cy="67433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576519" y="2459242"/>
            <a:ext cx="562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01</a:t>
            </a:r>
            <a:endParaRPr lang="ko-KR" altLang="en-US" sz="36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23921" y="2443476"/>
            <a:ext cx="562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02</a:t>
            </a:r>
            <a:endParaRPr lang="ko-KR" altLang="en-US" sz="36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66980" y="2427710"/>
            <a:ext cx="562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03</a:t>
            </a:r>
            <a:endParaRPr lang="ko-KR" altLang="en-US" sz="36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4520" y="3295412"/>
            <a:ext cx="14927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호기심을 자극하고 </a:t>
            </a:r>
            <a:endParaRPr lang="en-US" altLang="ko-KR" sz="10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20_TT" pitchFamily="18" charset="-127"/>
              <a:ea typeface="Yoon 윤고딕 520_TT" pitchFamily="18" charset="-127"/>
            </a:endParaRPr>
          </a:p>
          <a:p>
            <a:r>
              <a:rPr lang="ko-KR" altLang="en-US" sz="1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실질적인 참여를 유발하기 위한</a:t>
            </a:r>
            <a:endParaRPr lang="en-US" altLang="ko-KR" sz="10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20_TT" pitchFamily="18" charset="-127"/>
              <a:ea typeface="Yoon 윤고딕 520_TT" pitchFamily="18" charset="-127"/>
            </a:endParaRPr>
          </a:p>
          <a:p>
            <a:r>
              <a:rPr lang="ko-KR" altLang="en-US" sz="1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이슈 </a:t>
            </a:r>
            <a:r>
              <a:rPr lang="ko-KR" altLang="en-US" sz="10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메이킹</a:t>
            </a:r>
            <a:endParaRPr lang="en-US" altLang="ko-KR" sz="10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30513" y="3295412"/>
            <a:ext cx="17043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이슈가 확산되면서 수 많은 사람들이</a:t>
            </a:r>
            <a:endParaRPr lang="en-US" altLang="ko-KR" sz="10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20_TT" pitchFamily="18" charset="-127"/>
              <a:ea typeface="Yoon 윤고딕 520_TT" pitchFamily="18" charset="-127"/>
            </a:endParaRPr>
          </a:p>
          <a:p>
            <a:r>
              <a:rPr lang="ko-KR" altLang="en-US" sz="10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빅맥송</a:t>
            </a:r>
            <a:r>
              <a:rPr lang="ko-KR" altLang="en-US" sz="1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 캠페인에 참여하고</a:t>
            </a:r>
            <a:endParaRPr lang="en-US" altLang="ko-KR" sz="10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20_TT" pitchFamily="18" charset="-127"/>
              <a:ea typeface="Yoon 윤고딕 520_TT" pitchFamily="18" charset="-127"/>
            </a:endParaRPr>
          </a:p>
          <a:p>
            <a:r>
              <a:rPr lang="ko-KR" altLang="en-US" sz="10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유투브와</a:t>
            </a:r>
            <a:r>
              <a:rPr lang="ko-KR" altLang="en-US" sz="1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 </a:t>
            </a:r>
            <a:r>
              <a:rPr lang="ko-KR" altLang="en-US" sz="10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페이스북을</a:t>
            </a:r>
            <a:r>
              <a:rPr lang="ko-KR" altLang="en-US" sz="1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 통해 공유</a:t>
            </a:r>
            <a:endParaRPr lang="en-US" altLang="ko-KR" sz="10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06985" y="3295412"/>
            <a:ext cx="18774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자발적이고 직접적으로 </a:t>
            </a:r>
            <a:r>
              <a:rPr lang="ko-KR" altLang="en-US" sz="10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빅맥송을</a:t>
            </a:r>
            <a:r>
              <a:rPr lang="ko-KR" altLang="en-US" sz="1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 부르고</a:t>
            </a:r>
            <a:endParaRPr lang="en-US" altLang="ko-KR" sz="10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20_TT" pitchFamily="18" charset="-127"/>
              <a:ea typeface="Yoon 윤고딕 520_TT" pitchFamily="18" charset="-127"/>
            </a:endParaRPr>
          </a:p>
          <a:p>
            <a:r>
              <a:rPr lang="ko-KR" altLang="en-US" sz="1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영상을 확산시키는 자체적 홍보효과와</a:t>
            </a:r>
            <a:endParaRPr lang="en-US" altLang="ko-KR" sz="10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20_TT" pitchFamily="18" charset="-127"/>
              <a:ea typeface="Yoon 윤고딕 520_TT" pitchFamily="18" charset="-127"/>
            </a:endParaRPr>
          </a:p>
          <a:p>
            <a:r>
              <a:rPr lang="ko-KR" altLang="en-US" sz="1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동시에 브랜드에 대한 로열티 증대</a:t>
            </a:r>
            <a:endParaRPr lang="en-US" altLang="ko-KR" sz="10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0" y="476672"/>
            <a:ext cx="9144000" cy="45719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-36512" y="-27384"/>
            <a:ext cx="2803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04 Where We Go</a:t>
            </a:r>
            <a:endParaRPr lang="ko-KR" altLang="en-US" sz="28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602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그룹 29"/>
          <p:cNvGrpSpPr/>
          <p:nvPr/>
        </p:nvGrpSpPr>
        <p:grpSpPr>
          <a:xfrm>
            <a:off x="3398409" y="2299185"/>
            <a:ext cx="2446533" cy="2446533"/>
            <a:chOff x="1757533" y="402146"/>
            <a:chExt cx="2446533" cy="2446533"/>
          </a:xfrm>
        </p:grpSpPr>
        <p:sp>
          <p:nvSpPr>
            <p:cNvPr id="31" name="타원 30"/>
            <p:cNvSpPr/>
            <p:nvPr/>
          </p:nvSpPr>
          <p:spPr>
            <a:xfrm>
              <a:off x="1864799" y="509412"/>
              <a:ext cx="2232000" cy="2232000"/>
            </a:xfrm>
            <a:prstGeom prst="ellipse">
              <a:avLst/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타원 31"/>
            <p:cNvSpPr/>
            <p:nvPr/>
          </p:nvSpPr>
          <p:spPr>
            <a:xfrm>
              <a:off x="1757533" y="402146"/>
              <a:ext cx="2446533" cy="2446533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498289" y="5549751"/>
            <a:ext cx="610615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즉</a:t>
            </a:r>
            <a:r>
              <a:rPr lang="en-US" altLang="ko-KR" sz="16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, </a:t>
            </a:r>
            <a:r>
              <a:rPr lang="ko-KR" altLang="en-US" sz="16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영혼 없는 </a:t>
            </a:r>
            <a:r>
              <a:rPr lang="en-US" altLang="ko-KR" sz="16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LOVE FOR WOMEN</a:t>
            </a:r>
            <a:r>
              <a:rPr lang="ko-KR" altLang="en-US" sz="16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이라는 슬로건 아래시선만을 붙잡기보다는 </a:t>
            </a:r>
            <a:endParaRPr lang="en-US" altLang="ko-KR" sz="1600" spc="-30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Yoon 윤고딕 520_TT" pitchFamily="18" charset="-127"/>
              <a:ea typeface="Yoon 윤고딕 520_TT" pitchFamily="18" charset="-127"/>
            </a:endParaRPr>
          </a:p>
          <a:p>
            <a:pPr algn="r"/>
            <a:r>
              <a:rPr lang="ko-KR" altLang="en-US" sz="16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여성 소비자들과의 지속적인 연결을 위한</a:t>
            </a:r>
            <a:r>
              <a:rPr lang="en-US" altLang="ko-KR" sz="16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 </a:t>
            </a:r>
            <a:r>
              <a:rPr lang="ko-KR" altLang="en-US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40_TT" pitchFamily="18" charset="-127"/>
                <a:ea typeface="Yoon 윤고딕 540_TT" pitchFamily="18" charset="-127"/>
              </a:rPr>
              <a:t>단단한 </a:t>
            </a:r>
            <a:r>
              <a:rPr lang="en-US" altLang="ko-KR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40_TT" pitchFamily="18" charset="-127"/>
                <a:ea typeface="Yoon 윤고딕 540_TT" pitchFamily="18" charset="-127"/>
              </a:rPr>
              <a:t>Claim(</a:t>
            </a:r>
            <a:r>
              <a:rPr lang="ko-KR" altLang="en-US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40_TT" pitchFamily="18" charset="-127"/>
                <a:ea typeface="Yoon 윤고딕 540_TT" pitchFamily="18" charset="-127"/>
              </a:rPr>
              <a:t>화두</a:t>
            </a:r>
            <a:r>
              <a:rPr lang="en-US" altLang="ko-KR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40_TT" pitchFamily="18" charset="-127"/>
                <a:ea typeface="Yoon 윤고딕 540_TT" pitchFamily="18" charset="-127"/>
              </a:rPr>
              <a:t>)</a:t>
            </a:r>
            <a:r>
              <a:rPr lang="ko-KR" altLang="en-US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40_TT" pitchFamily="18" charset="-127"/>
                <a:ea typeface="Yoon 윤고딕 540_TT" pitchFamily="18" charset="-127"/>
              </a:rPr>
              <a:t>을 통한 </a:t>
            </a:r>
            <a:r>
              <a:rPr lang="en-US" altLang="ko-KR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40_TT" pitchFamily="18" charset="-127"/>
                <a:ea typeface="Yoon 윤고딕 540_TT" pitchFamily="18" charset="-127"/>
              </a:rPr>
              <a:t>Engagement</a:t>
            </a:r>
            <a:r>
              <a:rPr lang="ko-KR" altLang="en-US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40_TT" pitchFamily="18" charset="-127"/>
                <a:ea typeface="Yoon 윤고딕 540_TT" pitchFamily="18" charset="-127"/>
              </a:rPr>
              <a:t>가 필요</a:t>
            </a:r>
            <a:r>
              <a:rPr lang="en-US" altLang="ko-KR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40_TT" pitchFamily="18" charset="-127"/>
                <a:ea typeface="Yoon 윤고딕 540_TT" pitchFamily="18" charset="-127"/>
              </a:rPr>
              <a:t>!</a:t>
            </a:r>
          </a:p>
        </p:txBody>
      </p:sp>
      <p:grpSp>
        <p:nvGrpSpPr>
          <p:cNvPr id="34" name="그룹 33"/>
          <p:cNvGrpSpPr/>
          <p:nvPr/>
        </p:nvGrpSpPr>
        <p:grpSpPr>
          <a:xfrm>
            <a:off x="3076508" y="2751213"/>
            <a:ext cx="3079433" cy="2333971"/>
            <a:chOff x="2644695" y="2129641"/>
            <a:chExt cx="3836332" cy="2907642"/>
          </a:xfrm>
        </p:grpSpPr>
        <p:sp>
          <p:nvSpPr>
            <p:cNvPr id="35" name="육각형 34"/>
            <p:cNvSpPr/>
            <p:nvPr/>
          </p:nvSpPr>
          <p:spPr>
            <a:xfrm rot="16200000">
              <a:off x="3294314" y="3111524"/>
              <a:ext cx="2582414" cy="1269103"/>
            </a:xfrm>
            <a:prstGeom prst="hexagon">
              <a:avLst/>
            </a:prstGeom>
            <a:solidFill>
              <a:srgbClr val="F21E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육각형 35"/>
            <p:cNvSpPr/>
            <p:nvPr/>
          </p:nvSpPr>
          <p:spPr>
            <a:xfrm rot="-19800000">
              <a:off x="2644695" y="2136172"/>
              <a:ext cx="2695101" cy="1269103"/>
            </a:xfrm>
            <a:prstGeom prst="hexag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육각형 36"/>
            <p:cNvSpPr/>
            <p:nvPr/>
          </p:nvSpPr>
          <p:spPr>
            <a:xfrm rot="19800000">
              <a:off x="3785926" y="2129641"/>
              <a:ext cx="2695101" cy="1269103"/>
            </a:xfrm>
            <a:prstGeom prst="hexago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8" name="그룹 23"/>
            <p:cNvGrpSpPr/>
            <p:nvPr/>
          </p:nvGrpSpPr>
          <p:grpSpPr>
            <a:xfrm>
              <a:off x="4067944" y="2520186"/>
              <a:ext cx="1080120" cy="1080120"/>
              <a:chOff x="4067944" y="2520186"/>
              <a:chExt cx="1080120" cy="1080120"/>
            </a:xfrm>
          </p:grpSpPr>
          <p:sp>
            <p:nvSpPr>
              <p:cNvPr id="39" name="타원 38"/>
              <p:cNvSpPr/>
              <p:nvPr/>
            </p:nvSpPr>
            <p:spPr>
              <a:xfrm>
                <a:off x="4067944" y="2520186"/>
                <a:ext cx="1080120" cy="10801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40" name="그림 3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2415" y="2878683"/>
                <a:ext cx="1019320" cy="278614"/>
              </a:xfrm>
              <a:prstGeom prst="rect">
                <a:avLst/>
              </a:prstGeom>
            </p:spPr>
          </p:pic>
        </p:grpSp>
      </p:grpSp>
      <p:sp>
        <p:nvSpPr>
          <p:cNvPr id="41" name="TextBox 40"/>
          <p:cNvSpPr txBox="1"/>
          <p:nvPr/>
        </p:nvSpPr>
        <p:spPr>
          <a:xfrm>
            <a:off x="4064470" y="4407164"/>
            <a:ext cx="11144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Engagement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301865" y="2802415"/>
            <a:ext cx="856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Emotions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939644" y="2799187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Experiences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737675" y="3965527"/>
            <a:ext cx="12105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Communicating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160532" y="2011189"/>
            <a:ext cx="934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Connecting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647841" y="3846535"/>
            <a:ext cx="923651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altLang="ko-KR" sz="1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Sharing</a:t>
            </a:r>
          </a:p>
          <a:p>
            <a:pPr algn="ctr">
              <a:lnSpc>
                <a:spcPts val="1200"/>
              </a:lnSpc>
            </a:pPr>
            <a:r>
              <a:rPr lang="en-US" altLang="ko-KR" sz="1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&amp;</a:t>
            </a:r>
          </a:p>
          <a:p>
            <a:pPr algn="ctr">
              <a:lnSpc>
                <a:spcPts val="1200"/>
              </a:lnSpc>
            </a:pPr>
            <a:r>
              <a:rPr lang="en-US" altLang="ko-KR" sz="1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Advocating</a:t>
            </a:r>
          </a:p>
        </p:txBody>
      </p:sp>
      <p:sp>
        <p:nvSpPr>
          <p:cNvPr id="47" name="직사각형 46"/>
          <p:cNvSpPr/>
          <p:nvPr/>
        </p:nvSpPr>
        <p:spPr>
          <a:xfrm>
            <a:off x="432211" y="1537047"/>
            <a:ext cx="26340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spc="-150" dirty="0" smtClean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브랜드 </a:t>
            </a:r>
            <a:r>
              <a:rPr lang="ko-KR" altLang="en-US" sz="1400" spc="-150" dirty="0" err="1" smtClean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인게이지먼트를</a:t>
            </a:r>
            <a:r>
              <a:rPr lang="ko-KR" altLang="en-US" sz="1400" spc="-150" dirty="0" smtClean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 형성하는 </a:t>
            </a:r>
            <a:r>
              <a:rPr lang="en-US" altLang="ko-KR" sz="1400" spc="-150" dirty="0" smtClean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5</a:t>
            </a:r>
            <a:r>
              <a:rPr lang="ko-KR" altLang="en-US" sz="1400" spc="-150" dirty="0" smtClean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단계</a:t>
            </a:r>
            <a:endParaRPr lang="ko-KR" altLang="en-US" sz="1400" spc="-150" dirty="0">
              <a:ln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6228184" y="1243246"/>
            <a:ext cx="24577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(</a:t>
            </a:r>
            <a:r>
              <a:rPr lang="ko-KR" altLang="en-US" sz="14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브랜드학자</a:t>
            </a:r>
            <a:r>
              <a:rPr lang="en-US" altLang="ko-KR" sz="14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 Susan </a:t>
            </a:r>
            <a:r>
              <a:rPr lang="en-US" altLang="ko-KR" sz="1400" spc="-15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Gunelius</a:t>
            </a:r>
            <a:r>
              <a:rPr lang="en-US" altLang="ko-KR" sz="14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 </a:t>
            </a:r>
            <a:r>
              <a:rPr lang="ko-KR" altLang="en-US" sz="14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논문 中</a:t>
            </a:r>
            <a:r>
              <a:rPr lang="en-US" altLang="ko-KR" sz="14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)</a:t>
            </a:r>
            <a:endParaRPr lang="ko-KR" altLang="en-US" sz="1400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0" y="476672"/>
            <a:ext cx="9144000" cy="45719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-36512" y="-27384"/>
            <a:ext cx="2803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04 Where We Go</a:t>
            </a:r>
            <a:endParaRPr lang="ko-KR" altLang="en-US" sz="28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5536" y="1147390"/>
            <a:ext cx="4414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40_TT" pitchFamily="18" charset="-127"/>
                <a:ea typeface="Yoon 윤고딕 540_TT" pitchFamily="18" charset="-127"/>
              </a:rPr>
              <a:t>우리에게도 필요한 것</a:t>
            </a:r>
            <a:r>
              <a:rPr lang="en-US" altLang="ko-KR" sz="2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40_TT" pitchFamily="18" charset="-127"/>
                <a:ea typeface="Yoon 윤고딕 540_TT" pitchFamily="18" charset="-127"/>
              </a:rPr>
              <a:t>, Engagement </a:t>
            </a:r>
            <a:r>
              <a:rPr lang="en-US" altLang="ko-KR" sz="2400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40_TT" pitchFamily="18" charset="-127"/>
                <a:ea typeface="Yoon 윤고딕 540_TT" pitchFamily="18" charset="-127"/>
              </a:rPr>
              <a:t>!</a:t>
            </a:r>
          </a:p>
        </p:txBody>
      </p:sp>
    </p:spTree>
    <p:extLst>
      <p:ext uri="{BB962C8B-B14F-4D97-AF65-F5344CB8AC3E}">
        <p14:creationId xmlns="" xmlns:p14="http://schemas.microsoft.com/office/powerpoint/2010/main" val="67984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179512" y="807095"/>
            <a:ext cx="5391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Engagement</a:t>
            </a:r>
            <a:r>
              <a:rPr lang="ko-KR" altLang="en-US" sz="2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의 씨앗</a:t>
            </a:r>
            <a:r>
              <a:rPr lang="en-US" altLang="ko-KR" sz="2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, </a:t>
            </a:r>
            <a:r>
              <a:rPr lang="ko-KR" altLang="en-US" sz="2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어디에서 발견할 것인가</a:t>
            </a:r>
            <a:endParaRPr lang="en-US" altLang="ko-KR" sz="2400" spc="-15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45075" y="5805264"/>
            <a:ext cx="41873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2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여자들이 모였을 때 하는 이야기 중</a:t>
            </a:r>
            <a:endParaRPr lang="en-US" altLang="ko-KR" sz="2400" spc="-30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Yoon 윤고딕 550_TT" pitchFamily="18" charset="-127"/>
              <a:ea typeface="Yoon 윤고딕 550_TT" pitchFamily="18" charset="-127"/>
            </a:endParaRPr>
          </a:p>
          <a:p>
            <a:pPr algn="r"/>
            <a:r>
              <a:rPr lang="ko-KR" altLang="en-US" sz="2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가장 흥미로운 이야기</a:t>
            </a:r>
            <a:r>
              <a:rPr lang="en-US" altLang="ko-KR" sz="2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, </a:t>
            </a:r>
            <a:r>
              <a:rPr lang="en-US" altLang="ko-KR" sz="2400" spc="-3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Mr</a:t>
            </a:r>
            <a:r>
              <a:rPr lang="en-US" altLang="ko-KR" sz="2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(</a:t>
            </a:r>
            <a:r>
              <a:rPr lang="ko-KR" altLang="en-US" sz="2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男</a:t>
            </a:r>
            <a:r>
              <a:rPr lang="en-US" altLang="ko-KR" sz="2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)</a:t>
            </a:r>
            <a:r>
              <a:rPr lang="ko-KR" altLang="en-US" sz="2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의 이야기</a:t>
            </a:r>
            <a:endParaRPr lang="en-US" altLang="ko-KR" sz="2400" spc="-30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5019" y="1165220"/>
            <a:ext cx="35702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LOVE FOR WOMEN </a:t>
            </a:r>
            <a:r>
              <a:rPr lang="ko-KR" altLang="en-US" sz="12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컨셉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 아래 </a:t>
            </a:r>
            <a:r>
              <a:rPr lang="ko-KR" altLang="en-US" sz="12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펼쳐져온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 다양한 여성 마케팅 공세</a:t>
            </a:r>
            <a:endParaRPr lang="en-US" altLang="ko-KR" sz="1200" spc="-15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0" y="476672"/>
            <a:ext cx="9144000" cy="45719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/>
          <p:cNvSpPr/>
          <p:nvPr/>
        </p:nvSpPr>
        <p:spPr>
          <a:xfrm>
            <a:off x="4566842" y="4797152"/>
            <a:ext cx="27861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[Functional </a:t>
            </a:r>
            <a:r>
              <a:rPr lang="en-US" altLang="ko-KR" sz="120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V</a:t>
            </a:r>
            <a:r>
              <a:rPr lang="en-US" altLang="ko-KR" sz="12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laue</a:t>
            </a:r>
            <a:r>
              <a:rPr lang="en-US" altLang="ko-KR" sz="1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]</a:t>
            </a:r>
            <a:endParaRPr lang="en-US" altLang="ko-KR" sz="1200" dirty="0">
              <a:ln>
                <a:solidFill>
                  <a:schemeClr val="accent1">
                    <a:alpha val="0"/>
                  </a:schemeClr>
                </a:solidFill>
              </a:ln>
              <a:latin typeface="Yoon 윤고딕 520_TT" pitchFamily="18" charset="-127"/>
              <a:ea typeface="Yoon 윤고딕 520_TT" pitchFamily="18" charset="-127"/>
            </a:endParaRPr>
          </a:p>
          <a:p>
            <a:pPr algn="ctr"/>
            <a:r>
              <a:rPr lang="ko-KR" altLang="en-US" sz="1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피자에  집중하면 </a:t>
            </a:r>
            <a:endParaRPr lang="en-US" altLang="ko-KR" sz="1400" spc="-15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Yoon 윤고딕 550_TT" pitchFamily="18" charset="-127"/>
              <a:ea typeface="Yoon 윤고딕 550_TT" pitchFamily="18" charset="-127"/>
            </a:endParaRPr>
          </a:p>
          <a:p>
            <a:pPr algn="ctr"/>
            <a:r>
              <a:rPr lang="ko-KR" altLang="en-US" sz="1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흔한 이야기가 되지만</a:t>
            </a:r>
            <a:endParaRPr lang="en-US" altLang="ko-KR" sz="1400" spc="-15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Yoon 윤고딕 550_TT" pitchFamily="18" charset="-127"/>
              <a:ea typeface="Yoon 윤고딕 550_TT" pitchFamily="18" charset="-127"/>
            </a:endParaRPr>
          </a:p>
        </p:txBody>
      </p:sp>
      <p:grpSp>
        <p:nvGrpSpPr>
          <p:cNvPr id="46" name="그룹 45"/>
          <p:cNvGrpSpPr/>
          <p:nvPr/>
        </p:nvGrpSpPr>
        <p:grpSpPr>
          <a:xfrm>
            <a:off x="3681316" y="1581958"/>
            <a:ext cx="1723823" cy="1999634"/>
            <a:chOff x="3884205" y="1769936"/>
            <a:chExt cx="1368152" cy="1587056"/>
          </a:xfrm>
        </p:grpSpPr>
        <p:sp>
          <p:nvSpPr>
            <p:cNvPr id="47" name="육각형 46"/>
            <p:cNvSpPr/>
            <p:nvPr/>
          </p:nvSpPr>
          <p:spPr>
            <a:xfrm rot="5400000">
              <a:off x="3774753" y="1879388"/>
              <a:ext cx="1587056" cy="1368152"/>
            </a:xfrm>
            <a:prstGeom prst="hexag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육각형 65"/>
            <p:cNvSpPr/>
            <p:nvPr/>
          </p:nvSpPr>
          <p:spPr>
            <a:xfrm rot="5400000">
              <a:off x="3838384" y="1928058"/>
              <a:ext cx="1458000" cy="1260000"/>
            </a:xfrm>
            <a:prstGeom prst="hexagon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7" name="그룹 66"/>
          <p:cNvGrpSpPr/>
          <p:nvPr/>
        </p:nvGrpSpPr>
        <p:grpSpPr>
          <a:xfrm>
            <a:off x="5352513" y="3382158"/>
            <a:ext cx="1193896" cy="1384919"/>
            <a:chOff x="3884205" y="1769936"/>
            <a:chExt cx="1368152" cy="1587056"/>
          </a:xfrm>
        </p:grpSpPr>
        <p:sp>
          <p:nvSpPr>
            <p:cNvPr id="68" name="육각형 67"/>
            <p:cNvSpPr/>
            <p:nvPr/>
          </p:nvSpPr>
          <p:spPr>
            <a:xfrm rot="5400000">
              <a:off x="3774753" y="1879388"/>
              <a:ext cx="1587056" cy="1368152"/>
            </a:xfrm>
            <a:prstGeom prst="hexag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육각형 68"/>
            <p:cNvSpPr/>
            <p:nvPr/>
          </p:nvSpPr>
          <p:spPr>
            <a:xfrm rot="5400000">
              <a:off x="3838384" y="1928058"/>
              <a:ext cx="1458000" cy="1260000"/>
            </a:xfrm>
            <a:prstGeom prst="hexagon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0" name="육각형 69"/>
          <p:cNvSpPr/>
          <p:nvPr/>
        </p:nvSpPr>
        <p:spPr>
          <a:xfrm rot="5400000">
            <a:off x="2375430" y="3432937"/>
            <a:ext cx="1384916" cy="1193893"/>
          </a:xfrm>
          <a:prstGeom prst="hexagon">
            <a:avLst/>
          </a:prstGeom>
          <a:solidFill>
            <a:srgbClr val="F2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육각형 70"/>
          <p:cNvSpPr/>
          <p:nvPr/>
        </p:nvSpPr>
        <p:spPr>
          <a:xfrm rot="5400000">
            <a:off x="2426456" y="3481323"/>
            <a:ext cx="1272300" cy="1099518"/>
          </a:xfrm>
          <a:prstGeom prst="hexagon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2" name="그림 7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578" y="2326673"/>
            <a:ext cx="1469595" cy="401690"/>
          </a:xfrm>
          <a:prstGeom prst="rect">
            <a:avLst/>
          </a:prstGeom>
        </p:spPr>
      </p:pic>
      <p:pic>
        <p:nvPicPr>
          <p:cNvPr id="73" name="그림 7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954" y="3543161"/>
            <a:ext cx="271778" cy="703781"/>
          </a:xfrm>
          <a:prstGeom prst="rect">
            <a:avLst/>
          </a:prstGeom>
        </p:spPr>
      </p:pic>
      <p:pic>
        <p:nvPicPr>
          <p:cNvPr id="74" name="그림 7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771" y="3667997"/>
            <a:ext cx="744363" cy="594846"/>
          </a:xfrm>
          <a:prstGeom prst="rect">
            <a:avLst/>
          </a:prstGeom>
        </p:spPr>
      </p:pic>
      <p:sp>
        <p:nvSpPr>
          <p:cNvPr id="75" name="직사각형 74"/>
          <p:cNvSpPr/>
          <p:nvPr/>
        </p:nvSpPr>
        <p:spPr>
          <a:xfrm>
            <a:off x="5433664" y="4239243"/>
            <a:ext cx="1027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Pizza</a:t>
            </a:r>
          </a:p>
        </p:txBody>
      </p:sp>
      <p:sp>
        <p:nvSpPr>
          <p:cNvPr id="76" name="직사각형 75"/>
          <p:cNvSpPr/>
          <p:nvPr/>
        </p:nvSpPr>
        <p:spPr>
          <a:xfrm>
            <a:off x="2574344" y="4226038"/>
            <a:ext cx="1027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Mr</a:t>
            </a:r>
            <a:endParaRPr lang="en-US" altLang="ko-KR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grpSp>
        <p:nvGrpSpPr>
          <p:cNvPr id="77" name="그룹 76"/>
          <p:cNvGrpSpPr/>
          <p:nvPr/>
        </p:nvGrpSpPr>
        <p:grpSpPr>
          <a:xfrm>
            <a:off x="3681856" y="3581593"/>
            <a:ext cx="1654019" cy="471718"/>
            <a:chOff x="3668605" y="3979305"/>
            <a:chExt cx="1654019" cy="471718"/>
          </a:xfrm>
        </p:grpSpPr>
        <p:cxnSp>
          <p:nvCxnSpPr>
            <p:cNvPr id="78" name="직선 연결선 77"/>
            <p:cNvCxnSpPr/>
            <p:nvPr/>
          </p:nvCxnSpPr>
          <p:spPr>
            <a:xfrm>
              <a:off x="4521752" y="3979305"/>
              <a:ext cx="0" cy="47171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직선 화살표 연결선 78"/>
            <p:cNvCxnSpPr/>
            <p:nvPr/>
          </p:nvCxnSpPr>
          <p:spPr>
            <a:xfrm>
              <a:off x="3668605" y="4448997"/>
              <a:ext cx="1654019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직사각형 79"/>
          <p:cNvSpPr/>
          <p:nvPr/>
        </p:nvSpPr>
        <p:spPr>
          <a:xfrm>
            <a:off x="1691680" y="4809926"/>
            <a:ext cx="28031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[Emotional Value]</a:t>
            </a:r>
          </a:p>
          <a:p>
            <a:pPr algn="ctr"/>
            <a:r>
              <a:rPr lang="ko-KR" altLang="en-US" sz="1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21E1E"/>
                </a:solidFill>
                <a:latin typeface="Yoon 윤고딕 550_TT" pitchFamily="18" charset="-127"/>
                <a:ea typeface="Yoon 윤고딕 550_TT" pitchFamily="18" charset="-127"/>
              </a:rPr>
              <a:t>미스터에 집중하면 </a:t>
            </a:r>
            <a:endParaRPr lang="en-US" altLang="ko-KR" sz="14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21E1E"/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ctr"/>
            <a:r>
              <a:rPr lang="ko-KR" altLang="en-US" sz="1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21E1E"/>
                </a:solidFill>
                <a:latin typeface="Yoon 윤고딕 550_TT" pitchFamily="18" charset="-127"/>
                <a:ea typeface="Yoon 윤고딕 550_TT" pitchFamily="18" charset="-127"/>
              </a:rPr>
              <a:t>그녀들과 공감을 가질 수 있는 </a:t>
            </a:r>
            <a:endParaRPr lang="en-US" altLang="ko-KR" sz="14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21E1E"/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ctr"/>
            <a:r>
              <a:rPr lang="ko-KR" altLang="en-US" sz="1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21E1E"/>
                </a:solidFill>
                <a:latin typeface="Yoon 윤고딕 550_TT" pitchFamily="18" charset="-127"/>
                <a:ea typeface="Yoon 윤고딕 550_TT" pitchFamily="18" charset="-127"/>
              </a:rPr>
              <a:t>흥미로운 이야기가</a:t>
            </a:r>
            <a:r>
              <a:rPr lang="en-US" altLang="ko-KR" sz="1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21E1E"/>
                </a:solidFill>
                <a:latin typeface="Yoon 윤고딕 550_TT" pitchFamily="18" charset="-127"/>
                <a:ea typeface="Yoon 윤고딕 550_TT" pitchFamily="18" charset="-127"/>
              </a:rPr>
              <a:t> </a:t>
            </a:r>
            <a:r>
              <a:rPr lang="ko-KR" altLang="en-US" sz="1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21E1E"/>
                </a:solidFill>
                <a:latin typeface="Yoon 윤고딕 550_TT" pitchFamily="18" charset="-127"/>
                <a:ea typeface="Yoon 윤고딕 550_TT" pitchFamily="18" charset="-127"/>
              </a:rPr>
              <a:t>된다</a:t>
            </a:r>
            <a:endParaRPr lang="en-US" altLang="ko-KR" sz="14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21E1E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36512" y="-27384"/>
            <a:ext cx="2803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04 Where We Go</a:t>
            </a:r>
            <a:endParaRPr lang="ko-KR" altLang="en-US" sz="28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542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그룹 56"/>
          <p:cNvGrpSpPr/>
          <p:nvPr/>
        </p:nvGrpSpPr>
        <p:grpSpPr>
          <a:xfrm>
            <a:off x="827584" y="1844824"/>
            <a:ext cx="7560840" cy="3312368"/>
            <a:chOff x="899592" y="2132856"/>
            <a:chExt cx="7560840" cy="3312368"/>
          </a:xfrm>
        </p:grpSpPr>
        <p:sp>
          <p:nvSpPr>
            <p:cNvPr id="58" name="직사각형 57"/>
            <p:cNvSpPr/>
            <p:nvPr/>
          </p:nvSpPr>
          <p:spPr>
            <a:xfrm>
              <a:off x="899592" y="2132856"/>
              <a:ext cx="7560840" cy="3312368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직사각형 58"/>
            <p:cNvSpPr/>
            <p:nvPr/>
          </p:nvSpPr>
          <p:spPr>
            <a:xfrm>
              <a:off x="1051992" y="2285257"/>
              <a:ext cx="7264424" cy="29932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0" y="476672"/>
            <a:ext cx="9144000" cy="45719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6" name="직선 연결선 25"/>
          <p:cNvCxnSpPr/>
          <p:nvPr/>
        </p:nvCxnSpPr>
        <p:spPr>
          <a:xfrm>
            <a:off x="1716742" y="2641044"/>
            <a:ext cx="0" cy="2165806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>
          <a:xfrm>
            <a:off x="3870113" y="2641044"/>
            <a:ext cx="0" cy="2165806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>
            <a:off x="5927856" y="2641044"/>
            <a:ext cx="0" cy="2165806"/>
          </a:xfrm>
          <a:prstGeom prst="line">
            <a:avLst/>
          </a:prstGeom>
          <a:ln w="6350">
            <a:solidFill>
              <a:srgbClr val="F21E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817814" y="5241394"/>
            <a:ext cx="46426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20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여성의 피자</a:t>
            </a:r>
            <a:r>
              <a:rPr lang="en-US" altLang="ko-KR" sz="20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, </a:t>
            </a:r>
            <a:r>
              <a:rPr lang="ko-KR" altLang="en-US" sz="20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여성을 위한 피자</a:t>
            </a:r>
            <a:endParaRPr lang="en-US" altLang="ko-KR" sz="2000" spc="-30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Yoon 윤고딕 550_TT" pitchFamily="18" charset="-127"/>
              <a:ea typeface="Yoon 윤고딕 550_TT" pitchFamily="18" charset="-127"/>
            </a:endParaRPr>
          </a:p>
          <a:p>
            <a:pPr algn="r"/>
            <a:r>
              <a:rPr lang="en-US" altLang="ko-KR" sz="20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Engagement</a:t>
            </a:r>
            <a:r>
              <a:rPr lang="ko-KR" altLang="en-US" sz="20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적 관점에서 한 발자국 더 나갈 수 없을까</a:t>
            </a:r>
            <a:r>
              <a:rPr lang="en-US" altLang="ko-KR" sz="20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78504" y="4145021"/>
            <a:ext cx="12891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LOVE FOR WOMEN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1216652" y="3501008"/>
            <a:ext cx="4464249" cy="3600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5680902" y="3501008"/>
            <a:ext cx="2232247" cy="360040"/>
          </a:xfrm>
          <a:prstGeom prst="rect">
            <a:avLst/>
          </a:prstGeom>
          <a:solidFill>
            <a:srgbClr val="F2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/>
          <p:cNvSpPr/>
          <p:nvPr/>
        </p:nvSpPr>
        <p:spPr>
          <a:xfrm>
            <a:off x="1608730" y="3573016"/>
            <a:ext cx="216024" cy="21602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/>
          <p:cNvSpPr/>
          <p:nvPr/>
        </p:nvSpPr>
        <p:spPr>
          <a:xfrm>
            <a:off x="3762101" y="3573016"/>
            <a:ext cx="216024" cy="21602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/>
          <p:cNvSpPr/>
          <p:nvPr/>
        </p:nvSpPr>
        <p:spPr>
          <a:xfrm>
            <a:off x="5819844" y="3573016"/>
            <a:ext cx="216024" cy="21602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1720461" y="4126831"/>
            <a:ext cx="13163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MADE FOR WOMEN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34090" y="4145021"/>
            <a:ext cx="19255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LOVE FOR WOMEN (Lady first)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720461" y="3901524"/>
            <a:ext cx="4892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2004-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878512" y="3901524"/>
            <a:ext cx="4892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2007-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941272" y="3901524"/>
            <a:ext cx="5293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Today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720461" y="4552662"/>
            <a:ext cx="992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기름을 뺀 </a:t>
            </a:r>
            <a:r>
              <a:rPr lang="ko-KR" altLang="en-US" sz="10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수타피자</a:t>
            </a:r>
            <a:endParaRPr lang="en-US" altLang="ko-KR" sz="1000" spc="-15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75741" y="4581128"/>
            <a:ext cx="11849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그녀들의 피자 콘테스트</a:t>
            </a:r>
            <a:endParaRPr lang="en-US" altLang="ko-KR" sz="1000" spc="-15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75741" y="4732509"/>
            <a:ext cx="9492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Women`s day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720146" y="4714841"/>
            <a:ext cx="7809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러브 바이러스</a:t>
            </a:r>
            <a:endParaRPr lang="en-US" altLang="ko-KR" sz="1000" spc="-15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32427" y="4569284"/>
            <a:ext cx="14750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신메뉴</a:t>
            </a:r>
            <a:r>
              <a:rPr lang="ko-KR" altLang="en-US" sz="1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 </a:t>
            </a:r>
            <a:r>
              <a:rPr lang="en-US" altLang="ko-KR" sz="1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&amp; </a:t>
            </a:r>
            <a:r>
              <a:rPr lang="ko-KR" altLang="en-US" sz="10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샐러드바</a:t>
            </a:r>
            <a:r>
              <a:rPr lang="ko-KR" altLang="en-US" sz="1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 할인 이벤트</a:t>
            </a:r>
            <a:endParaRPr lang="en-US" altLang="ko-KR" sz="1000" spc="-15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932427" y="4737927"/>
            <a:ext cx="11079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호감도 높은 모델 전략</a:t>
            </a:r>
            <a:endParaRPr lang="en-US" altLang="ko-KR" sz="1000" spc="-15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78504" y="4314785"/>
            <a:ext cx="15504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여대생이 가장 선호하는 피자 </a:t>
            </a:r>
            <a:r>
              <a:rPr lang="en-US" altLang="ko-KR" sz="1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1</a:t>
            </a:r>
            <a:r>
              <a:rPr lang="ko-KR" altLang="en-US" sz="1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위</a:t>
            </a:r>
            <a:endParaRPr lang="en-US" altLang="ko-KR" sz="1000" spc="-15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Yoon 윤고딕 520_TT" pitchFamily="18" charset="-127"/>
              <a:ea typeface="Yoon 윤고딕 520_TT" pitchFamily="18" charset="-127"/>
            </a:endParaRPr>
          </a:p>
        </p:txBody>
      </p:sp>
      <p:pic>
        <p:nvPicPr>
          <p:cNvPr id="48" name="그림 47"/>
          <p:cNvPicPr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216653" y="2312511"/>
            <a:ext cx="2232000" cy="1188000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902" y="2313228"/>
            <a:ext cx="2232247" cy="1187283"/>
          </a:xfrm>
          <a:prstGeom prst="rect">
            <a:avLst/>
          </a:prstGeom>
        </p:spPr>
      </p:pic>
      <p:pic>
        <p:nvPicPr>
          <p:cNvPr id="50" name="그림 49"/>
          <p:cNvPicPr>
            <a:picLocks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448653" y="2311163"/>
            <a:ext cx="2232000" cy="1188000"/>
          </a:xfrm>
          <a:prstGeom prst="rect">
            <a:avLst/>
          </a:prstGeom>
        </p:spPr>
      </p:pic>
      <p:sp>
        <p:nvSpPr>
          <p:cNvPr id="51" name="직사각형 50"/>
          <p:cNvSpPr/>
          <p:nvPr/>
        </p:nvSpPr>
        <p:spPr>
          <a:xfrm>
            <a:off x="1216652" y="2053336"/>
            <a:ext cx="6696497" cy="26818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3921221" y="2067850"/>
            <a:ext cx="12618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미스터피자의 발자취</a:t>
            </a:r>
            <a:endParaRPr lang="en-US" altLang="ko-KR" sz="10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720146" y="4291927"/>
            <a:ext cx="13837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연 평균 </a:t>
            </a:r>
            <a:r>
              <a:rPr lang="en-US" altLang="ko-KR" sz="1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20%</a:t>
            </a:r>
            <a:r>
              <a:rPr lang="ko-KR" altLang="en-US" sz="1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이상의 매출 성장</a:t>
            </a:r>
            <a:endParaRPr lang="en-US" altLang="ko-KR" sz="1000" spc="-15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931869" y="4314785"/>
            <a:ext cx="15888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2014 </a:t>
            </a:r>
            <a:r>
              <a:rPr lang="ko-KR" altLang="en-US" sz="10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브랜드스탁지수</a:t>
            </a:r>
            <a:r>
              <a:rPr lang="ko-KR" altLang="en-US" sz="1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 피자업계 </a:t>
            </a:r>
            <a:r>
              <a:rPr lang="en-US" altLang="ko-KR" sz="1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1</a:t>
            </a:r>
            <a:r>
              <a:rPr lang="ko-KR" altLang="en-US" sz="1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위</a:t>
            </a:r>
            <a:endParaRPr lang="en-US" altLang="ko-KR" sz="1000" spc="-15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10017" y="1484784"/>
            <a:ext cx="35702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LOVE FOR WOMEN </a:t>
            </a:r>
            <a:r>
              <a:rPr lang="ko-KR" altLang="en-US" sz="12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컨셉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 아래 </a:t>
            </a:r>
            <a:r>
              <a:rPr lang="ko-KR" altLang="en-US" sz="12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펼쳐져온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 다양한 여성 마케팅 공세</a:t>
            </a:r>
            <a:endParaRPr lang="en-US" altLang="ko-KR" sz="1200" spc="-15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83568" y="1124744"/>
            <a:ext cx="6439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생각해보면</a:t>
            </a:r>
            <a:r>
              <a:rPr lang="en-US" altLang="ko-KR" sz="2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, </a:t>
            </a:r>
            <a:r>
              <a:rPr lang="ko-KR" altLang="en-US" sz="2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우리는 항상 여성을 위해 달려온 헌신적인 </a:t>
            </a:r>
            <a:r>
              <a:rPr lang="en-US" altLang="ko-KR" sz="2400" spc="-3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Mr</a:t>
            </a:r>
            <a:r>
              <a:rPr lang="en-US" altLang="ko-KR" sz="2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(</a:t>
            </a:r>
            <a:r>
              <a:rPr lang="ko-KR" altLang="en-US" sz="2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男</a:t>
            </a:r>
            <a:r>
              <a:rPr lang="en-US" altLang="ko-KR" sz="2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-36512" y="-27384"/>
            <a:ext cx="2803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04 Where We Go</a:t>
            </a:r>
            <a:endParaRPr lang="ko-KR" altLang="en-US" sz="28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209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광고천재\Desktop\2869762405.jpg"/>
          <p:cNvPicPr>
            <a:picLocks noChangeAspect="1" noChangeArrowheads="1"/>
          </p:cNvPicPr>
          <p:nvPr/>
        </p:nvPicPr>
        <p:blipFill>
          <a:blip r:embed="rId4" cstate="screen">
            <a:lum bright="-40000" contrast="-60000"/>
          </a:blip>
          <a:srcRect/>
          <a:stretch>
            <a:fillRect/>
          </a:stretch>
        </p:blipFill>
        <p:spPr bwMode="auto">
          <a:xfrm>
            <a:off x="0" y="836712"/>
            <a:ext cx="9144000" cy="5542156"/>
          </a:xfrm>
          <a:prstGeom prst="rect">
            <a:avLst/>
          </a:prstGeom>
          <a:noFill/>
        </p:spPr>
      </p:pic>
      <p:sp>
        <p:nvSpPr>
          <p:cNvPr id="7" name="직사각형 6"/>
          <p:cNvSpPr/>
          <p:nvPr/>
        </p:nvSpPr>
        <p:spPr>
          <a:xfrm>
            <a:off x="0" y="836712"/>
            <a:ext cx="9144000" cy="5544616"/>
          </a:xfrm>
          <a:prstGeom prst="rect">
            <a:avLst/>
          </a:prstGeom>
          <a:solidFill>
            <a:schemeClr val="tx1">
              <a:lumMod val="95000"/>
              <a:lumOff val="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07504" y="2989401"/>
            <a:ext cx="86100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spc="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40_TT" pitchFamily="18" charset="-127"/>
                <a:ea typeface="Yoon 윤고딕 540_TT" pitchFamily="18" charset="-127"/>
              </a:rPr>
              <a:t>우리가 꿈꿔왔던 브랜드는 여자의 브랜드</a:t>
            </a:r>
            <a:endParaRPr lang="en-US" altLang="ko-KR" sz="2000" spc="3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40_TT" pitchFamily="18" charset="-127"/>
              <a:ea typeface="Yoon 윤고딕 540_TT" pitchFamily="18" charset="-127"/>
            </a:endParaRPr>
          </a:p>
          <a:p>
            <a:r>
              <a:rPr lang="ko-KR" altLang="en-US" sz="2000" spc="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40_TT" pitchFamily="18" charset="-127"/>
                <a:ea typeface="Yoon 윤고딕 540_TT" pitchFamily="18" charset="-127"/>
              </a:rPr>
              <a:t>하지만</a:t>
            </a:r>
            <a:r>
              <a:rPr lang="en-US" altLang="ko-KR" sz="2000" spc="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40_TT" pitchFamily="18" charset="-127"/>
                <a:ea typeface="Yoon 윤고딕 540_TT" pitchFamily="18" charset="-127"/>
              </a:rPr>
              <a:t>, </a:t>
            </a:r>
            <a:r>
              <a:rPr lang="ko-KR" altLang="en-US" sz="2000" spc="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40_TT" pitchFamily="18" charset="-127"/>
                <a:ea typeface="Yoon 윤고딕 540_TT" pitchFamily="18" charset="-127"/>
              </a:rPr>
              <a:t>여자들을 위하기만 하는 브랜드는 재미없는 브랜드</a:t>
            </a:r>
            <a:endParaRPr lang="en-US" altLang="ko-KR" sz="2000" spc="3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40_TT" pitchFamily="18" charset="-127"/>
              <a:ea typeface="Yoon 윤고딕 540_TT" pitchFamily="18" charset="-127"/>
            </a:endParaRPr>
          </a:p>
          <a:p>
            <a:r>
              <a:rPr lang="ko-KR" altLang="en-US" sz="2000" spc="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40_TT" pitchFamily="18" charset="-127"/>
                <a:ea typeface="Yoon 윤고딕 540_TT" pitchFamily="18" charset="-127"/>
              </a:rPr>
              <a:t>앞으로 우리가 만들 브랜드는</a:t>
            </a:r>
            <a:r>
              <a:rPr lang="en-US" altLang="ko-KR" sz="2000" spc="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40_TT" pitchFamily="18" charset="-127"/>
                <a:ea typeface="Yoon 윤고딕 540_TT" pitchFamily="18" charset="-127"/>
              </a:rPr>
              <a:t>, </a:t>
            </a:r>
            <a:r>
              <a:rPr lang="ko-KR" altLang="en-US" sz="2000" spc="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40_TT" pitchFamily="18" charset="-127"/>
                <a:ea typeface="Yoon 윤고딕 540_TT" pitchFamily="18" charset="-127"/>
              </a:rPr>
              <a:t>여자들에 의해 다시 탄생하는 브랜드 </a:t>
            </a:r>
            <a:endParaRPr lang="en-US" altLang="ko-KR" sz="2000" spc="3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40_TT" pitchFamily="18" charset="-127"/>
              <a:ea typeface="Yoon 윤고딕 540_TT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32736" y="5550331"/>
            <a:ext cx="39757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40_TT" pitchFamily="18" charset="-127"/>
                <a:ea typeface="Yoon 윤고딕 540_TT" pitchFamily="18" charset="-127"/>
              </a:rPr>
              <a:t>왜냐하면</a:t>
            </a:r>
            <a:r>
              <a:rPr lang="en-US" altLang="ko-KR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40_TT" pitchFamily="18" charset="-127"/>
                <a:ea typeface="Yoon 윤고딕 540_TT" pitchFamily="18" charset="-127"/>
              </a:rPr>
              <a:t>, </a:t>
            </a: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40_TT" pitchFamily="18" charset="-127"/>
                <a:ea typeface="Yoon 윤고딕 540_TT" pitchFamily="18" charset="-127"/>
              </a:rPr>
              <a:t>세상의 남자들은</a:t>
            </a:r>
            <a:endParaRPr lang="en-US" altLang="ko-KR" sz="24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40_TT" pitchFamily="18" charset="-127"/>
              <a:ea typeface="Yoon 윤고딕 540_TT" pitchFamily="18" charset="-127"/>
            </a:endParaRPr>
          </a:p>
          <a:p>
            <a:pPr algn="r"/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40_TT" pitchFamily="18" charset="-127"/>
                <a:ea typeface="Yoon 윤고딕 540_TT" pitchFamily="18" charset="-127"/>
              </a:rPr>
              <a:t>항상 </a:t>
            </a:r>
            <a:r>
              <a:rPr lang="ko-KR" altLang="en-US" sz="24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40_TT" pitchFamily="18" charset="-127"/>
                <a:ea typeface="Yoon 윤고딕 540_TT" pitchFamily="18" charset="-127"/>
              </a:rPr>
              <a:t>여자하기</a:t>
            </a: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40_TT" pitchFamily="18" charset="-127"/>
                <a:ea typeface="Yoon 윤고딕 540_TT" pitchFamily="18" charset="-127"/>
              </a:rPr>
              <a:t> 나름이었으니까</a:t>
            </a:r>
            <a:endParaRPr lang="en-US" altLang="ko-KR" sz="24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40_TT" pitchFamily="18" charset="-127"/>
              <a:ea typeface="Yoon 윤고딕 540_TT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96" y="-27384"/>
            <a:ext cx="1909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05 Concept</a:t>
            </a:r>
            <a:endParaRPr lang="ko-KR" altLang="en-US" sz="28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984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광고천재\Desktop\2869762405.jpg"/>
          <p:cNvPicPr>
            <a:picLocks noChangeAspect="1" noChangeArrowheads="1"/>
          </p:cNvPicPr>
          <p:nvPr/>
        </p:nvPicPr>
        <p:blipFill>
          <a:blip r:embed="rId3" cstate="screen">
            <a:lum bright="-40000" contrast="-64000"/>
          </a:blip>
          <a:srcRect/>
          <a:stretch>
            <a:fillRect/>
          </a:stretch>
        </p:blipFill>
        <p:spPr bwMode="auto">
          <a:xfrm>
            <a:off x="0" y="836712"/>
            <a:ext cx="9144000" cy="554215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43197" y="2261770"/>
            <a:ext cx="1795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컨셉</a:t>
            </a:r>
            <a:r>
              <a:rPr lang="ko-KR" altLang="en-US" sz="28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 슬로건</a:t>
            </a:r>
            <a:endParaRPr lang="ko-KR" altLang="en-US" sz="28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720" y="2867451"/>
            <a:ext cx="50399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8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Mr.</a:t>
            </a:r>
            <a:r>
              <a:rPr lang="ko-KR" altLang="en-US" sz="48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는 여자하기 나름</a:t>
            </a:r>
            <a:endParaRPr lang="ko-KR" altLang="en-US" sz="48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2373" y="4778568"/>
            <a:ext cx="33570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Mr.PIZZA</a:t>
            </a:r>
            <a:r>
              <a:rPr lang="ko-KR" altLang="en-US" sz="1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의 브랜딩에 고객들이 직접 참여</a:t>
            </a:r>
            <a:endParaRPr lang="en-US" altLang="ko-KR" sz="14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20_TT" pitchFamily="18" charset="-127"/>
              <a:ea typeface="Yoon 윤고딕 520_TT" pitchFamily="18" charset="-127"/>
            </a:endParaRPr>
          </a:p>
          <a:p>
            <a:pPr algn="ctr"/>
            <a:r>
              <a:rPr lang="ko-KR" altLang="en-US" sz="1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이 과정에서 브랜드와 소비자간의 관계를 형성하고</a:t>
            </a:r>
            <a:endParaRPr lang="en-US" altLang="ko-KR" sz="14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20_TT" pitchFamily="18" charset="-127"/>
              <a:ea typeface="Yoon 윤고딕 520_TT" pitchFamily="18" charset="-127"/>
            </a:endParaRPr>
          </a:p>
          <a:p>
            <a:pPr algn="ctr"/>
            <a:r>
              <a:rPr lang="ko-KR" altLang="en-US" sz="14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관여도를</a:t>
            </a:r>
            <a:r>
              <a:rPr lang="ko-KR" altLang="en-US" sz="1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 높여 브랜드 로열티를 강화할 수 있을 것</a:t>
            </a:r>
            <a:r>
              <a:rPr lang="en-US" altLang="ko-KR" sz="1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!</a:t>
            </a:r>
            <a:endParaRPr lang="ko-KR" altLang="en-US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-27384"/>
            <a:ext cx="1909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05 Concept</a:t>
            </a:r>
            <a:endParaRPr lang="ko-KR" altLang="en-US" sz="28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984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/>
          <p:cNvGrpSpPr/>
          <p:nvPr/>
        </p:nvGrpSpPr>
        <p:grpSpPr>
          <a:xfrm>
            <a:off x="1115616" y="3717032"/>
            <a:ext cx="6984776" cy="1584176"/>
            <a:chOff x="899592" y="2132856"/>
            <a:chExt cx="7560840" cy="3312368"/>
          </a:xfrm>
        </p:grpSpPr>
        <p:sp>
          <p:nvSpPr>
            <p:cNvPr id="37" name="직사각형 36"/>
            <p:cNvSpPr/>
            <p:nvPr/>
          </p:nvSpPr>
          <p:spPr>
            <a:xfrm>
              <a:off x="899592" y="2132856"/>
              <a:ext cx="7560840" cy="3312368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1051992" y="2285257"/>
              <a:ext cx="7264424" cy="29932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1115616" y="1829326"/>
            <a:ext cx="6984776" cy="1584176"/>
            <a:chOff x="899592" y="2132856"/>
            <a:chExt cx="7560840" cy="3312368"/>
          </a:xfrm>
        </p:grpSpPr>
        <p:sp>
          <p:nvSpPr>
            <p:cNvPr id="34" name="직사각형 33"/>
            <p:cNvSpPr/>
            <p:nvPr/>
          </p:nvSpPr>
          <p:spPr>
            <a:xfrm>
              <a:off x="899592" y="2132856"/>
              <a:ext cx="7560840" cy="3312368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1051992" y="2285257"/>
              <a:ext cx="7264424" cy="29932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1259632" y="1891318"/>
            <a:ext cx="6696744" cy="147115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1686204" y="1907775"/>
            <a:ext cx="1440160" cy="144016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1686204" y="3789040"/>
            <a:ext cx="1440160" cy="1440160"/>
          </a:xfrm>
          <a:prstGeom prst="ellipse">
            <a:avLst/>
          </a:prstGeom>
          <a:solidFill>
            <a:srgbClr val="F2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직선 연결선 15"/>
          <p:cNvCxnSpPr>
            <a:stCxn id="14" idx="6"/>
          </p:cNvCxnSpPr>
          <p:nvPr/>
        </p:nvCxnSpPr>
        <p:spPr>
          <a:xfrm>
            <a:off x="3126364" y="2627855"/>
            <a:ext cx="43204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3054356" y="4598514"/>
            <a:ext cx="4320480" cy="0"/>
          </a:xfrm>
          <a:prstGeom prst="line">
            <a:avLst/>
          </a:prstGeom>
          <a:ln>
            <a:solidFill>
              <a:srgbClr val="F21E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58171" y="2641807"/>
            <a:ext cx="2571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메뉴 강화</a:t>
            </a:r>
            <a:r>
              <a:rPr lang="en-US" altLang="ko-KR" sz="1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, </a:t>
            </a:r>
            <a:r>
              <a:rPr lang="ko-KR" altLang="en-US" sz="1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가격 할인 이벤트 등을 통해</a:t>
            </a:r>
            <a:endParaRPr lang="en-US" altLang="ko-KR" sz="14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20_TT" pitchFamily="18" charset="-127"/>
              <a:ea typeface="Yoon 윤고딕 520_TT" pitchFamily="18" charset="-127"/>
            </a:endParaRPr>
          </a:p>
          <a:p>
            <a:pPr algn="ctr"/>
            <a:r>
              <a:rPr lang="ko-KR" altLang="en-US" sz="1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일시적으로 소비자를 유입</a:t>
            </a:r>
            <a:endParaRPr lang="ko-KR" altLang="en-US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99104" y="4022450"/>
            <a:ext cx="3289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직접적으로 브랜드를 만들어가는 경험 </a:t>
            </a:r>
            <a:endParaRPr lang="en-US" altLang="ko-KR" sz="1400" spc="-15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Yoon 윤고딕 520_TT" pitchFamily="18" charset="-127"/>
              <a:ea typeface="Yoon 윤고딕 520_TT" pitchFamily="18" charset="-127"/>
            </a:endParaRPr>
          </a:p>
          <a:p>
            <a:pPr algn="ctr"/>
            <a:r>
              <a:rPr lang="en-US" altLang="ko-KR" sz="1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Engagement</a:t>
            </a:r>
            <a:r>
              <a:rPr lang="ko-KR" altLang="en-US" sz="1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를 통한 브랜드와의 지속적 관계 유지</a:t>
            </a:r>
            <a:endParaRPr lang="ko-KR" altLang="en-US" sz="14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42617" y="5374957"/>
            <a:ext cx="4201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기존의 </a:t>
            </a:r>
            <a:r>
              <a:rPr lang="en-US" altLang="ko-KR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Functional Value</a:t>
            </a:r>
            <a:r>
              <a:rPr lang="ko-KR" altLang="en-US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를 교체하는 의미가 아닌</a:t>
            </a:r>
            <a:endParaRPr lang="en-US" altLang="ko-KR" spc="-15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Yoon 윤고딕 550_TT" pitchFamily="18" charset="-127"/>
              <a:ea typeface="Yoon 윤고딕 550_TT" pitchFamily="18" charset="-127"/>
            </a:endParaRPr>
          </a:p>
          <a:p>
            <a:pPr algn="r"/>
            <a:r>
              <a:rPr lang="ko-KR" altLang="en-US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보완적 의미의 경험</a:t>
            </a:r>
            <a:r>
              <a:rPr lang="en-US" altLang="ko-KR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/</a:t>
            </a:r>
            <a:r>
              <a:rPr lang="ko-KR" altLang="en-US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체험 유발의 캠페인이 될 것</a:t>
            </a:r>
            <a:r>
              <a:rPr lang="en-US" altLang="ko-KR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!</a:t>
            </a:r>
            <a:endParaRPr lang="ko-KR" altLang="en-US" spc="-150" dirty="0">
              <a:ln>
                <a:solidFill>
                  <a:schemeClr val="accent1">
                    <a:alpha val="0"/>
                  </a:schemeClr>
                </a:solidFill>
              </a:ln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1600" y="1268760"/>
            <a:ext cx="3406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새로운 </a:t>
            </a:r>
            <a:r>
              <a:rPr lang="ko-KR" altLang="en-US" sz="28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컨셉의</a:t>
            </a:r>
            <a:r>
              <a:rPr lang="ko-KR" altLang="en-US" sz="28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 포커스는</a:t>
            </a:r>
            <a:endParaRPr lang="ko-KR" altLang="en-US" sz="28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31293" y="2447269"/>
            <a:ext cx="1350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Functional Value</a:t>
            </a:r>
            <a:endParaRPr lang="ko-KR" altLang="en-US" sz="16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55207" y="4293696"/>
            <a:ext cx="1333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Emotional Value</a:t>
            </a:r>
            <a:endParaRPr lang="ko-KR" altLang="en-US" sz="16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25" name="이등변 삼각형 24"/>
          <p:cNvSpPr/>
          <p:nvPr/>
        </p:nvSpPr>
        <p:spPr>
          <a:xfrm flipV="1">
            <a:off x="4267768" y="3501008"/>
            <a:ext cx="596943" cy="144016"/>
          </a:xfrm>
          <a:prstGeom prst="triangle">
            <a:avLst/>
          </a:prstGeom>
          <a:solidFill>
            <a:srgbClr val="F2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6" name="Picture 4" descr="http://postfiles15.naver.net/20140228_158/mrpizzalove_1393569731091LdRG6_JPEG/mrpizza_co_kr_20140228_153541.jpg?type=w2">
            <a:hlinkClick r:id="rId3"/>
          </p:cNvPr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916" y="1973341"/>
            <a:ext cx="779829" cy="6539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http://postfiles1.naver.net/20140228_16/mrpizzalove_1393568807724FqhJP_JPEG/mrpizza_co_kr_20140228_152733.jpg?type=w2">
            <a:hlinkClick r:id="rId5"/>
          </p:cNvPr>
          <p:cNvPicPr>
            <a:picLocks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702" y="1974325"/>
            <a:ext cx="779829" cy="6539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jin boheme\Desktop\자료\미피 페북 프로모션\미피 스쿨어택.PNG"/>
          <p:cNvPicPr>
            <a:picLocks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518" y="1974325"/>
            <a:ext cx="779829" cy="6422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jin boheme\Desktop\자료\미피 페북 프로모션\미피 페북 사진 이벤트.PNG"/>
          <p:cNvPicPr>
            <a:picLocks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148" y="1973341"/>
            <a:ext cx="779829" cy="6539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021" y="1973097"/>
            <a:ext cx="780915" cy="65419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040418" y="4633391"/>
            <a:ext cx="2519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21E1E"/>
                </a:solidFill>
                <a:latin typeface="Yoon 윤고딕 550_TT" pitchFamily="18" charset="-127"/>
                <a:ea typeface="Yoon 윤고딕 550_TT" pitchFamily="18" charset="-127"/>
              </a:rPr>
              <a:t>New campaign - Mr.</a:t>
            </a:r>
            <a:r>
              <a:rPr lang="ko-KR" altLang="en-US" sz="1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21E1E"/>
                </a:solidFill>
                <a:latin typeface="Yoon 윤고딕 550_TT" pitchFamily="18" charset="-127"/>
                <a:ea typeface="Yoon 윤고딕 550_TT" pitchFamily="18" charset="-127"/>
              </a:rPr>
              <a:t>는 </a:t>
            </a:r>
            <a:r>
              <a:rPr lang="ko-KR" altLang="en-US" sz="14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21E1E"/>
                </a:solidFill>
                <a:latin typeface="Yoon 윤고딕 550_TT" pitchFamily="18" charset="-127"/>
                <a:ea typeface="Yoon 윤고딕 550_TT" pitchFamily="18" charset="-127"/>
              </a:rPr>
              <a:t>여자하기</a:t>
            </a:r>
            <a:r>
              <a:rPr lang="ko-KR" altLang="en-US" sz="1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21E1E"/>
                </a:solidFill>
                <a:latin typeface="Yoon 윤고딕 550_TT" pitchFamily="18" charset="-127"/>
                <a:ea typeface="Yoon 윤고딕 550_TT" pitchFamily="18" charset="-127"/>
              </a:rPr>
              <a:t> 나름</a:t>
            </a:r>
            <a:endParaRPr lang="ko-KR" altLang="en-US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21E1E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0" y="476672"/>
            <a:ext cx="9144000" cy="45719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17063" y="-27384"/>
            <a:ext cx="1946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06 Program</a:t>
            </a:r>
            <a:endParaRPr lang="ko-KR" altLang="en-US" sz="28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274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광고천재\Desktop\tippingpointofsuccess11.jpg"/>
          <p:cNvPicPr>
            <a:picLocks noChangeAspect="1" noChangeArrowheads="1"/>
          </p:cNvPicPr>
          <p:nvPr/>
        </p:nvPicPr>
        <p:blipFill>
          <a:blip r:embed="rId2" cstate="screen">
            <a:lum bright="-40000" contrast="-67000"/>
          </a:blip>
          <a:srcRect/>
          <a:stretch>
            <a:fillRect/>
          </a:stretch>
        </p:blipFill>
        <p:spPr bwMode="auto">
          <a:xfrm>
            <a:off x="0" y="-1"/>
            <a:ext cx="9147266" cy="6858001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3318486" y="1700808"/>
            <a:ext cx="4810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아이디어</a:t>
            </a:r>
            <a:r>
              <a:rPr lang="en-US" altLang="ko-KR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1 : Who’s Your </a:t>
            </a:r>
            <a:r>
              <a:rPr lang="en-US" altLang="ko-KR" i="1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Mr</a:t>
            </a:r>
            <a:r>
              <a:rPr lang="en-US" altLang="ko-KR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? : </a:t>
            </a:r>
            <a:r>
              <a:rPr lang="ko-KR" altLang="en-US" sz="1400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미스터 피자 모델을 찾기 위한 </a:t>
            </a:r>
            <a:r>
              <a:rPr lang="en-US" altLang="ko-KR" sz="1400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Event  IDEA</a:t>
            </a:r>
            <a:endParaRPr lang="ko-KR" altLang="en-US" sz="1400" i="1" dirty="0">
              <a:solidFill>
                <a:schemeClr val="bg1"/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945826" y="2348880"/>
            <a:ext cx="5615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아이디어</a:t>
            </a:r>
            <a:r>
              <a:rPr lang="en-US" altLang="ko-KR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2 </a:t>
            </a:r>
            <a:r>
              <a:rPr lang="ko-KR" altLang="en-US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미스터의 </a:t>
            </a:r>
            <a:r>
              <a:rPr lang="en-US" altLang="ko-KR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Style</a:t>
            </a:r>
            <a:r>
              <a:rPr lang="ko-KR" altLang="en-US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도 하기 나름</a:t>
            </a:r>
            <a:r>
              <a:rPr lang="en-US" altLang="ko-KR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! : </a:t>
            </a:r>
            <a:r>
              <a:rPr lang="ko-KR" altLang="en-US" sz="1400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미스터 피자 직원의 복장에 대한 결정권 부여</a:t>
            </a:r>
            <a:endParaRPr lang="ko-KR" altLang="en-US" sz="1400" i="1" dirty="0">
              <a:solidFill>
                <a:schemeClr val="bg1"/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728818" y="2924944"/>
            <a:ext cx="6093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아이디어</a:t>
            </a:r>
            <a:r>
              <a:rPr lang="en-US" altLang="ko-KR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3</a:t>
            </a:r>
            <a:r>
              <a:rPr lang="ko-KR" altLang="en-US" i="1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너네들이</a:t>
            </a:r>
            <a:r>
              <a:rPr lang="ko-KR" altLang="en-US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 만든 미니 미스터 피자</a:t>
            </a:r>
            <a:r>
              <a:rPr lang="en-US" altLang="ko-KR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: </a:t>
            </a:r>
            <a:r>
              <a:rPr lang="ko-KR" altLang="en-US" sz="1400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미스터  모델을 활용한 미스터 피자 미니 스토어 오픈</a:t>
            </a:r>
            <a:endParaRPr lang="ko-KR" altLang="en-US" sz="1400" i="1" dirty="0">
              <a:solidFill>
                <a:schemeClr val="bg1"/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296770" y="3573016"/>
            <a:ext cx="6955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아이디어</a:t>
            </a:r>
            <a:r>
              <a:rPr lang="en-US" altLang="ko-KR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4</a:t>
            </a:r>
            <a:r>
              <a:rPr lang="ko-KR" altLang="en-US" i="1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너네들이</a:t>
            </a:r>
            <a:r>
              <a:rPr lang="ko-KR" altLang="en-US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 만든 미스터피자 </a:t>
            </a:r>
            <a:r>
              <a:rPr lang="ko-KR" altLang="en-US" i="1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소셜</a:t>
            </a:r>
            <a:r>
              <a:rPr lang="ko-KR" altLang="en-US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 드라마</a:t>
            </a:r>
            <a:r>
              <a:rPr lang="en-US" altLang="ko-KR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: </a:t>
            </a:r>
            <a:r>
              <a:rPr lang="ko-KR" altLang="en-US" sz="1400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미스터  모델을 활용한 소비자 참여 가능 </a:t>
            </a:r>
            <a:r>
              <a:rPr lang="ko-KR" altLang="en-US" sz="1400" i="1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소셜드라마</a:t>
            </a:r>
            <a:r>
              <a:rPr lang="ko-KR" altLang="en-US" sz="1400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 </a:t>
            </a:r>
            <a:r>
              <a:rPr lang="ko-KR" altLang="en-US" sz="1400" i="1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런칭</a:t>
            </a:r>
            <a:endParaRPr lang="ko-KR" altLang="en-US" sz="1400" i="1" dirty="0">
              <a:solidFill>
                <a:schemeClr val="bg1"/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037764" y="4221088"/>
            <a:ext cx="5543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아이디어</a:t>
            </a:r>
            <a:r>
              <a:rPr lang="en-US" altLang="ko-KR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5</a:t>
            </a:r>
            <a:r>
              <a:rPr lang="ko-KR" altLang="en-US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그녀들이 만드는 광고</a:t>
            </a:r>
            <a:r>
              <a:rPr lang="en-US" altLang="ko-KR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: </a:t>
            </a:r>
            <a:r>
              <a:rPr lang="ko-KR" altLang="en-US" sz="1400" i="1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인스타그램</a:t>
            </a:r>
            <a:r>
              <a:rPr lang="ko-KR" altLang="en-US" sz="1400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 영상 업로드 기능을 이용한 자체 광고생산</a:t>
            </a:r>
            <a:endParaRPr lang="ko-KR" altLang="en-US" sz="1400" i="1" dirty="0">
              <a:solidFill>
                <a:schemeClr val="bg1"/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461700" y="4869160"/>
            <a:ext cx="5721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아이디어</a:t>
            </a:r>
            <a:r>
              <a:rPr lang="en-US" altLang="ko-KR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6 </a:t>
            </a:r>
            <a:r>
              <a:rPr lang="ko-KR" altLang="en-US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미스터 피자를 완성시켜줘</a:t>
            </a:r>
            <a:r>
              <a:rPr lang="en-US" altLang="ko-KR" sz="1400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! </a:t>
            </a:r>
            <a:r>
              <a:rPr lang="ko-KR" altLang="en-US" sz="1400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대형 전광판을 이용한 캠페인 참여도 측정 아이디어</a:t>
            </a:r>
            <a:endParaRPr lang="ko-KR" altLang="en-US" sz="1100" i="1" dirty="0">
              <a:solidFill>
                <a:schemeClr val="bg1"/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  <p:sp>
        <p:nvSpPr>
          <p:cNvPr id="9" name="왼쪽으로 구부러진 화살표 8"/>
          <p:cNvSpPr/>
          <p:nvPr/>
        </p:nvSpPr>
        <p:spPr>
          <a:xfrm>
            <a:off x="-36512" y="1556792"/>
            <a:ext cx="1936730" cy="3888432"/>
          </a:xfrm>
          <a:prstGeom prst="curved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73801" y="3172906"/>
            <a:ext cx="19094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Mr.</a:t>
            </a:r>
            <a:r>
              <a:rPr lang="ko-KR" altLang="en-US" sz="2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는 여자하기 나름</a:t>
            </a:r>
            <a:endParaRPr lang="en-US" altLang="ko-KR" sz="20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배달의민족 한나" pitchFamily="2" charset="-127"/>
              <a:ea typeface="배달의민족 한나" pitchFamily="2" charset="-127"/>
            </a:endParaRPr>
          </a:p>
          <a:p>
            <a:pPr algn="ctr"/>
            <a:r>
              <a:rPr lang="ko-KR" altLang="en-US" sz="2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프로그램의 구성</a:t>
            </a:r>
            <a:endParaRPr lang="ko-KR" altLang="en-US" sz="20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0460" y="6119336"/>
            <a:ext cx="5186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2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각 프로그램의 순서에 따라 진행</a:t>
            </a:r>
            <a:endParaRPr lang="en-US" altLang="ko-KR" sz="20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20_TT" pitchFamily="18" charset="-127"/>
              <a:ea typeface="Yoon 윤고딕 520_TT" pitchFamily="18" charset="-127"/>
            </a:endParaRPr>
          </a:p>
          <a:p>
            <a:pPr algn="r"/>
            <a:r>
              <a:rPr lang="ko-KR" altLang="en-US" sz="2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핵심 아이디어를 중심으로 자발적 참여와 확산을 유도</a:t>
            </a:r>
            <a:endParaRPr lang="en-US" altLang="ko-KR" sz="20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063" y="-27384"/>
            <a:ext cx="1946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06 Program</a:t>
            </a:r>
            <a:endParaRPr lang="ko-KR" altLang="en-US" sz="28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274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그룹 27"/>
          <p:cNvGrpSpPr/>
          <p:nvPr/>
        </p:nvGrpSpPr>
        <p:grpSpPr>
          <a:xfrm>
            <a:off x="892274" y="2204864"/>
            <a:ext cx="7560840" cy="3312368"/>
            <a:chOff x="899592" y="2132856"/>
            <a:chExt cx="7560840" cy="3312368"/>
          </a:xfrm>
        </p:grpSpPr>
        <p:sp>
          <p:nvSpPr>
            <p:cNvPr id="24" name="직사각형 23"/>
            <p:cNvSpPr/>
            <p:nvPr/>
          </p:nvSpPr>
          <p:spPr>
            <a:xfrm>
              <a:off x="899592" y="2132856"/>
              <a:ext cx="7560840" cy="3312368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1051992" y="2285257"/>
              <a:ext cx="7264424" cy="29932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직사각형 8"/>
          <p:cNvSpPr/>
          <p:nvPr/>
        </p:nvSpPr>
        <p:spPr>
          <a:xfrm>
            <a:off x="0" y="476672"/>
            <a:ext cx="9144000" cy="45719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55576" y="1484784"/>
            <a:ext cx="4745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대한민국을 대표하는 피자</a:t>
            </a:r>
            <a:r>
              <a:rPr lang="en-US" altLang="ko-KR" sz="2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, </a:t>
            </a:r>
            <a:r>
              <a:rPr lang="ko-KR" altLang="en-US" sz="2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미스터 피자</a:t>
            </a:r>
            <a:r>
              <a:rPr lang="en-US" altLang="ko-KR" sz="2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!</a:t>
            </a:r>
            <a:endParaRPr lang="ko-KR" altLang="en-US" sz="24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800909" y="1825079"/>
            <a:ext cx="26292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명실상부 국내 넘버 원 피자 업체로 도약한 </a:t>
            </a:r>
            <a:r>
              <a:rPr lang="ko-KR" altLang="en-US" sz="12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미피</a:t>
            </a:r>
            <a:endParaRPr lang="ko-KR" altLang="en-US" sz="12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8" name="TextBox 17"/>
          <p:cNvSpPr txBox="1"/>
          <p:nvPr/>
        </p:nvSpPr>
        <p:spPr>
          <a:xfrm>
            <a:off x="2795478" y="3851793"/>
            <a:ext cx="865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720.6</a:t>
            </a:r>
            <a:endParaRPr lang="ko-KR" altLang="en-US" sz="10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latin typeface="Yoon 윤고딕 550_TT" pitchFamily="18" charset="-127"/>
              <a:ea typeface="Yoon 윤고딕 550_TT" pitchFamily="18" charset="-127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1108298" y="2456892"/>
            <a:ext cx="2524071" cy="2844316"/>
            <a:chOff x="872917" y="1916832"/>
            <a:chExt cx="3195027" cy="3600400"/>
          </a:xfrm>
        </p:grpSpPr>
        <p:sp>
          <p:nvSpPr>
            <p:cNvPr id="11" name="직사각형 10"/>
            <p:cNvSpPr/>
            <p:nvPr/>
          </p:nvSpPr>
          <p:spPr>
            <a:xfrm>
              <a:off x="2408447" y="3342435"/>
              <a:ext cx="432048" cy="151216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06502" y="4848515"/>
              <a:ext cx="835938" cy="652257"/>
            </a:xfrm>
            <a:prstGeom prst="rect">
              <a:avLst/>
            </a:prstGeom>
          </p:spPr>
        </p:pic>
        <p:sp>
          <p:nvSpPr>
            <p:cNvPr id="13" name="직사각형 12"/>
            <p:cNvSpPr/>
            <p:nvPr/>
          </p:nvSpPr>
          <p:spPr>
            <a:xfrm>
              <a:off x="1475656" y="2838379"/>
              <a:ext cx="432048" cy="201622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4" name="도넛 13"/>
            <p:cNvSpPr/>
            <p:nvPr/>
          </p:nvSpPr>
          <p:spPr>
            <a:xfrm>
              <a:off x="1268166" y="1916832"/>
              <a:ext cx="864096" cy="864096"/>
            </a:xfrm>
            <a:prstGeom prst="donut">
              <a:avLst>
                <a:gd name="adj" fmla="val 13135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43608" y="4925156"/>
              <a:ext cx="1152128" cy="354280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3341238" y="3918499"/>
              <a:ext cx="432048" cy="93610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203847" y="4936983"/>
              <a:ext cx="720082" cy="580249"/>
            </a:xfrm>
            <a:prstGeom prst="rect">
              <a:avLst/>
            </a:prstGeom>
          </p:spPr>
        </p:pic>
        <p:cxnSp>
          <p:nvCxnSpPr>
            <p:cNvPr id="18" name="직선 연결선 17"/>
            <p:cNvCxnSpPr/>
            <p:nvPr/>
          </p:nvCxnSpPr>
          <p:spPr>
            <a:xfrm>
              <a:off x="872917" y="4854603"/>
              <a:ext cx="3195027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직사각형 18"/>
            <p:cNvSpPr/>
            <p:nvPr/>
          </p:nvSpPr>
          <p:spPr>
            <a:xfrm>
              <a:off x="1187030" y="2164214"/>
              <a:ext cx="1026368" cy="38959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b="1" spc="-150" dirty="0" smtClean="0">
                  <a:ln>
                    <a:solidFill>
                      <a:srgbClr val="4F81BD">
                        <a:shade val="50000"/>
                        <a:alpha val="0"/>
                      </a:srgbClr>
                    </a:solidFill>
                  </a:ln>
                  <a:solidFill>
                    <a:srgbClr val="C00000"/>
                  </a:solidFill>
                  <a:latin typeface="Yoon 윤고딕 550_TT" pitchFamily="18" charset="-127"/>
                  <a:ea typeface="Yoon 윤고딕 550_TT" pitchFamily="18" charset="-127"/>
                </a:rPr>
                <a:t>847.4</a:t>
              </a:r>
              <a:endParaRPr lang="ko-KR" altLang="en-US" sz="1400" b="1" spc="-150" dirty="0">
                <a:solidFill>
                  <a:srgbClr val="C00000"/>
                </a:solidFill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>
            <a:off x="2264018" y="3403811"/>
            <a:ext cx="453970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altLang="ko-KR" sz="100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prstClr val="black"/>
                </a:solidFill>
                <a:latin typeface="Yoon 윤고딕 550_TT" pitchFamily="18" charset="-127"/>
                <a:ea typeface="Yoon 윤고딕 550_TT" pitchFamily="18" charset="-127"/>
              </a:rPr>
              <a:t>771.9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246259" y="3530626"/>
            <a:ext cx="1872208" cy="119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220866" y="3573017"/>
            <a:ext cx="1872208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1"/>
          <p:cNvSpPr txBox="1"/>
          <p:nvPr/>
        </p:nvSpPr>
        <p:spPr>
          <a:xfrm>
            <a:off x="4246259" y="3068961"/>
            <a:ext cx="1902599" cy="415498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050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미스터 피자 상하이 진출 </a:t>
            </a:r>
            <a:endParaRPr lang="en-US" altLang="ko-KR" sz="1050" dirty="0" smtClean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/>
              </a:solidFill>
              <a:latin typeface="Yoon 윤고딕 520_TT" pitchFamily="18" charset="-127"/>
              <a:ea typeface="Yoon 윤고딕 520_TT" pitchFamily="18" charset="-127"/>
            </a:endParaRPr>
          </a:p>
          <a:p>
            <a:pPr algn="ctr"/>
            <a:r>
              <a:rPr lang="en-US" altLang="ko-KR" sz="1050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1</a:t>
            </a:r>
            <a:r>
              <a:rPr lang="ko-KR" altLang="en-US" sz="1050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주년 성공 안착</a:t>
            </a:r>
            <a:endParaRPr lang="ko-KR" altLang="en-US" sz="1050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/>
              </a:solidFill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27" name="TextBox 67"/>
          <p:cNvSpPr txBox="1"/>
          <p:nvPr/>
        </p:nvSpPr>
        <p:spPr>
          <a:xfrm>
            <a:off x="6220866" y="3068961"/>
            <a:ext cx="1872208" cy="415498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050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중국에 이어 인도네시아</a:t>
            </a:r>
            <a:endParaRPr lang="en-US" altLang="ko-KR" sz="1050" dirty="0" smtClean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/>
              </a:solidFill>
              <a:latin typeface="Yoon 윤고딕 520_TT" pitchFamily="18" charset="-127"/>
              <a:ea typeface="Yoon 윤고딕 520_TT" pitchFamily="18" charset="-127"/>
            </a:endParaRPr>
          </a:p>
          <a:p>
            <a:pPr algn="ctr"/>
            <a:r>
              <a:rPr lang="ko-KR" altLang="en-US" sz="1050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시장진</a:t>
            </a:r>
            <a:r>
              <a:rPr lang="ko-KR" altLang="en-US" sz="1050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출</a:t>
            </a:r>
          </a:p>
        </p:txBody>
      </p:sp>
      <p:sp>
        <p:nvSpPr>
          <p:cNvPr id="30" name="TextBox 1"/>
          <p:cNvSpPr txBox="1"/>
          <p:nvPr/>
        </p:nvSpPr>
        <p:spPr>
          <a:xfrm>
            <a:off x="2436454" y="2564904"/>
            <a:ext cx="15969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2014</a:t>
            </a:r>
            <a:r>
              <a:rPr lang="ko-KR" altLang="en-US" sz="1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년 </a:t>
            </a:r>
            <a:r>
              <a:rPr lang="en-US" altLang="ko-KR" sz="1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 BSTI</a:t>
            </a:r>
            <a:r>
              <a:rPr lang="ko-KR" altLang="en-US" sz="1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지수 </a:t>
            </a:r>
            <a:r>
              <a:rPr lang="en-US" altLang="ko-KR" sz="1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: </a:t>
            </a:r>
            <a:r>
              <a:rPr lang="ko-KR" altLang="en-US" sz="10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브랜드스탁</a:t>
            </a:r>
            <a:r>
              <a:rPr lang="ko-KR" altLang="en-US" sz="1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 조사</a:t>
            </a:r>
            <a:endParaRPr lang="ko-KR" altLang="en-US" sz="1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36512" y="-27384"/>
            <a:ext cx="1976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01 Situation</a:t>
            </a:r>
            <a:endParaRPr lang="ko-KR" altLang="en-US" sz="28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602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광고천재\Desktop\68.PNG"/>
          <p:cNvPicPr>
            <a:picLocks noChangeAspect="1" noChangeArrowheads="1"/>
          </p:cNvPicPr>
          <p:nvPr/>
        </p:nvPicPr>
        <p:blipFill>
          <a:blip r:embed="rId3" cstate="screen">
            <a:lum bright="-40000" contrast="-40000"/>
          </a:blip>
          <a:srcRect/>
          <a:stretch>
            <a:fillRect/>
          </a:stretch>
        </p:blipFill>
        <p:spPr bwMode="auto">
          <a:xfrm>
            <a:off x="0" y="692696"/>
            <a:ext cx="9144000" cy="5513294"/>
          </a:xfrm>
          <a:prstGeom prst="rect">
            <a:avLst/>
          </a:prstGeom>
          <a:noFill/>
        </p:spPr>
      </p:pic>
      <p:sp>
        <p:nvSpPr>
          <p:cNvPr id="16" name="오른쪽 화살표 15"/>
          <p:cNvSpPr/>
          <p:nvPr/>
        </p:nvSpPr>
        <p:spPr>
          <a:xfrm rot="5400000">
            <a:off x="6012160" y="3284984"/>
            <a:ext cx="2232248" cy="79208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652120" y="1979548"/>
            <a:ext cx="2975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미피의</a:t>
            </a:r>
            <a:r>
              <a:rPr lang="ko-KR" altLang="en-US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 새로운 모델</a:t>
            </a:r>
            <a:r>
              <a:rPr lang="en-US" altLang="ko-KR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! </a:t>
            </a:r>
            <a:r>
              <a:rPr lang="ko-KR" altLang="en-US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도 하기 나름</a:t>
            </a:r>
            <a:r>
              <a:rPr lang="en-US" altLang="ko-KR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!</a:t>
            </a:r>
            <a:endParaRPr lang="ko-KR" altLang="en-US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490835" y="1916832"/>
            <a:ext cx="2280965" cy="3456384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C:\Users\광고천재\Desktop\후즈 유어 미스터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3152" y="2070749"/>
            <a:ext cx="1842624" cy="25639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모서리가 둥근 직사각형 8"/>
          <p:cNvSpPr/>
          <p:nvPr/>
        </p:nvSpPr>
        <p:spPr>
          <a:xfrm>
            <a:off x="2867099" y="1916832"/>
            <a:ext cx="2280965" cy="3456384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5" name="Picture 3" descr="C:\Users\광고천재\Desktop\페이스북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02562" y="2060848"/>
            <a:ext cx="1995188" cy="24875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직사각형 10"/>
          <p:cNvSpPr/>
          <p:nvPr/>
        </p:nvSpPr>
        <p:spPr>
          <a:xfrm>
            <a:off x="-22908" y="683404"/>
            <a:ext cx="4810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아이디어</a:t>
            </a:r>
            <a:r>
              <a:rPr lang="en-US" altLang="ko-KR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1 : Who’s Your </a:t>
            </a:r>
            <a:r>
              <a:rPr lang="en-US" altLang="ko-KR" i="1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Mr</a:t>
            </a:r>
            <a:r>
              <a:rPr lang="en-US" altLang="ko-KR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? : </a:t>
            </a:r>
            <a:r>
              <a:rPr lang="ko-KR" altLang="en-US" sz="1400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미스터 피자 모델을 찾기 위한 </a:t>
            </a:r>
            <a:r>
              <a:rPr lang="en-US" altLang="ko-KR" sz="1400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Event  IDEA</a:t>
            </a:r>
            <a:endParaRPr lang="ko-KR" altLang="en-US" sz="1400" i="1" dirty="0">
              <a:latin typeface="배달의민족 한나" pitchFamily="2" charset="-127"/>
              <a:ea typeface="배달의민족 한나" pitchFamily="2" charset="-127"/>
            </a:endParaRPr>
          </a:p>
        </p:txBody>
      </p:sp>
      <p:sp>
        <p:nvSpPr>
          <p:cNvPr id="13" name="순서도: 대체 처리 12"/>
          <p:cNvSpPr/>
          <p:nvPr/>
        </p:nvSpPr>
        <p:spPr>
          <a:xfrm>
            <a:off x="5724128" y="2780928"/>
            <a:ext cx="2808312" cy="504056"/>
          </a:xfrm>
          <a:prstGeom prst="flowChartAlternateProcess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403833" y="2810424"/>
            <a:ext cx="1479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 </a:t>
            </a:r>
            <a:r>
              <a:rPr lang="ko-KR" altLang="en-US" sz="12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페이스북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 페이지를 통해 </a:t>
            </a:r>
            <a:endParaRPr lang="en-US" altLang="ko-KR" sz="1200" spc="-15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Yoon 윤고딕 520_TT" pitchFamily="18" charset="-127"/>
              <a:ea typeface="Yoon 윤고딕 520_TT" pitchFamily="18" charset="-127"/>
            </a:endParaRPr>
          </a:p>
          <a:p>
            <a:pPr algn="ctr"/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미스터 선발 공지 </a:t>
            </a:r>
            <a:r>
              <a: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/ 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공유</a:t>
            </a:r>
            <a:endParaRPr lang="ko-KR" altLang="en-US" sz="12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15" name="순서도: 대체 처리 14"/>
          <p:cNvSpPr/>
          <p:nvPr/>
        </p:nvSpPr>
        <p:spPr>
          <a:xfrm>
            <a:off x="5724128" y="3687536"/>
            <a:ext cx="2880320" cy="504056"/>
          </a:xfrm>
          <a:prstGeom prst="flowChartAlternateProcess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688102" y="3729927"/>
            <a:ext cx="2866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페이스북을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 통해 이벤트 확산</a:t>
            </a:r>
            <a:endParaRPr lang="en-US" altLang="ko-KR" sz="1200" spc="-15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Yoon 윤고딕 520_TT" pitchFamily="18" charset="-127"/>
              <a:ea typeface="Yoon 윤고딕 520_TT" pitchFamily="18" charset="-127"/>
            </a:endParaRPr>
          </a:p>
          <a:p>
            <a:pPr algn="ctr"/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각자 친구들 </a:t>
            </a:r>
            <a:r>
              <a:rPr lang="ko-KR" altLang="en-US" sz="12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태그하기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 기능을 통한</a:t>
            </a:r>
            <a:r>
              <a: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 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간단한 응모 가능</a:t>
            </a:r>
            <a:endParaRPr lang="ko-KR" altLang="en-US" sz="12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4059" y="4767535"/>
            <a:ext cx="189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Who’s Your </a:t>
            </a:r>
            <a:r>
              <a:rPr lang="en-US" altLang="ko-KR" sz="12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Mr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라는 제목을 가진</a:t>
            </a:r>
            <a:endParaRPr lang="en-US" altLang="ko-KR" sz="12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ctr"/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이벤트 </a:t>
            </a:r>
            <a:r>
              <a:rPr lang="ko-KR" altLang="en-US" sz="12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런칭</a:t>
            </a:r>
            <a:endParaRPr lang="ko-KR" altLang="en-US" sz="12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3132" y="4725144"/>
            <a:ext cx="1927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페이스북을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 통해 미스터의 모델을</a:t>
            </a:r>
            <a:endParaRPr lang="en-US" altLang="ko-KR" sz="12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ctr"/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선발하는 이벤트를 공유</a:t>
            </a:r>
            <a:r>
              <a: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/ 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확산</a:t>
            </a:r>
            <a:endParaRPr lang="ko-KR" altLang="en-US" sz="12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19" name="순서도: 대체 처리 18"/>
          <p:cNvSpPr/>
          <p:nvPr/>
        </p:nvSpPr>
        <p:spPr>
          <a:xfrm>
            <a:off x="5724128" y="4581128"/>
            <a:ext cx="2880320" cy="504056"/>
          </a:xfrm>
          <a:prstGeom prst="flowChartAlternateProcess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963781" y="4623519"/>
            <a:ext cx="2387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간단한 이벤트 참여 가능으로 인해</a:t>
            </a:r>
            <a:endParaRPr lang="en-US" altLang="ko-KR" sz="1200" spc="-15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Yoon 윤고딕 520_TT" pitchFamily="18" charset="-127"/>
              <a:ea typeface="Yoon 윤고딕 520_TT" pitchFamily="18" charset="-127"/>
            </a:endParaRPr>
          </a:p>
          <a:p>
            <a:pPr algn="ctr"/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흥미</a:t>
            </a:r>
            <a:r>
              <a: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/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재미 위주의 참여가 많을 것으로 기대</a:t>
            </a:r>
            <a:endParaRPr lang="ko-KR" altLang="en-US" sz="12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063" y="-27384"/>
            <a:ext cx="1946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06 Program</a:t>
            </a:r>
            <a:endParaRPr lang="ko-KR" altLang="en-US" sz="28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광고천재\Desktop\68.PNG"/>
          <p:cNvPicPr>
            <a:picLocks noChangeAspect="1" noChangeArrowheads="1"/>
          </p:cNvPicPr>
          <p:nvPr/>
        </p:nvPicPr>
        <p:blipFill>
          <a:blip r:embed="rId3" cstate="screen">
            <a:lum bright="-40000" contrast="-40000"/>
          </a:blip>
          <a:srcRect/>
          <a:stretch>
            <a:fillRect/>
          </a:stretch>
        </p:blipFill>
        <p:spPr bwMode="auto">
          <a:xfrm>
            <a:off x="0" y="692696"/>
            <a:ext cx="9144000" cy="5513294"/>
          </a:xfrm>
          <a:prstGeom prst="rect">
            <a:avLst/>
          </a:prstGeom>
          <a:noFill/>
        </p:spPr>
      </p:pic>
      <p:sp>
        <p:nvSpPr>
          <p:cNvPr id="24" name="모서리가 둥근 직사각형 23"/>
          <p:cNvSpPr/>
          <p:nvPr/>
        </p:nvSpPr>
        <p:spPr>
          <a:xfrm>
            <a:off x="3707904" y="2348880"/>
            <a:ext cx="1656184" cy="2376264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 rot="5400000">
            <a:off x="6156176" y="3068960"/>
            <a:ext cx="2232248" cy="79208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700961" y="1844824"/>
            <a:ext cx="2975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미피의</a:t>
            </a:r>
            <a:r>
              <a:rPr lang="ko-KR" altLang="en-US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 새로운 모델</a:t>
            </a:r>
            <a:r>
              <a:rPr lang="en-US" altLang="ko-KR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! </a:t>
            </a:r>
            <a:r>
              <a:rPr lang="ko-KR" altLang="en-US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도 하기 나름</a:t>
            </a:r>
            <a:r>
              <a:rPr lang="en-US" altLang="ko-KR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!</a:t>
            </a:r>
            <a:endParaRPr lang="ko-KR" altLang="en-US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17342" y="6237312"/>
            <a:ext cx="3631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기대효과</a:t>
            </a:r>
            <a:r>
              <a: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 : 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브랜드 모델의 선택권을 고객들에게 부여함으로써 </a:t>
            </a:r>
            <a:endParaRPr lang="en-US" altLang="ko-KR" sz="12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20_TT" pitchFamily="18" charset="-127"/>
              <a:ea typeface="Yoon 윤고딕 520_TT" pitchFamily="18" charset="-127"/>
            </a:endParaRPr>
          </a:p>
          <a:p>
            <a:pPr algn="r"/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고객들의 참여와 관심유도 이 과정에서 브랜드와 </a:t>
            </a:r>
            <a:r>
              <a: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Engagement 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형성</a:t>
            </a:r>
            <a:endParaRPr lang="ko-KR" altLang="en-US" sz="12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7" name="순서도: 대체 처리 6"/>
          <p:cNvSpPr/>
          <p:nvPr/>
        </p:nvSpPr>
        <p:spPr>
          <a:xfrm>
            <a:off x="5580112" y="2492896"/>
            <a:ext cx="3419872" cy="504056"/>
          </a:xfrm>
          <a:prstGeom prst="flowChartAlternateProcess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순서도: 대체 처리 10"/>
          <p:cNvSpPr/>
          <p:nvPr/>
        </p:nvSpPr>
        <p:spPr>
          <a:xfrm>
            <a:off x="5580112" y="3429000"/>
            <a:ext cx="3419872" cy="504056"/>
          </a:xfrm>
          <a:prstGeom prst="flowChartAlternateProcess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순서도: 대체 처리 11"/>
          <p:cNvSpPr/>
          <p:nvPr/>
        </p:nvSpPr>
        <p:spPr>
          <a:xfrm>
            <a:off x="5580112" y="4365104"/>
            <a:ext cx="3419872" cy="504056"/>
          </a:xfrm>
          <a:prstGeom prst="flowChartAlternateProcess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731368" y="4509120"/>
            <a:ext cx="3305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우승자에겐 보상과 동시에 미스터의 마스코트 기회부여</a:t>
            </a:r>
            <a:endParaRPr lang="ko-KR" altLang="en-US" sz="12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27473" y="3471391"/>
            <a:ext cx="2920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참가자들의 매력발산</a:t>
            </a:r>
            <a:r>
              <a: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,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영상을 </a:t>
            </a:r>
            <a:r>
              <a:rPr lang="ko-KR" altLang="en-US" sz="12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유투브와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 </a:t>
            </a:r>
            <a:endParaRPr lang="en-US" altLang="ko-KR" sz="1200" spc="-15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Yoon 윤고딕 520_TT" pitchFamily="18" charset="-127"/>
              <a:ea typeface="Yoon 윤고딕 520_TT" pitchFamily="18" charset="-127"/>
            </a:endParaRPr>
          </a:p>
          <a:p>
            <a:pPr algn="ctr"/>
            <a:r>
              <a:rPr lang="ko-KR" altLang="en-US" sz="12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페이스북을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 통해 공개</a:t>
            </a:r>
            <a:r>
              <a: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 ,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좋아요 수에 따라 승자 </a:t>
            </a:r>
            <a:r>
              <a:rPr lang="ko-KR" altLang="en-US" sz="12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를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 결정</a:t>
            </a:r>
            <a:endParaRPr lang="ko-KR" altLang="en-US" sz="12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835696" y="2348880"/>
            <a:ext cx="1800200" cy="2376264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78009" y="2348880"/>
            <a:ext cx="1728192" cy="2376264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1907704" y="4005064"/>
            <a:ext cx="168347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5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서바이벌이</a:t>
            </a:r>
            <a:r>
              <a:rPr lang="ko-KR" altLang="en-US" sz="105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 진행 될 수록</a:t>
            </a:r>
            <a:endParaRPr lang="en-US" altLang="ko-KR" sz="105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ctr"/>
            <a:r>
              <a:rPr lang="ko-KR" altLang="en-US" sz="105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유튜브를</a:t>
            </a:r>
            <a:r>
              <a:rPr lang="ko-KR" altLang="en-US" sz="105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 통한 매력발산</a:t>
            </a:r>
            <a:endParaRPr lang="en-US" altLang="ko-KR" sz="105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ctr"/>
            <a:r>
              <a:rPr lang="ko-KR" altLang="en-US" sz="105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보는이에게</a:t>
            </a:r>
            <a:r>
              <a:rPr lang="ko-KR" altLang="en-US" sz="105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 흥미로운 </a:t>
            </a:r>
            <a:r>
              <a:rPr lang="ko-KR" altLang="en-US" sz="105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컨텐츠</a:t>
            </a:r>
            <a:r>
              <a:rPr lang="ko-KR" altLang="en-US" sz="105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 제공</a:t>
            </a:r>
            <a:endParaRPr lang="en-US" altLang="ko-KR" sz="105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835696" y="2817490"/>
            <a:ext cx="17240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078611"/>
            <a:ext cx="575541" cy="458959"/>
          </a:xfrm>
          <a:prstGeom prst="rect">
            <a:avLst/>
          </a:prstGeom>
        </p:spPr>
      </p:pic>
      <p:pic>
        <p:nvPicPr>
          <p:cNvPr id="2052" name="Picture 4" descr="C:\Users\광고천재\Desktop\12344 사본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42749" y="2641440"/>
            <a:ext cx="1344861" cy="150764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22024" y="4293096"/>
            <a:ext cx="15632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1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페이스북</a:t>
            </a:r>
            <a:r>
              <a:rPr lang="ko-KR" altLang="en-US" sz="11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 사진 </a:t>
            </a:r>
            <a:r>
              <a:rPr lang="ko-KR" altLang="en-US" sz="11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댓글을</a:t>
            </a:r>
            <a:r>
              <a:rPr lang="ko-KR" altLang="en-US" sz="11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 통해</a:t>
            </a:r>
            <a:endParaRPr lang="en-US" altLang="ko-KR" sz="11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ctr"/>
            <a:r>
              <a:rPr lang="ko-KR" altLang="en-US" sz="11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손쉽게 응모가능</a:t>
            </a:r>
            <a:r>
              <a:rPr lang="en-US" altLang="ko-KR" sz="11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, </a:t>
            </a:r>
            <a:r>
              <a:rPr lang="ko-KR" altLang="en-US" sz="11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좋아요 유도</a:t>
            </a:r>
            <a:endParaRPr lang="en-US" altLang="ko-KR" sz="11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-22908" y="683404"/>
            <a:ext cx="4810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아이디어</a:t>
            </a:r>
            <a:r>
              <a:rPr lang="en-US" altLang="ko-KR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1 : Who’s Your </a:t>
            </a:r>
            <a:r>
              <a:rPr lang="en-US" altLang="ko-KR" i="1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Mr</a:t>
            </a:r>
            <a:r>
              <a:rPr lang="en-US" altLang="ko-KR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? : </a:t>
            </a:r>
            <a:r>
              <a:rPr lang="ko-KR" altLang="en-US" sz="1400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미스터 피자 모델을 찾기 위한 </a:t>
            </a:r>
            <a:r>
              <a:rPr lang="en-US" altLang="ko-KR" sz="1400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Event  IDEA</a:t>
            </a:r>
            <a:endParaRPr lang="ko-KR" altLang="en-US" sz="1400" i="1" dirty="0">
              <a:latin typeface="배달의민족 한나" pitchFamily="2" charset="-127"/>
              <a:ea typeface="배달의민족 한나" pitchFamily="2" charset="-127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996680" y="2564904"/>
            <a:ext cx="1151384" cy="164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3967806" y="4221088"/>
            <a:ext cx="12522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5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우승자는 미스터 피자의</a:t>
            </a:r>
            <a:endParaRPr lang="en-US" altLang="ko-KR" sz="105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ctr"/>
            <a:r>
              <a:rPr lang="ko-KR" altLang="en-US" sz="105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심볼이 될 기회를</a:t>
            </a:r>
            <a:r>
              <a:rPr lang="en-US" altLang="ko-KR" sz="105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!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00584" y="2492896"/>
            <a:ext cx="2456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페이스북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 사진 </a:t>
            </a:r>
            <a:r>
              <a:rPr lang="ko-KR" altLang="en-US" sz="12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댓글을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 통해 간단히 접수가능</a:t>
            </a:r>
            <a:endParaRPr lang="en-US" altLang="ko-KR" sz="1200" spc="-15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Yoon 윤고딕 520_TT" pitchFamily="18" charset="-127"/>
              <a:ea typeface="Yoon 윤고딕 520_TT" pitchFamily="18" charset="-127"/>
            </a:endParaRPr>
          </a:p>
          <a:p>
            <a:pPr algn="ctr"/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그 순간부터 </a:t>
            </a:r>
            <a:r>
              <a:rPr lang="ko-KR" altLang="en-US" sz="12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서바이벌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 돌입</a:t>
            </a:r>
            <a:r>
              <a: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! (</a:t>
            </a:r>
            <a:r>
              <a:rPr lang="ko-KR" altLang="en-US" sz="12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좋아요에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 따른</a:t>
            </a:r>
            <a:r>
              <a: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)</a:t>
            </a:r>
            <a:endParaRPr lang="ko-KR" altLang="en-US" sz="12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063" y="-27384"/>
            <a:ext cx="1946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06 Program</a:t>
            </a:r>
            <a:endParaRPr lang="ko-KR" altLang="en-US" sz="28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광고천재\Desktop\미스터 유니폼.PNG"/>
          <p:cNvPicPr>
            <a:picLocks noChangeAspect="1" noChangeArrowheads="1"/>
          </p:cNvPicPr>
          <p:nvPr/>
        </p:nvPicPr>
        <p:blipFill>
          <a:blip r:embed="rId3" cstate="screen">
            <a:lum contrast="-30000"/>
          </a:blip>
          <a:srcRect/>
          <a:stretch>
            <a:fillRect/>
          </a:stretch>
        </p:blipFill>
        <p:spPr bwMode="auto">
          <a:xfrm>
            <a:off x="0" y="692696"/>
            <a:ext cx="9144000" cy="5544616"/>
          </a:xfrm>
          <a:prstGeom prst="rect">
            <a:avLst/>
          </a:prstGeom>
          <a:noFill/>
        </p:spPr>
      </p:pic>
      <p:sp>
        <p:nvSpPr>
          <p:cNvPr id="12" name="오른쪽 화살표 11"/>
          <p:cNvSpPr/>
          <p:nvPr/>
        </p:nvSpPr>
        <p:spPr>
          <a:xfrm rot="5400000">
            <a:off x="6012160" y="3284984"/>
            <a:ext cx="2232248" cy="79208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순서도: 대체 처리 12"/>
          <p:cNvSpPr/>
          <p:nvPr/>
        </p:nvSpPr>
        <p:spPr>
          <a:xfrm>
            <a:off x="5724128" y="2780928"/>
            <a:ext cx="2808312" cy="504056"/>
          </a:xfrm>
          <a:prstGeom prst="flowChartAlternateProcess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순서도: 대체 처리 13"/>
          <p:cNvSpPr/>
          <p:nvPr/>
        </p:nvSpPr>
        <p:spPr>
          <a:xfrm>
            <a:off x="5724128" y="3687536"/>
            <a:ext cx="2880320" cy="504056"/>
          </a:xfrm>
          <a:prstGeom prst="flowChartAlternateProcess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순서도: 대체 처리 14"/>
          <p:cNvSpPr/>
          <p:nvPr/>
        </p:nvSpPr>
        <p:spPr>
          <a:xfrm>
            <a:off x="5580112" y="4581128"/>
            <a:ext cx="3168352" cy="504056"/>
          </a:xfrm>
          <a:prstGeom prst="flowChartAlternateProcess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580112" y="2051556"/>
            <a:ext cx="3073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미피의</a:t>
            </a:r>
            <a:r>
              <a:rPr lang="ko-KR" altLang="en-US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 새로운 유니폼도 하기 나름</a:t>
            </a:r>
            <a:r>
              <a:rPr lang="en-US" altLang="ko-KR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!</a:t>
            </a:r>
            <a:endParaRPr lang="ko-KR" altLang="en-US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76900" y="2823440"/>
            <a:ext cx="2456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미피의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 새로운 유니폼을 투표해주세요 라는 </a:t>
            </a:r>
            <a:endParaRPr lang="en-US" altLang="ko-KR" sz="1200" spc="-15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Yoon 윤고딕 520_TT" pitchFamily="18" charset="-127"/>
              <a:ea typeface="Yoon 윤고딕 520_TT" pitchFamily="18" charset="-127"/>
            </a:endParaRPr>
          </a:p>
          <a:p>
            <a:pPr algn="ctr"/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메시지가 페이스 북을 통해 공개된다</a:t>
            </a:r>
            <a:endParaRPr lang="ko-KR" altLang="en-US" sz="12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33488" y="3687415"/>
            <a:ext cx="2127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댓글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 중 가장 좋은 호응을 보인 복장을</a:t>
            </a:r>
            <a:endParaRPr lang="en-US" altLang="ko-KR" sz="1200" spc="-15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Yoon 윤고딕 520_TT" pitchFamily="18" charset="-127"/>
              <a:ea typeface="Yoon 윤고딕 520_TT" pitchFamily="18" charset="-127"/>
            </a:endParaRPr>
          </a:p>
          <a:p>
            <a:pPr algn="ctr"/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미스터의 복장으로 선정한다</a:t>
            </a:r>
            <a:endParaRPr lang="ko-KR" altLang="en-US" sz="12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4860" y="4624801"/>
            <a:ext cx="31165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1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각 매장 남자 직원들의 유니폼을 선정된 스타일로 </a:t>
            </a:r>
            <a:endParaRPr lang="en-US" altLang="ko-KR" sz="1100" spc="-15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Yoon 윤고딕 520_TT" pitchFamily="18" charset="-127"/>
              <a:ea typeface="Yoon 윤고딕 520_TT" pitchFamily="18" charset="-127"/>
            </a:endParaRPr>
          </a:p>
          <a:p>
            <a:pPr algn="ctr"/>
            <a:r>
              <a:rPr lang="ko-KR" altLang="en-US" sz="11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전체 교체</a:t>
            </a:r>
            <a:r>
              <a:rPr lang="en-US" altLang="ko-KR" sz="11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, </a:t>
            </a:r>
            <a:r>
              <a:rPr lang="ko-KR" altLang="en-US" sz="11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이를 통한 여성들의 호감을 이끌어 낼 수 있을 것이다</a:t>
            </a:r>
            <a:endParaRPr lang="en-US" altLang="ko-KR" sz="1100" spc="-15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6218148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기대효과 </a:t>
            </a:r>
            <a:r>
              <a:rPr lang="en-US" altLang="ko-KR" sz="12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: </a:t>
            </a:r>
            <a:r>
              <a:rPr lang="ko-KR" altLang="en-US" sz="12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매장직원들의 유니폼 교체에 직접 관여함으로써</a:t>
            </a:r>
            <a:endParaRPr lang="en-US" altLang="ko-KR" sz="1200" spc="-15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Yoon 윤고딕 520_TT" pitchFamily="18" charset="-127"/>
              <a:ea typeface="Yoon 윤고딕 520_TT" pitchFamily="18" charset="-127"/>
            </a:endParaRPr>
          </a:p>
          <a:p>
            <a:pPr algn="r"/>
            <a:r>
              <a:rPr lang="ko-KR" altLang="en-US" sz="1200" spc="-15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매장방문시</a:t>
            </a:r>
            <a:r>
              <a:rPr lang="ko-KR" altLang="en-US" sz="12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 흥미를 유발하고 그들에게 단순고객 이상의 가치를 부여할 수 </a:t>
            </a:r>
            <a:r>
              <a:rPr lang="ko-KR" altLang="en-US" sz="1200" spc="-15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있을것</a:t>
            </a:r>
            <a:endParaRPr lang="ko-KR" altLang="en-US" sz="1200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539552" y="1988840"/>
            <a:ext cx="2280965" cy="3168352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2867099" y="1988840"/>
            <a:ext cx="2280965" cy="3168352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Picture 3" descr="C:\Users\광고천재\Desktop\유니폼 페이스북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5804" y="2492896"/>
            <a:ext cx="2016224" cy="1852275"/>
          </a:xfrm>
          <a:prstGeom prst="rect">
            <a:avLst/>
          </a:prstGeom>
          <a:noFill/>
        </p:spPr>
      </p:pic>
      <p:pic>
        <p:nvPicPr>
          <p:cNvPr id="8" name="Picture 4" descr="C:\Users\광고천재\Desktop\800919_r 사본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987824" y="2492896"/>
            <a:ext cx="1944216" cy="1873561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11560" y="4582289"/>
            <a:ext cx="21515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1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페이스 북을 통해 </a:t>
            </a:r>
            <a:r>
              <a:rPr lang="en-US" altLang="ko-KR" sz="11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Mr</a:t>
            </a:r>
            <a:r>
              <a:rPr lang="ko-KR" altLang="en-US" sz="11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의 스타일 후보를 공개</a:t>
            </a:r>
            <a:endParaRPr lang="en-US" altLang="ko-KR" sz="11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20_TT" pitchFamily="18" charset="-127"/>
              <a:ea typeface="Yoon 윤고딕 520_TT" pitchFamily="18" charset="-127"/>
            </a:endParaRPr>
          </a:p>
          <a:p>
            <a:pPr algn="ctr"/>
            <a:r>
              <a:rPr lang="ko-KR" altLang="en-US" sz="11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그녀들의 투표를 받는다</a:t>
            </a:r>
            <a:endParaRPr lang="ko-KR" altLang="en-US" sz="11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56271" y="4509120"/>
            <a:ext cx="167065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1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가장 많은 호응을 얻은 스타일을</a:t>
            </a:r>
            <a:endParaRPr lang="en-US" altLang="ko-KR" sz="11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20_TT" pitchFamily="18" charset="-127"/>
              <a:ea typeface="Yoon 윤고딕 520_TT" pitchFamily="18" charset="-127"/>
            </a:endParaRPr>
          </a:p>
          <a:p>
            <a:pPr algn="ctr"/>
            <a:r>
              <a:rPr lang="ko-KR" altLang="en-US" sz="11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전 직원들의 스타일로 통일하여</a:t>
            </a:r>
            <a:endParaRPr lang="en-US" altLang="ko-KR" sz="11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20_TT" pitchFamily="18" charset="-127"/>
              <a:ea typeface="Yoon 윤고딕 520_TT" pitchFamily="18" charset="-127"/>
            </a:endParaRPr>
          </a:p>
          <a:p>
            <a:pPr algn="ctr"/>
            <a:r>
              <a:rPr lang="ko-KR" altLang="en-US" sz="11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그녀들의 선호에 맞춘다</a:t>
            </a:r>
            <a:endParaRPr lang="en-US" altLang="ko-KR" sz="11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-22908" y="683404"/>
            <a:ext cx="5615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아이디어</a:t>
            </a:r>
            <a:r>
              <a:rPr lang="en-US" altLang="ko-KR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2 </a:t>
            </a:r>
            <a:r>
              <a:rPr lang="ko-KR" altLang="en-US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미스터의 </a:t>
            </a:r>
            <a:r>
              <a:rPr lang="en-US" altLang="ko-KR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Style</a:t>
            </a:r>
            <a:r>
              <a:rPr lang="ko-KR" altLang="en-US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도 하기 나름</a:t>
            </a:r>
            <a:r>
              <a:rPr lang="en-US" altLang="ko-KR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! : </a:t>
            </a:r>
            <a:r>
              <a:rPr lang="ko-KR" altLang="en-US" sz="1400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미스터 피자 직원의 복장에 대한 결정권 부여</a:t>
            </a:r>
            <a:endParaRPr lang="ko-KR" altLang="en-US" sz="1400" i="1" dirty="0">
              <a:latin typeface="배달의민족 한나" pitchFamily="2" charset="-127"/>
              <a:ea typeface="배달의민족 한나" pitchFamily="2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063" y="-27384"/>
            <a:ext cx="1946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06 Program</a:t>
            </a:r>
            <a:endParaRPr lang="ko-KR" altLang="en-US" sz="28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광고천재\Downloads\게릴라 스토어.PNG"/>
          <p:cNvPicPr>
            <a:picLocks noChangeAspect="1" noChangeArrowheads="1"/>
          </p:cNvPicPr>
          <p:nvPr/>
        </p:nvPicPr>
        <p:blipFill>
          <a:blip r:embed="rId3" cstate="screen">
            <a:lum bright="-20000" contrast="-40000"/>
          </a:blip>
          <a:srcRect/>
          <a:stretch>
            <a:fillRect/>
          </a:stretch>
        </p:blipFill>
        <p:spPr bwMode="auto">
          <a:xfrm>
            <a:off x="0" y="692696"/>
            <a:ext cx="9144000" cy="554461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74090" y="6279703"/>
            <a:ext cx="4474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기획의도 </a:t>
            </a:r>
            <a:r>
              <a:rPr lang="en-US" altLang="ko-KR" sz="12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: </a:t>
            </a:r>
            <a:r>
              <a:rPr lang="ko-KR" altLang="en-US" sz="12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고객들로 하여금 자신이 선발한 미스터가 연 게릴라 피자가게를 보고 </a:t>
            </a:r>
            <a:endParaRPr lang="en-US" altLang="ko-KR" sz="1200" spc="-15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Yoon 윤고딕 520_TT" pitchFamily="18" charset="-127"/>
              <a:ea typeface="Yoon 윤고딕 520_TT" pitchFamily="18" charset="-127"/>
            </a:endParaRPr>
          </a:p>
          <a:p>
            <a:pPr algn="r"/>
            <a:r>
              <a:rPr lang="ko-KR" altLang="en-US" sz="12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그들의 관여와 미스터피자의 반응으로 인해 관계형성이 되었음을 </a:t>
            </a:r>
            <a:r>
              <a:rPr lang="ko-KR" altLang="en-US" sz="1200" spc="-15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알게함</a:t>
            </a:r>
            <a:endParaRPr lang="ko-KR" altLang="en-US" sz="1200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Yoon 윤고딕 520_TT" pitchFamily="18" charset="-127"/>
              <a:ea typeface="Yoon 윤고딕 520_TT" pitchFamily="18" charset="-127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5076056" y="1988840"/>
            <a:ext cx="2280965" cy="3168352"/>
            <a:chOff x="2723083" y="1916832"/>
            <a:chExt cx="2280965" cy="3168352"/>
          </a:xfrm>
        </p:grpSpPr>
        <p:sp>
          <p:nvSpPr>
            <p:cNvPr id="9" name="모서리가 둥근 직사각형 8"/>
            <p:cNvSpPr/>
            <p:nvPr/>
          </p:nvSpPr>
          <p:spPr>
            <a:xfrm>
              <a:off x="2723083" y="1916832"/>
              <a:ext cx="2280965" cy="3168352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pic>
          <p:nvPicPr>
            <p:cNvPr id="4098" name="Picture 2" descr="C:\Users\광고천재\Desktop\작은가게 사본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814312" y="2276872"/>
              <a:ext cx="2088232" cy="2304256"/>
            </a:xfrm>
            <a:prstGeom prst="rect">
              <a:avLst/>
            </a:prstGeom>
            <a:noFill/>
          </p:spPr>
        </p:pic>
      </p:grpSp>
      <p:sp>
        <p:nvSpPr>
          <p:cNvPr id="11" name="오른쪽 화살표 10"/>
          <p:cNvSpPr/>
          <p:nvPr/>
        </p:nvSpPr>
        <p:spPr>
          <a:xfrm rot="5400000">
            <a:off x="1574372" y="3240740"/>
            <a:ext cx="2232248" cy="79208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순서도: 대체 처리 11"/>
          <p:cNvSpPr/>
          <p:nvPr/>
        </p:nvSpPr>
        <p:spPr>
          <a:xfrm>
            <a:off x="1286340" y="2736684"/>
            <a:ext cx="2808312" cy="432048"/>
          </a:xfrm>
          <a:prstGeom prst="flowChartAlternateProcess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순서도: 대체 처리 12"/>
          <p:cNvSpPr/>
          <p:nvPr/>
        </p:nvSpPr>
        <p:spPr>
          <a:xfrm>
            <a:off x="1286340" y="3613796"/>
            <a:ext cx="2853612" cy="432048"/>
          </a:xfrm>
          <a:prstGeom prst="flowChartAlternateProcess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954083" y="2160620"/>
            <a:ext cx="3401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미스터가 만들어주는 게릴라 피자가게</a:t>
            </a:r>
            <a:r>
              <a:rPr lang="en-US" altLang="ko-KR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!</a:t>
            </a:r>
            <a:endParaRPr lang="ko-KR" altLang="en-US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2364" y="2808692"/>
            <a:ext cx="2376264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번화가를 중심으로 한 미니 미스터피자 </a:t>
            </a:r>
            <a:endParaRPr lang="ko-KR" altLang="en-US" sz="12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6515" y="3600780"/>
            <a:ext cx="1835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미니 미스터 피자의 </a:t>
            </a:r>
            <a:r>
              <a:rPr lang="ko-KR" altLang="en-US" sz="12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쉐프는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 </a:t>
            </a:r>
            <a:endParaRPr lang="en-US" altLang="ko-KR" sz="1200" spc="-15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Yoon 윤고딕 520_TT" pitchFamily="18" charset="-127"/>
              <a:ea typeface="Yoon 윤고딕 520_TT" pitchFamily="18" charset="-127"/>
            </a:endParaRPr>
          </a:p>
          <a:p>
            <a:pPr algn="ctr"/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다름 아닌 우리의 선발된 미스터</a:t>
            </a:r>
            <a:endParaRPr lang="ko-KR" altLang="en-US" sz="12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-22908" y="683404"/>
            <a:ext cx="6093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아이디어</a:t>
            </a:r>
            <a:r>
              <a:rPr lang="en-US" altLang="ko-KR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3</a:t>
            </a:r>
            <a:r>
              <a:rPr lang="ko-KR" altLang="en-US" i="1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너네들이</a:t>
            </a:r>
            <a:r>
              <a:rPr lang="ko-KR" altLang="en-US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 만든 미니 미스터 피자</a:t>
            </a:r>
            <a:r>
              <a:rPr lang="en-US" altLang="ko-KR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: </a:t>
            </a:r>
            <a:r>
              <a:rPr lang="ko-KR" altLang="en-US" sz="1400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미스터  모델을 활용한 미스터 피자 미니 스토어 오픈</a:t>
            </a:r>
            <a:endParaRPr lang="ko-KR" altLang="en-US" sz="1400" i="1" dirty="0">
              <a:latin typeface="배달의민족 한나" pitchFamily="2" charset="-127"/>
              <a:ea typeface="배달의민족 한나" pitchFamily="2" charset="-127"/>
            </a:endParaRPr>
          </a:p>
        </p:txBody>
      </p:sp>
      <p:sp>
        <p:nvSpPr>
          <p:cNvPr id="16" name="순서도: 대체 처리 15"/>
          <p:cNvSpPr/>
          <p:nvPr/>
        </p:nvSpPr>
        <p:spPr>
          <a:xfrm>
            <a:off x="1259632" y="4464876"/>
            <a:ext cx="2880320" cy="404284"/>
          </a:xfrm>
          <a:prstGeom prst="flowChartAlternateProcess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502364" y="4509120"/>
            <a:ext cx="244827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사람들에게 피자를 나눠주고 기념사진 촬영 </a:t>
            </a:r>
            <a:endParaRPr lang="ko-KR" altLang="en-US" sz="12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15738" y="4682632"/>
            <a:ext cx="19704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1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새롭게 선발된 미스터가 </a:t>
            </a:r>
            <a:r>
              <a:rPr lang="ko-KR" altLang="en-US" sz="11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쉐프인</a:t>
            </a:r>
            <a:endParaRPr lang="en-US" altLang="ko-KR" sz="11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20_TT" pitchFamily="18" charset="-127"/>
              <a:ea typeface="Yoon 윤고딕 520_TT" pitchFamily="18" charset="-127"/>
            </a:endParaRPr>
          </a:p>
          <a:p>
            <a:pPr algn="ctr"/>
            <a:r>
              <a:rPr lang="ko-KR" altLang="en-US" sz="11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미니 미스터 피자가 </a:t>
            </a:r>
            <a:r>
              <a:rPr lang="ko-KR" altLang="en-US" sz="11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번화가에런칭된다</a:t>
            </a:r>
            <a:endParaRPr lang="ko-KR" altLang="en-US" sz="11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063" y="-27384"/>
            <a:ext cx="1946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06 Program</a:t>
            </a:r>
            <a:endParaRPr lang="ko-KR" altLang="en-US" sz="28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광고천재\Downloads\게릴라 스토어.PNG"/>
          <p:cNvPicPr>
            <a:picLocks noChangeAspect="1" noChangeArrowheads="1"/>
          </p:cNvPicPr>
          <p:nvPr/>
        </p:nvPicPr>
        <p:blipFill>
          <a:blip r:embed="rId3" cstate="screen">
            <a:lum bright="-20000" contrast="-40000"/>
          </a:blip>
          <a:srcRect/>
          <a:stretch>
            <a:fillRect/>
          </a:stretch>
        </p:blipFill>
        <p:spPr bwMode="auto">
          <a:xfrm>
            <a:off x="0" y="692696"/>
            <a:ext cx="9144000" cy="554461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23728" y="6279703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3</a:t>
            </a:r>
            <a:r>
              <a:rPr lang="ko-KR" altLang="en-US" sz="12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개의 아이디어는 </a:t>
            </a:r>
            <a:r>
              <a:rPr lang="en-US" altLang="ko-KR" sz="1200" spc="-15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Mr</a:t>
            </a:r>
            <a:r>
              <a:rPr lang="ko-KR" altLang="en-US" sz="12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라는 하나의 컨텐츠로 연결되어 있다</a:t>
            </a:r>
            <a:endParaRPr lang="en-US" altLang="ko-KR" sz="1200" spc="-15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Yoon 윤고딕 520_TT" pitchFamily="18" charset="-127"/>
              <a:ea typeface="Yoon 윤고딕 520_TT" pitchFamily="18" charset="-127"/>
            </a:endParaRPr>
          </a:p>
          <a:p>
            <a:pPr algn="r"/>
            <a:r>
              <a:rPr lang="ko-KR" altLang="en-US" sz="12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이를 통해 각 아이디어 간의 시너지를 기대 할 수 있으며</a:t>
            </a:r>
            <a:r>
              <a:rPr lang="en-US" altLang="ko-KR" sz="12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, </a:t>
            </a:r>
            <a:r>
              <a:rPr lang="ko-KR" altLang="en-US" sz="12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이슈 형성을 통한 캠페인 전체에 대한 관심을 유도 할 수 있을 것이다</a:t>
            </a:r>
            <a:endParaRPr lang="ko-KR" altLang="en-US" sz="1200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-22908" y="683404"/>
            <a:ext cx="5875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i="1" dirty="0" smtClean="0"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선발된 </a:t>
            </a:r>
            <a:r>
              <a:rPr lang="en-US" altLang="ko-KR" sz="2400" i="1" dirty="0" err="1" smtClean="0"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Mr</a:t>
            </a:r>
            <a:r>
              <a:rPr lang="ko-KR" altLang="en-US" sz="2400" i="1" dirty="0" smtClean="0"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를 활용한 아이디어 </a:t>
            </a:r>
            <a:r>
              <a:rPr lang="en-US" altLang="ko-KR" sz="2400" i="1" dirty="0" smtClean="0"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: </a:t>
            </a:r>
            <a:r>
              <a:rPr lang="ko-KR" altLang="en-US" i="1" dirty="0" smtClean="0"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각 프로그램간의 시너지</a:t>
            </a:r>
            <a:endParaRPr lang="ko-KR" altLang="en-US" i="1" dirty="0">
              <a:solidFill>
                <a:schemeClr val="bg1"/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971600" y="1645390"/>
            <a:ext cx="3528392" cy="3583810"/>
            <a:chOff x="2339752" y="1484784"/>
            <a:chExt cx="3528392" cy="3583810"/>
          </a:xfrm>
        </p:grpSpPr>
        <p:grpSp>
          <p:nvGrpSpPr>
            <p:cNvPr id="18" name="그룹 17"/>
            <p:cNvGrpSpPr/>
            <p:nvPr/>
          </p:nvGrpSpPr>
          <p:grpSpPr>
            <a:xfrm>
              <a:off x="3203848" y="1484784"/>
              <a:ext cx="1723823" cy="1999634"/>
              <a:chOff x="3884205" y="1769936"/>
              <a:chExt cx="1368152" cy="1587056"/>
            </a:xfrm>
          </p:grpSpPr>
          <p:sp>
            <p:nvSpPr>
              <p:cNvPr id="19" name="육각형 18"/>
              <p:cNvSpPr/>
              <p:nvPr/>
            </p:nvSpPr>
            <p:spPr>
              <a:xfrm rot="5400000">
                <a:off x="3774753" y="1879388"/>
                <a:ext cx="1587056" cy="1368152"/>
              </a:xfrm>
              <a:prstGeom prst="hexag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육각형 19"/>
              <p:cNvSpPr/>
              <p:nvPr/>
            </p:nvSpPr>
            <p:spPr>
              <a:xfrm rot="5400000">
                <a:off x="3838384" y="1928058"/>
                <a:ext cx="1458000" cy="1260000"/>
              </a:xfrm>
              <a:prstGeom prst="hexagon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1" name="그룹 20"/>
            <p:cNvGrpSpPr/>
            <p:nvPr/>
          </p:nvGrpSpPr>
          <p:grpSpPr>
            <a:xfrm>
              <a:off x="2339752" y="3068960"/>
              <a:ext cx="1723823" cy="1999634"/>
              <a:chOff x="3884205" y="1769936"/>
              <a:chExt cx="1368152" cy="1587056"/>
            </a:xfrm>
          </p:grpSpPr>
          <p:sp>
            <p:nvSpPr>
              <p:cNvPr id="22" name="육각형 21"/>
              <p:cNvSpPr/>
              <p:nvPr/>
            </p:nvSpPr>
            <p:spPr>
              <a:xfrm rot="5400000">
                <a:off x="3774753" y="1879388"/>
                <a:ext cx="1587056" cy="1368152"/>
              </a:xfrm>
              <a:prstGeom prst="hexag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육각형 22"/>
              <p:cNvSpPr/>
              <p:nvPr/>
            </p:nvSpPr>
            <p:spPr>
              <a:xfrm rot="5400000">
                <a:off x="3838384" y="1928058"/>
                <a:ext cx="1458000" cy="1260000"/>
              </a:xfrm>
              <a:prstGeom prst="hexagon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4" name="그룹 23"/>
            <p:cNvGrpSpPr/>
            <p:nvPr/>
          </p:nvGrpSpPr>
          <p:grpSpPr>
            <a:xfrm>
              <a:off x="4144321" y="3068960"/>
              <a:ext cx="1723823" cy="1999634"/>
              <a:chOff x="3884205" y="1769936"/>
              <a:chExt cx="1368152" cy="1587056"/>
            </a:xfrm>
          </p:grpSpPr>
          <p:sp>
            <p:nvSpPr>
              <p:cNvPr id="25" name="육각형 24"/>
              <p:cNvSpPr/>
              <p:nvPr/>
            </p:nvSpPr>
            <p:spPr>
              <a:xfrm rot="5400000">
                <a:off x="3774753" y="1879388"/>
                <a:ext cx="1587056" cy="1368152"/>
              </a:xfrm>
              <a:prstGeom prst="hexag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육각형 25"/>
              <p:cNvSpPr/>
              <p:nvPr/>
            </p:nvSpPr>
            <p:spPr>
              <a:xfrm rot="5400000">
                <a:off x="3838384" y="1928058"/>
                <a:ext cx="1458000" cy="1260000"/>
              </a:xfrm>
              <a:prstGeom prst="hexagon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242793" y="2204864"/>
              <a:ext cx="15452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i="1" spc="-150" dirty="0" smtClean="0">
                  <a:solidFill>
                    <a:schemeClr val="bg1"/>
                  </a:solidFill>
                  <a:latin typeface="Yoon 윤고딕 540_TT" pitchFamily="18" charset="-127"/>
                  <a:ea typeface="Yoon 윤고딕 540_TT" pitchFamily="18" charset="-127"/>
                </a:rPr>
                <a:t>Who’s Your </a:t>
              </a:r>
              <a:r>
                <a:rPr lang="en-US" altLang="ko-KR" i="1" spc="-150" dirty="0" err="1" smtClean="0">
                  <a:solidFill>
                    <a:schemeClr val="bg1"/>
                  </a:solidFill>
                  <a:latin typeface="Yoon 윤고딕 540_TT" pitchFamily="18" charset="-127"/>
                  <a:ea typeface="Yoon 윤고딕 540_TT" pitchFamily="18" charset="-127"/>
                </a:rPr>
                <a:t>Mr</a:t>
              </a:r>
              <a:endParaRPr lang="ko-KR" altLang="en-US" i="1" spc="-150" dirty="0">
                <a:solidFill>
                  <a:schemeClr val="bg1"/>
                </a:solidFill>
                <a:latin typeface="Yoon 윤고딕 540_TT" pitchFamily="18" charset="-127"/>
                <a:ea typeface="Yoon 윤고딕 540_TT" pitchFamily="18" charset="-127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90012" y="2545159"/>
              <a:ext cx="13260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spc="-150" dirty="0" smtClean="0">
                  <a:solidFill>
                    <a:schemeClr val="bg1"/>
                  </a:solidFill>
                  <a:latin typeface="Yoon 윤고딕 540_TT" pitchFamily="18" charset="-127"/>
                  <a:ea typeface="Yoon 윤고딕 540_TT" pitchFamily="18" charset="-127"/>
                </a:rPr>
                <a:t>모델선발프로그램</a:t>
              </a:r>
              <a:endParaRPr lang="ko-KR" altLang="en-US" sz="1400" spc="-150" dirty="0">
                <a:solidFill>
                  <a:schemeClr val="bg1"/>
                </a:solidFill>
                <a:latin typeface="Yoon 윤고딕 540_TT" pitchFamily="18" charset="-127"/>
                <a:ea typeface="Yoon 윤고딕 540_TT" pitchFamily="18" charset="-127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25916" y="4129335"/>
              <a:ext cx="14686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spc="-150" dirty="0" smtClean="0">
                  <a:solidFill>
                    <a:schemeClr val="bg1"/>
                  </a:solidFill>
                  <a:latin typeface="Yoon 윤고딕 540_TT" pitchFamily="18" charset="-127"/>
                  <a:ea typeface="Yoon 윤고딕 540_TT" pitchFamily="18" charset="-127"/>
                </a:rPr>
                <a:t>매장직원복장결정권</a:t>
              </a:r>
              <a:endParaRPr lang="ko-KR" altLang="en-US" sz="1400" spc="-150" dirty="0">
                <a:solidFill>
                  <a:schemeClr val="bg1"/>
                </a:solidFill>
                <a:latin typeface="Yoon 윤고딕 540_TT" pitchFamily="18" charset="-127"/>
                <a:ea typeface="Yoon 윤고딕 540_TT" pitchFamily="18" charset="-127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411760" y="3789040"/>
              <a:ext cx="14686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i="1" spc="-150" dirty="0" err="1" smtClean="0">
                  <a:solidFill>
                    <a:schemeClr val="bg1"/>
                  </a:solidFill>
                  <a:latin typeface="Yoon 윤고딕 540_TT" pitchFamily="18" charset="-127"/>
                  <a:ea typeface="Yoon 윤고딕 540_TT" pitchFamily="18" charset="-127"/>
                </a:rPr>
                <a:t>Mr</a:t>
              </a:r>
              <a:r>
                <a:rPr lang="ko-KR" altLang="en-US" i="1" spc="-150" dirty="0" smtClean="0">
                  <a:solidFill>
                    <a:schemeClr val="bg1"/>
                  </a:solidFill>
                  <a:latin typeface="Yoon 윤고딕 540_TT" pitchFamily="18" charset="-127"/>
                  <a:ea typeface="Yoon 윤고딕 540_TT" pitchFamily="18" charset="-127"/>
                </a:rPr>
                <a:t>의 </a:t>
              </a:r>
              <a:r>
                <a:rPr lang="en-US" altLang="ko-KR" i="1" spc="-150" dirty="0" smtClean="0">
                  <a:solidFill>
                    <a:schemeClr val="bg1"/>
                  </a:solidFill>
                  <a:latin typeface="Yoon 윤고딕 540_TT" pitchFamily="18" charset="-127"/>
                  <a:ea typeface="Yoon 윤고딕 540_TT" pitchFamily="18" charset="-127"/>
                </a:rPr>
                <a:t>Style </a:t>
              </a:r>
              <a:r>
                <a:rPr lang="ko-KR" altLang="en-US" i="1" spc="-150" dirty="0" smtClean="0">
                  <a:solidFill>
                    <a:schemeClr val="bg1"/>
                  </a:solidFill>
                  <a:latin typeface="Yoon 윤고딕 540_TT" pitchFamily="18" charset="-127"/>
                  <a:ea typeface="Yoon 윤고딕 540_TT" pitchFamily="18" charset="-127"/>
                </a:rPr>
                <a:t>코디</a:t>
              </a:r>
              <a:endParaRPr lang="ko-KR" altLang="en-US" i="1" spc="-150" dirty="0">
                <a:solidFill>
                  <a:schemeClr val="bg1"/>
                </a:solidFill>
                <a:latin typeface="Yoon 윤고딕 540_TT" pitchFamily="18" charset="-127"/>
                <a:ea typeface="Yoon 윤고딕 540_TT" pitchFamily="18" charset="-127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326116" y="4129335"/>
              <a:ext cx="13260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spc="-150" dirty="0" smtClean="0">
                  <a:solidFill>
                    <a:schemeClr val="bg1"/>
                  </a:solidFill>
                  <a:latin typeface="Yoon 윤고딕 540_TT" pitchFamily="18" charset="-127"/>
                  <a:ea typeface="Yoon 윤고딕 540_TT" pitchFamily="18" charset="-127"/>
                </a:rPr>
                <a:t>게릴라팝업스토어</a:t>
              </a:r>
              <a:endParaRPr lang="ko-KR" altLang="en-US" sz="1400" spc="-150" dirty="0">
                <a:solidFill>
                  <a:schemeClr val="bg1"/>
                </a:solidFill>
                <a:latin typeface="Yoon 윤고딕 540_TT" pitchFamily="18" charset="-127"/>
                <a:ea typeface="Yoon 윤고딕 540_TT" pitchFamily="18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282834" y="3789040"/>
              <a:ext cx="1369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i="1" spc="-150" smtClean="0">
                  <a:solidFill>
                    <a:schemeClr val="bg1"/>
                  </a:solidFill>
                  <a:latin typeface="Yoon 윤고딕 540_TT" pitchFamily="18" charset="-127"/>
                  <a:ea typeface="Yoon 윤고딕 540_TT" pitchFamily="18" charset="-127"/>
                </a:rPr>
                <a:t>미니미스터 </a:t>
              </a:r>
              <a:r>
                <a:rPr lang="ko-KR" altLang="en-US" i="1" spc="-150" dirty="0" err="1" smtClean="0">
                  <a:solidFill>
                    <a:schemeClr val="bg1"/>
                  </a:solidFill>
                  <a:latin typeface="Yoon 윤고딕 540_TT" pitchFamily="18" charset="-127"/>
                  <a:ea typeface="Yoon 윤고딕 540_TT" pitchFamily="18" charset="-127"/>
                </a:rPr>
                <a:t>샵</a:t>
              </a:r>
              <a:endParaRPr lang="ko-KR" altLang="en-US" i="1" spc="-150" dirty="0">
                <a:solidFill>
                  <a:schemeClr val="bg1"/>
                </a:solidFill>
                <a:latin typeface="Yoon 윤고딕 540_TT" pitchFamily="18" charset="-127"/>
                <a:ea typeface="Yoon 윤고딕 540_TT" pitchFamily="18" charset="-127"/>
              </a:endParaRPr>
            </a:p>
          </p:txBody>
        </p:sp>
      </p:grpSp>
      <p:sp>
        <p:nvSpPr>
          <p:cNvPr id="31" name="순서도: 대체 처리 30"/>
          <p:cNvSpPr/>
          <p:nvPr/>
        </p:nvSpPr>
        <p:spPr>
          <a:xfrm>
            <a:off x="5436096" y="3140968"/>
            <a:ext cx="2853612" cy="432048"/>
          </a:xfrm>
          <a:prstGeom prst="flowChartAlternateProcess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5652120" y="3212976"/>
            <a:ext cx="2376264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3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개의 아이디어가 연동가능</a:t>
            </a:r>
            <a:endParaRPr lang="ko-KR" altLang="en-US" sz="12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33" name="순서도: 대체 처리 32"/>
          <p:cNvSpPr/>
          <p:nvPr/>
        </p:nvSpPr>
        <p:spPr>
          <a:xfrm>
            <a:off x="5436096" y="3789040"/>
            <a:ext cx="2853612" cy="432048"/>
          </a:xfrm>
          <a:prstGeom prst="flowChartAlternateProcess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5652120" y="3759423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각 아이디어의 시너지와 효율성을 </a:t>
            </a:r>
            <a:endParaRPr lang="en-US" altLang="ko-KR" sz="1200" spc="-15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Yoon 윤고딕 520_TT" pitchFamily="18" charset="-127"/>
              <a:ea typeface="Yoon 윤고딕 520_TT" pitchFamily="18" charset="-127"/>
            </a:endParaRPr>
          </a:p>
          <a:p>
            <a:pPr algn="ctr"/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노릴 수 있음</a:t>
            </a:r>
            <a:endParaRPr lang="ko-KR" altLang="en-US" sz="12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063" y="-27384"/>
            <a:ext cx="1946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06 Program</a:t>
            </a:r>
            <a:endParaRPr lang="ko-KR" altLang="en-US" sz="28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광고천재\Downloads\소셜드라마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20688"/>
            <a:ext cx="9144000" cy="5661248"/>
          </a:xfrm>
          <a:prstGeom prst="rect">
            <a:avLst/>
          </a:prstGeom>
          <a:noFill/>
        </p:spPr>
      </p:pic>
      <p:sp>
        <p:nvSpPr>
          <p:cNvPr id="17" name="모서리가 둥근 직사각형 16"/>
          <p:cNvSpPr/>
          <p:nvPr/>
        </p:nvSpPr>
        <p:spPr>
          <a:xfrm>
            <a:off x="251520" y="1544744"/>
            <a:ext cx="4032448" cy="426052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36096" y="1628800"/>
            <a:ext cx="3023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그녀들이 만드는 미스터의 </a:t>
            </a:r>
            <a:r>
              <a:rPr lang="ko-KR" altLang="en-US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연애담</a:t>
            </a:r>
            <a:r>
              <a:rPr lang="en-US" altLang="ko-KR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!</a:t>
            </a:r>
            <a:endParaRPr lang="ko-KR" altLang="en-US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6279703"/>
            <a:ext cx="707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기대효과 </a:t>
            </a:r>
            <a:r>
              <a:rPr lang="en-US" altLang="ko-KR" sz="12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: </a:t>
            </a:r>
            <a:r>
              <a:rPr lang="ko-KR" altLang="en-US" sz="12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그녀들의 참여로 스토리가 구성되는 </a:t>
            </a:r>
            <a:r>
              <a:rPr lang="ko-KR" altLang="en-US" sz="1200" spc="-15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소셜</a:t>
            </a:r>
            <a:r>
              <a:rPr lang="ko-KR" altLang="en-US" sz="12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 드라마를 통해 </a:t>
            </a:r>
            <a:endParaRPr lang="en-US" altLang="ko-KR" sz="1200" spc="-15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Yoon 윤고딕 520_TT" pitchFamily="18" charset="-127"/>
              <a:ea typeface="Yoon 윤고딕 520_TT" pitchFamily="18" charset="-127"/>
            </a:endParaRPr>
          </a:p>
          <a:p>
            <a:pPr algn="r"/>
            <a:r>
              <a:rPr lang="ko-KR" altLang="en-US" sz="12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참여를 이끌어냄과 동시에 자연스럽게 미스터피자의 브랜드를 각인시킬 수 있을 것</a:t>
            </a:r>
            <a:endParaRPr lang="ko-KR" altLang="en-US" sz="1200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11" name="오른쪽 화살표 10"/>
          <p:cNvSpPr/>
          <p:nvPr/>
        </p:nvSpPr>
        <p:spPr>
          <a:xfrm rot="5400000">
            <a:off x="5516584" y="3123492"/>
            <a:ext cx="2843264" cy="79208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순서도: 대체 처리 7"/>
          <p:cNvSpPr/>
          <p:nvPr/>
        </p:nvSpPr>
        <p:spPr>
          <a:xfrm>
            <a:off x="5534060" y="2313928"/>
            <a:ext cx="2808312" cy="432048"/>
          </a:xfrm>
          <a:prstGeom prst="flowChartAlternateProcess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순서도: 대체 처리 8"/>
          <p:cNvSpPr/>
          <p:nvPr/>
        </p:nvSpPr>
        <p:spPr>
          <a:xfrm>
            <a:off x="5534060" y="3191040"/>
            <a:ext cx="2853612" cy="432048"/>
          </a:xfrm>
          <a:prstGeom prst="flowChartAlternateProcess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순서도: 대체 처리 9"/>
          <p:cNvSpPr/>
          <p:nvPr/>
        </p:nvSpPr>
        <p:spPr>
          <a:xfrm>
            <a:off x="5507352" y="4042120"/>
            <a:ext cx="2880320" cy="404284"/>
          </a:xfrm>
          <a:prstGeom prst="flowChartAlternateProcess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795384" y="2430180"/>
            <a:ext cx="2337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미스터를 주인공으로 한 </a:t>
            </a:r>
            <a:r>
              <a:rPr lang="ko-KR" altLang="en-US" sz="12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소셜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 드라마 </a:t>
            </a:r>
            <a:r>
              <a:rPr lang="ko-KR" altLang="en-US" sz="12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런칭</a:t>
            </a:r>
            <a:endParaRPr lang="ko-KR" altLang="en-US" sz="12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7392" y="3192651"/>
            <a:ext cx="2073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1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회 </a:t>
            </a:r>
            <a:r>
              <a: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5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분 분량의 단편 드라마</a:t>
            </a:r>
            <a:endParaRPr lang="en-US" altLang="ko-KR" sz="1200" spc="-15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Yoon 윤고딕 520_TT" pitchFamily="18" charset="-127"/>
              <a:ea typeface="Yoon 윤고딕 520_TT" pitchFamily="18" charset="-127"/>
            </a:endParaRPr>
          </a:p>
          <a:p>
            <a:pPr algn="ctr"/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참여자들의 </a:t>
            </a:r>
            <a:r>
              <a:rPr lang="ko-KR" altLang="en-US" sz="12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댓글에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 따라 스토리 진행</a:t>
            </a:r>
            <a:endParaRPr lang="en-US" altLang="ko-KR" sz="1200" spc="-15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32832" y="4014356"/>
            <a:ext cx="2456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참여자들의 </a:t>
            </a:r>
            <a:r>
              <a:rPr lang="ko-KR" altLang="en-US" sz="12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댓글에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 따라 스토리 다양성 확보</a:t>
            </a:r>
            <a:endParaRPr lang="en-US" altLang="ko-KR" sz="1200" spc="-15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Yoon 윤고딕 520_TT" pitchFamily="18" charset="-127"/>
              <a:ea typeface="Yoon 윤고딕 520_TT" pitchFamily="18" charset="-127"/>
            </a:endParaRPr>
          </a:p>
          <a:p>
            <a:pPr algn="ctr"/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기존에 없었던 신선한 드라마 제작 가능</a:t>
            </a:r>
            <a:endParaRPr lang="en-US" altLang="ko-KR" sz="1200" spc="-15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-22908" y="683404"/>
            <a:ext cx="6955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아이디어</a:t>
            </a:r>
            <a:r>
              <a:rPr lang="en-US" altLang="ko-KR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4</a:t>
            </a:r>
            <a:r>
              <a:rPr lang="ko-KR" altLang="en-US" i="1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너네들이</a:t>
            </a:r>
            <a:r>
              <a:rPr lang="ko-KR" altLang="en-US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 만든 미스터피자 </a:t>
            </a:r>
            <a:r>
              <a:rPr lang="ko-KR" altLang="en-US" i="1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소셜</a:t>
            </a:r>
            <a:r>
              <a:rPr lang="ko-KR" altLang="en-US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 드라마</a:t>
            </a:r>
            <a:r>
              <a:rPr lang="en-US" altLang="ko-KR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: </a:t>
            </a:r>
            <a:r>
              <a:rPr lang="ko-KR" altLang="en-US" sz="1400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미스터  모델을 활용한 소비자 참여 가능 </a:t>
            </a:r>
            <a:r>
              <a:rPr lang="ko-KR" altLang="en-US" sz="1400" i="1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소셜드라마</a:t>
            </a:r>
            <a:r>
              <a:rPr lang="ko-KR" altLang="en-US" sz="1400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 </a:t>
            </a:r>
            <a:r>
              <a:rPr lang="ko-KR" altLang="en-US" sz="1400" i="1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런칭</a:t>
            </a:r>
            <a:endParaRPr lang="ko-KR" altLang="en-US" sz="1400" i="1" dirty="0">
              <a:latin typeface="배달의민족 한나" pitchFamily="2" charset="-127"/>
              <a:ea typeface="배달의민족 한나" pitchFamily="2" charset="-127"/>
            </a:endParaRPr>
          </a:p>
        </p:txBody>
      </p:sp>
      <p:pic>
        <p:nvPicPr>
          <p:cNvPr id="6147" name="Picture 3" descr="C:\Users\광고천재\Desktop\1224 사본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1844824"/>
            <a:ext cx="3524334" cy="2611363"/>
          </a:xfrm>
          <a:prstGeom prst="rect">
            <a:avLst/>
          </a:prstGeom>
          <a:noFill/>
        </p:spPr>
      </p:pic>
      <p:pic>
        <p:nvPicPr>
          <p:cNvPr id="6148" name="Picture 4" descr="C:\Users\광고천재\Desktop\12344 사본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5494" y="4463119"/>
            <a:ext cx="3528392" cy="766081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827584" y="5271591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페이스북과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 </a:t>
            </a:r>
            <a:r>
              <a:rPr lang="ko-KR" altLang="en-US" sz="12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유투브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 </a:t>
            </a:r>
            <a:r>
              <a:rPr lang="ko-KR" altLang="en-US" sz="12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댓글을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 통해 미스터 피자의 스토리에</a:t>
            </a:r>
            <a:endParaRPr lang="en-US" altLang="ko-KR" sz="12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20_TT" pitchFamily="18" charset="-127"/>
              <a:ea typeface="Yoon 윤고딕 520_TT" pitchFamily="18" charset="-127"/>
            </a:endParaRPr>
          </a:p>
          <a:p>
            <a:pPr algn="ctr"/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그녀들이 영향을 미침</a:t>
            </a:r>
            <a:endParaRPr lang="ko-KR" altLang="en-US" sz="12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20" name="순서도: 대체 처리 19"/>
          <p:cNvSpPr/>
          <p:nvPr/>
        </p:nvSpPr>
        <p:spPr>
          <a:xfrm>
            <a:off x="5508104" y="4797152"/>
            <a:ext cx="2880320" cy="576064"/>
          </a:xfrm>
          <a:prstGeom prst="flowChartAlternateProcess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5807904" y="4869160"/>
            <a:ext cx="2218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소셜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 드라마가 진행되면서 수시로 </a:t>
            </a:r>
            <a:endParaRPr lang="en-US" altLang="ko-KR" sz="1200" spc="-15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Yoon 윤고딕 520_TT" pitchFamily="18" charset="-127"/>
              <a:ea typeface="Yoon 윤고딕 520_TT" pitchFamily="18" charset="-127"/>
            </a:endParaRPr>
          </a:p>
          <a:p>
            <a:pPr algn="ctr"/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미스터 피자가 </a:t>
            </a:r>
            <a:r>
              <a: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PPL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로 등장</a:t>
            </a:r>
            <a:r>
              <a: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, 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브랜드 노출</a:t>
            </a:r>
            <a:endParaRPr lang="en-US" altLang="ko-KR" sz="1200" spc="-15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063" y="-27384"/>
            <a:ext cx="1946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06 Program</a:t>
            </a:r>
            <a:endParaRPr lang="ko-KR" altLang="en-US" sz="28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광고천재\Downloads\인스타광고.PNG"/>
          <p:cNvPicPr>
            <a:picLocks noChangeAspect="1" noChangeArrowheads="1"/>
          </p:cNvPicPr>
          <p:nvPr/>
        </p:nvPicPr>
        <p:blipFill>
          <a:blip r:embed="rId3" cstate="screen">
            <a:lum bright="-2000" contrast="-62000"/>
          </a:blip>
          <a:srcRect/>
          <a:stretch>
            <a:fillRect/>
          </a:stretch>
        </p:blipFill>
        <p:spPr bwMode="auto">
          <a:xfrm>
            <a:off x="0" y="692696"/>
            <a:ext cx="9144000" cy="5544616"/>
          </a:xfrm>
          <a:prstGeom prst="rect">
            <a:avLst/>
          </a:prstGeom>
          <a:noFill/>
        </p:spPr>
      </p:pic>
      <p:sp>
        <p:nvSpPr>
          <p:cNvPr id="14" name="오른쪽 화살표 13"/>
          <p:cNvSpPr/>
          <p:nvPr/>
        </p:nvSpPr>
        <p:spPr>
          <a:xfrm rot="5400000">
            <a:off x="5893806" y="3248980"/>
            <a:ext cx="2880320" cy="79208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순서도: 대체 처리 14"/>
          <p:cNvSpPr/>
          <p:nvPr/>
        </p:nvSpPr>
        <p:spPr>
          <a:xfrm>
            <a:off x="5929810" y="2420888"/>
            <a:ext cx="2808312" cy="504056"/>
          </a:xfrm>
          <a:prstGeom prst="flowChartAlternateProcess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순서도: 대체 처리 15"/>
          <p:cNvSpPr/>
          <p:nvPr/>
        </p:nvSpPr>
        <p:spPr>
          <a:xfrm>
            <a:off x="5929810" y="3140968"/>
            <a:ext cx="2880320" cy="504056"/>
          </a:xfrm>
          <a:prstGeom prst="flowChartAlternateProcess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순서도: 대체 처리 16"/>
          <p:cNvSpPr/>
          <p:nvPr/>
        </p:nvSpPr>
        <p:spPr>
          <a:xfrm>
            <a:off x="5929810" y="3890544"/>
            <a:ext cx="2880320" cy="504056"/>
          </a:xfrm>
          <a:prstGeom prst="flowChartAlternateProcess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3779912" y="1700808"/>
            <a:ext cx="1656184" cy="3312368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2051721" y="1700808"/>
            <a:ext cx="1656185" cy="3312368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251520" y="1700808"/>
            <a:ext cx="1728193" cy="3312368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929810" y="1772816"/>
            <a:ext cx="2792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그녀들이 만드는 미스터의 광고</a:t>
            </a:r>
            <a:endParaRPr lang="ko-KR" altLang="en-US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33866" y="2492896"/>
            <a:ext cx="180850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5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인스타그램의</a:t>
            </a:r>
            <a:r>
              <a:rPr lang="ko-KR" altLang="en-US" sz="105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 </a:t>
            </a:r>
            <a:r>
              <a:rPr lang="en-US" altLang="ko-KR" sz="105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15</a:t>
            </a:r>
            <a:r>
              <a:rPr lang="ko-KR" altLang="en-US" sz="105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초 영상 기능을 통해 </a:t>
            </a:r>
            <a:endParaRPr lang="en-US" altLang="ko-KR" sz="1050" spc="-15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Yoon 윤고딕 520_TT" pitchFamily="18" charset="-127"/>
              <a:ea typeface="Yoon 윤고딕 520_TT" pitchFamily="18" charset="-127"/>
            </a:endParaRPr>
          </a:p>
          <a:p>
            <a:pPr algn="ctr"/>
            <a:r>
              <a:rPr lang="ko-KR" altLang="en-US" sz="105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피자 맛있게 먹기 영상 </a:t>
            </a:r>
            <a:r>
              <a:rPr lang="ko-KR" altLang="en-US" sz="105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응모받기</a:t>
            </a:r>
            <a:endParaRPr lang="ko-KR" altLang="en-US" sz="105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09422" y="3212976"/>
            <a:ext cx="165942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5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해시태그에 </a:t>
            </a:r>
            <a:r>
              <a:rPr lang="en-US" altLang="ko-KR" sz="105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#</a:t>
            </a:r>
            <a:r>
              <a:rPr lang="ko-KR" altLang="en-US" sz="105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미스터피자 </a:t>
            </a:r>
            <a:r>
              <a:rPr lang="en-US" altLang="ko-KR" sz="105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#</a:t>
            </a:r>
            <a:r>
              <a:rPr lang="ko-KR" altLang="en-US" sz="105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메뉴명</a:t>
            </a:r>
            <a:endParaRPr lang="en-US" altLang="ko-KR" sz="1050" spc="-15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Yoon 윤고딕 520_TT" pitchFamily="18" charset="-127"/>
              <a:ea typeface="Yoon 윤고딕 520_TT" pitchFamily="18" charset="-127"/>
            </a:endParaRPr>
          </a:p>
          <a:p>
            <a:pPr algn="ctr"/>
            <a:r>
              <a:rPr lang="ko-KR" altLang="en-US" sz="105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 </a:t>
            </a:r>
            <a:r>
              <a:rPr lang="en-US" altLang="ko-KR" sz="105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# </a:t>
            </a:r>
            <a:r>
              <a:rPr lang="ko-KR" altLang="en-US" sz="105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먹방</a:t>
            </a:r>
            <a:r>
              <a:rPr lang="ko-KR" altLang="en-US" sz="105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 </a:t>
            </a:r>
            <a:r>
              <a:rPr lang="ko-KR" altLang="en-US" sz="105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으로</a:t>
            </a:r>
            <a:r>
              <a:rPr lang="ko-KR" altLang="en-US" sz="105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 업로드 하면 완료</a:t>
            </a:r>
            <a:endParaRPr lang="ko-KR" altLang="en-US" sz="105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6465" y="4034560"/>
            <a:ext cx="28536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05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이를 통해 사람들의 자발적 메뉴소개 및 먹방 영상 공유</a:t>
            </a:r>
            <a:r>
              <a:rPr lang="en-US" altLang="ko-KR" sz="105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/</a:t>
            </a:r>
            <a:r>
              <a:rPr lang="ko-KR" altLang="en-US" sz="105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확산</a:t>
            </a:r>
            <a:endParaRPr lang="ko-KR" altLang="en-US" sz="105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Yoon 윤고딕 520_TT" pitchFamily="18" charset="-127"/>
              <a:ea typeface="Yoon 윤고딕 520_TT" pitchFamily="18" charset="-127"/>
            </a:endParaRPr>
          </a:p>
        </p:txBody>
      </p:sp>
      <p:pic>
        <p:nvPicPr>
          <p:cNvPr id="5122" name="Picture 2" descr="C:\Users\광고천재\Desktop\피자 인스타그램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2521" y="1916833"/>
            <a:ext cx="1512168" cy="2736304"/>
          </a:xfrm>
          <a:prstGeom prst="rect">
            <a:avLst/>
          </a:prstGeom>
          <a:noFill/>
        </p:spPr>
      </p:pic>
      <p:pic>
        <p:nvPicPr>
          <p:cNvPr id="10" name="Picture 2" descr="C:\Users\광고천재\Desktop\피자 인스타그램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23729" y="1931581"/>
            <a:ext cx="1512168" cy="2721556"/>
          </a:xfrm>
          <a:prstGeom prst="rect">
            <a:avLst/>
          </a:prstGeom>
          <a:noFill/>
        </p:spPr>
      </p:pic>
      <p:pic>
        <p:nvPicPr>
          <p:cNvPr id="11" name="Picture 2" descr="C:\Users\광고천재\Desktop\피자 인스타그램.jpg"/>
          <p:cNvPicPr>
            <a:picLocks noChangeAspect="1" noChangeArrowheads="1"/>
          </p:cNvPicPr>
          <p:nvPr/>
        </p:nvPicPr>
        <p:blipFill>
          <a:blip r:embed="rId6" cstate="screen"/>
          <a:srcRect r="-534"/>
          <a:stretch>
            <a:fillRect/>
          </a:stretch>
        </p:blipFill>
        <p:spPr bwMode="auto">
          <a:xfrm>
            <a:off x="3837172" y="1944596"/>
            <a:ext cx="1584176" cy="2708540"/>
          </a:xfrm>
          <a:prstGeom prst="rect">
            <a:avLst/>
          </a:prstGeom>
          <a:noFill/>
        </p:spPr>
      </p:pic>
      <p:sp>
        <p:nvSpPr>
          <p:cNvPr id="18" name="순서도: 대체 처리 17"/>
          <p:cNvSpPr/>
          <p:nvPr/>
        </p:nvSpPr>
        <p:spPr>
          <a:xfrm>
            <a:off x="5652120" y="4797152"/>
            <a:ext cx="3419872" cy="720080"/>
          </a:xfrm>
          <a:prstGeom prst="flowChartAlternateProcess">
            <a:avLst/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601876" y="4911551"/>
            <a:ext cx="3491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spc="-150" dirty="0" smtClean="0">
                <a:latin typeface="Yoon 윤고딕 520_TT" pitchFamily="18" charset="-127"/>
                <a:ea typeface="Yoon 윤고딕 520_TT" pitchFamily="18" charset="-127"/>
              </a:rPr>
              <a:t>기존의 메뉴광고가 아닌 고객들이 직접 만든  광고</a:t>
            </a:r>
            <a:endParaRPr lang="en-US" altLang="ko-KR" sz="1200" spc="-150" dirty="0" smtClean="0">
              <a:latin typeface="Yoon 윤고딕 520_TT" pitchFamily="18" charset="-127"/>
              <a:ea typeface="Yoon 윤고딕 520_TT" pitchFamily="18" charset="-127"/>
            </a:endParaRPr>
          </a:p>
          <a:p>
            <a:pPr algn="ctr"/>
            <a:r>
              <a:rPr lang="ko-KR" altLang="en-US" sz="1200" spc="-150" dirty="0" smtClean="0">
                <a:latin typeface="Yoon 윤고딕 550_TT" pitchFamily="18" charset="-127"/>
                <a:ea typeface="Yoon 윤고딕 550_TT" pitchFamily="18" charset="-127"/>
              </a:rPr>
              <a:t>게시물의 해시태그를 통해 사람들에게 흥미 유발</a:t>
            </a:r>
            <a:r>
              <a:rPr lang="en-US" altLang="ko-KR" sz="1200" spc="-150" dirty="0" smtClean="0">
                <a:latin typeface="Yoon 윤고딕 550_TT" pitchFamily="18" charset="-127"/>
                <a:ea typeface="Yoon 윤고딕 550_TT" pitchFamily="18" charset="-127"/>
              </a:rPr>
              <a:t> </a:t>
            </a:r>
            <a:r>
              <a:rPr lang="ko-KR" altLang="en-US" sz="1200" spc="-150" dirty="0" smtClean="0">
                <a:latin typeface="Yoon 윤고딕 550_TT" pitchFamily="18" charset="-127"/>
                <a:ea typeface="Yoon 윤고딕 550_TT" pitchFamily="18" charset="-127"/>
              </a:rPr>
              <a:t>및 자발적 확산</a:t>
            </a:r>
            <a:endParaRPr lang="ko-KR" altLang="en-US" sz="1200" spc="-150" dirty="0"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-22908" y="683404"/>
            <a:ext cx="5543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아이디어</a:t>
            </a:r>
            <a:r>
              <a:rPr lang="en-US" altLang="ko-KR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5</a:t>
            </a:r>
            <a:r>
              <a:rPr lang="ko-KR" altLang="en-US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그녀들이 만드는 광고</a:t>
            </a:r>
            <a:r>
              <a:rPr lang="en-US" altLang="ko-KR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: </a:t>
            </a:r>
            <a:r>
              <a:rPr lang="ko-KR" altLang="en-US" sz="1400" i="1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인스타그램</a:t>
            </a:r>
            <a:r>
              <a:rPr lang="ko-KR" altLang="en-US" sz="1400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 영상 업로드 기능을 이용한 자체 광고생산</a:t>
            </a:r>
            <a:endParaRPr lang="ko-KR" altLang="en-US" sz="1400" i="1" dirty="0">
              <a:latin typeface="배달의민족 한나" pitchFamily="2" charset="-127"/>
              <a:ea typeface="배달의민족 한나" pitchFamily="2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063" y="-27384"/>
            <a:ext cx="1946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06 Program</a:t>
            </a:r>
            <a:endParaRPr lang="ko-KR" altLang="en-US" sz="28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광고천재\Desktop\b75-548267_upper2000.jpg"/>
          <p:cNvPicPr>
            <a:picLocks noChangeAspect="1" noChangeArrowheads="1"/>
          </p:cNvPicPr>
          <p:nvPr/>
        </p:nvPicPr>
        <p:blipFill>
          <a:blip r:embed="rId3" cstate="screen">
            <a:lum bright="-40000" contrast="-40000"/>
          </a:blip>
          <a:srcRect/>
          <a:stretch>
            <a:fillRect/>
          </a:stretch>
        </p:blipFill>
        <p:spPr bwMode="auto">
          <a:xfrm>
            <a:off x="0" y="692696"/>
            <a:ext cx="9144000" cy="5616625"/>
          </a:xfrm>
          <a:prstGeom prst="rect">
            <a:avLst/>
          </a:prstGeom>
          <a:noFill/>
        </p:spPr>
      </p:pic>
      <p:sp>
        <p:nvSpPr>
          <p:cNvPr id="15" name="모서리가 둥근 직사각형 14"/>
          <p:cNvSpPr/>
          <p:nvPr/>
        </p:nvSpPr>
        <p:spPr>
          <a:xfrm>
            <a:off x="1187624" y="1916832"/>
            <a:ext cx="3168352" cy="3312368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-22908" y="827420"/>
            <a:ext cx="5721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아이디어</a:t>
            </a:r>
            <a:r>
              <a:rPr lang="en-US" altLang="ko-KR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6 </a:t>
            </a:r>
            <a:r>
              <a:rPr lang="ko-KR" altLang="en-US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미스터 피자를 완성시켜줘</a:t>
            </a:r>
            <a:r>
              <a:rPr lang="en-US" altLang="ko-KR" sz="1400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! </a:t>
            </a:r>
            <a:r>
              <a:rPr lang="ko-KR" altLang="en-US" sz="1400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대형 전광판을 이용한 캠페인 참여도 측정 아이디어</a:t>
            </a:r>
            <a:endParaRPr lang="ko-KR" altLang="en-US" sz="1100" i="1" dirty="0">
              <a:latin typeface="배달의민족 한나" pitchFamily="2" charset="-127"/>
              <a:ea typeface="배달의민족 한나" pitchFamily="2" charset="-127"/>
            </a:endParaRPr>
          </a:p>
        </p:txBody>
      </p:sp>
      <p:pic>
        <p:nvPicPr>
          <p:cNvPr id="8194" name="Picture 2" descr="C:\Users\광고천재\Desktop\뉴욕-타임스-스퀘어-전광판_002 사본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03648" y="2132856"/>
            <a:ext cx="2664296" cy="2364563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547664" y="4633972"/>
            <a:ext cx="2501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대형 전광판에 미스터 피자의 로고가 </a:t>
            </a:r>
            <a:endParaRPr lang="en-US" altLang="ko-KR" sz="14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ctr"/>
            <a:r>
              <a:rPr lang="ko-KR" altLang="en-US" sz="1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미완성으로 놓여있다</a:t>
            </a:r>
            <a:endParaRPr lang="ko-KR" altLang="en-US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4716016" y="1916832"/>
            <a:ext cx="3168352" cy="3312368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195" name="Picture 3" descr="C:\Users\광고천재\Desktop\뉴욕-타임스-스퀘어-전광판_002 사본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4048" y="2132856"/>
            <a:ext cx="2664296" cy="2582537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436096" y="4725144"/>
            <a:ext cx="1859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참여도가 높을 수록 로고가</a:t>
            </a:r>
            <a:endParaRPr lang="en-US" altLang="ko-KR" sz="14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pPr algn="ctr"/>
            <a:r>
              <a:rPr lang="ko-KR" altLang="en-US" sz="1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완성된다</a:t>
            </a:r>
            <a:endParaRPr lang="ko-KR" altLang="en-US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91680" y="6279703"/>
            <a:ext cx="707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캠페인 참여에 대한 관심을 불러일으키고</a:t>
            </a:r>
            <a:endParaRPr lang="en-US" altLang="ko-KR" sz="1200" spc="-15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Yoon 윤고딕 520_TT" pitchFamily="18" charset="-127"/>
              <a:ea typeface="Yoon 윤고딕 520_TT" pitchFamily="18" charset="-127"/>
            </a:endParaRPr>
          </a:p>
          <a:p>
            <a:pPr algn="r"/>
            <a:r>
              <a:rPr lang="ko-KR" altLang="en-US" sz="12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이를 통해 각개 아이디어들을 하나의 캠페인으로 통합시킬 수 있을 것</a:t>
            </a:r>
            <a:endParaRPr lang="ko-KR" altLang="en-US" sz="1200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063" y="-27384"/>
            <a:ext cx="1946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06 Program</a:t>
            </a:r>
            <a:endParaRPr lang="ko-KR" altLang="en-US" sz="28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광고천재\Desktop\Lincoln.jpg"/>
          <p:cNvPicPr>
            <a:picLocks noChangeAspect="1" noChangeArrowheads="1"/>
          </p:cNvPicPr>
          <p:nvPr/>
        </p:nvPicPr>
        <p:blipFill>
          <a:blip r:embed="rId3" cstate="screen">
            <a:lum bright="-30000" contrast="-40000"/>
          </a:blip>
          <a:srcRect t="5215" b="23874"/>
          <a:stretch>
            <a:fillRect/>
          </a:stretch>
        </p:blipFill>
        <p:spPr bwMode="auto">
          <a:xfrm>
            <a:off x="0" y="980728"/>
            <a:ext cx="9144000" cy="52565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45041" y="3153742"/>
            <a:ext cx="32111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pc="-150" dirty="0" smtClean="0"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본 캠페인을 통해 </a:t>
            </a:r>
            <a:r>
              <a:rPr lang="en-US" altLang="ko-KR" spc="-150" dirty="0" err="1" smtClean="0"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Mr.PIZZA</a:t>
            </a:r>
            <a:r>
              <a:rPr lang="ko-KR" altLang="en-US" spc="-150" dirty="0" smtClean="0"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는</a:t>
            </a:r>
            <a:endParaRPr lang="en-US" altLang="ko-KR" spc="-150" dirty="0" smtClean="0">
              <a:solidFill>
                <a:schemeClr val="bg1"/>
              </a:solidFill>
              <a:latin typeface="배달의민족 한나" pitchFamily="2" charset="-127"/>
              <a:ea typeface="배달의민족 한나" pitchFamily="2" charset="-127"/>
            </a:endParaRPr>
          </a:p>
          <a:p>
            <a:pPr algn="ctr"/>
            <a:r>
              <a:rPr lang="ko-KR" altLang="en-US" spc="-150" dirty="0" smtClean="0"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여자들의</a:t>
            </a:r>
            <a:r>
              <a:rPr lang="en-US" altLang="ko-KR" spc="-150" dirty="0" smtClean="0"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, </a:t>
            </a:r>
            <a:r>
              <a:rPr lang="ko-KR" altLang="en-US" spc="-150" dirty="0" smtClean="0"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여자들을 위한 브랜드를 넘어</a:t>
            </a:r>
            <a:endParaRPr lang="en-US" altLang="ko-KR" spc="-150" dirty="0" smtClean="0">
              <a:solidFill>
                <a:schemeClr val="bg1"/>
              </a:solidFill>
              <a:latin typeface="배달의민족 한나" pitchFamily="2" charset="-127"/>
              <a:ea typeface="배달의민족 한나" pitchFamily="2" charset="-127"/>
            </a:endParaRPr>
          </a:p>
          <a:p>
            <a:pPr algn="ctr"/>
            <a:r>
              <a:rPr lang="ko-KR" altLang="en-US" spc="-150" dirty="0" smtClean="0"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여자들에 의한 브랜드로 거듭날 것입니다 </a:t>
            </a:r>
            <a:endParaRPr lang="ko-KR" altLang="en-US" spc="-150" dirty="0">
              <a:solidFill>
                <a:schemeClr val="bg1"/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67984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그룹 61"/>
          <p:cNvGrpSpPr/>
          <p:nvPr/>
        </p:nvGrpSpPr>
        <p:grpSpPr>
          <a:xfrm>
            <a:off x="892274" y="2180292"/>
            <a:ext cx="7560840" cy="3312368"/>
            <a:chOff x="899592" y="2132856"/>
            <a:chExt cx="7560840" cy="3312368"/>
          </a:xfrm>
        </p:grpSpPr>
        <p:sp>
          <p:nvSpPr>
            <p:cNvPr id="63" name="직사각형 62"/>
            <p:cNvSpPr/>
            <p:nvPr/>
          </p:nvSpPr>
          <p:spPr>
            <a:xfrm>
              <a:off x="899592" y="2132856"/>
              <a:ext cx="7560840" cy="3312368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직사각형 63"/>
            <p:cNvSpPr/>
            <p:nvPr/>
          </p:nvSpPr>
          <p:spPr>
            <a:xfrm>
              <a:off x="1051992" y="2285257"/>
              <a:ext cx="7264424" cy="29932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00909" y="1845279"/>
            <a:ext cx="39372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빅</a:t>
            </a:r>
            <a:r>
              <a: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3 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피자 시대는 이제 옛 말</a:t>
            </a:r>
            <a:r>
              <a: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,  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무수히 많은 피자들이 쏟아져 나오고 있는 중</a:t>
            </a:r>
            <a:endParaRPr lang="ko-KR" altLang="en-US" sz="12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7923" y="5492660"/>
            <a:ext cx="4166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피자라는 카테고리를 넘어선 춘추전국시대</a:t>
            </a:r>
            <a:endParaRPr lang="ko-KR" altLang="en-US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506706"/>
            <a:ext cx="5715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미스터피자를 둘러싼 시장 속에 바람이 </a:t>
            </a:r>
            <a:r>
              <a:rPr lang="ko-KR" altLang="en-US" sz="24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불고있다</a:t>
            </a:r>
            <a:endParaRPr lang="ko-KR" altLang="en-US" sz="24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476672"/>
            <a:ext cx="9144000" cy="45719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/>
          <p:cNvSpPr/>
          <p:nvPr/>
        </p:nvSpPr>
        <p:spPr>
          <a:xfrm>
            <a:off x="2486875" y="2987769"/>
            <a:ext cx="1653077" cy="1653077"/>
          </a:xfrm>
          <a:prstGeom prst="ellipse">
            <a:avLst/>
          </a:prstGeom>
          <a:blipFill>
            <a:blip r:embed="rId3" cstate="screen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sharpenSoften amount="-50000"/>
                      </a14:imgEffect>
                      <a14:imgEffect>
                        <a14:brightnessContrast contrast="-8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/>
          <p:cNvSpPr/>
          <p:nvPr/>
        </p:nvSpPr>
        <p:spPr>
          <a:xfrm>
            <a:off x="4665204" y="2987769"/>
            <a:ext cx="1653077" cy="1653077"/>
          </a:xfrm>
          <a:prstGeom prst="ellipse">
            <a:avLst/>
          </a:prstGeom>
          <a:blipFill>
            <a:blip r:embed="rId5" cstate="screen"/>
            <a:stretch>
              <a:fillRect/>
            </a:stretch>
          </a:blip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4" name="그룹 33"/>
          <p:cNvGrpSpPr/>
          <p:nvPr/>
        </p:nvGrpSpPr>
        <p:grpSpPr>
          <a:xfrm>
            <a:off x="4255502" y="3635841"/>
            <a:ext cx="316498" cy="360040"/>
            <a:chOff x="2915816" y="3356992"/>
            <a:chExt cx="316498" cy="360040"/>
          </a:xfrm>
        </p:grpSpPr>
        <p:sp>
          <p:nvSpPr>
            <p:cNvPr id="59" name="갈매기형 수장 58"/>
            <p:cNvSpPr/>
            <p:nvPr/>
          </p:nvSpPr>
          <p:spPr>
            <a:xfrm>
              <a:off x="3031404" y="3356992"/>
              <a:ext cx="200910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갈매기형 수장 59"/>
            <p:cNvSpPr/>
            <p:nvPr/>
          </p:nvSpPr>
          <p:spPr>
            <a:xfrm>
              <a:off x="2915816" y="3356992"/>
              <a:ext cx="200910" cy="360040"/>
            </a:xfrm>
            <a:prstGeom prst="chevr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그룹 34"/>
          <p:cNvGrpSpPr/>
          <p:nvPr/>
        </p:nvGrpSpPr>
        <p:grpSpPr>
          <a:xfrm>
            <a:off x="1320432" y="2940920"/>
            <a:ext cx="1019320" cy="1687644"/>
            <a:chOff x="1259632" y="2533444"/>
            <a:chExt cx="1019320" cy="1687644"/>
          </a:xfrm>
        </p:grpSpPr>
        <p:pic>
          <p:nvPicPr>
            <p:cNvPr id="56" name="그림 55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3572" y="2533444"/>
              <a:ext cx="697332" cy="607524"/>
            </a:xfrm>
            <a:prstGeom prst="rect">
              <a:avLst/>
            </a:prstGeom>
          </p:spPr>
        </p:pic>
        <p:pic>
          <p:nvPicPr>
            <p:cNvPr id="57" name="그림 5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3244703"/>
              <a:ext cx="1019320" cy="278614"/>
            </a:xfrm>
            <a:prstGeom prst="rect">
              <a:avLst/>
            </a:prstGeom>
          </p:spPr>
        </p:pic>
        <p:pic>
          <p:nvPicPr>
            <p:cNvPr id="58" name="그림 57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0127" y="3691979"/>
              <a:ext cx="521811" cy="529109"/>
            </a:xfrm>
            <a:prstGeom prst="rect">
              <a:avLst/>
            </a:prstGeom>
          </p:spPr>
        </p:pic>
      </p:grpSp>
      <p:grpSp>
        <p:nvGrpSpPr>
          <p:cNvPr id="36" name="그룹 35"/>
          <p:cNvGrpSpPr/>
          <p:nvPr/>
        </p:nvGrpSpPr>
        <p:grpSpPr>
          <a:xfrm rot="19962713">
            <a:off x="6304351" y="3208937"/>
            <a:ext cx="274229" cy="311956"/>
            <a:chOff x="2915816" y="3356992"/>
            <a:chExt cx="316498" cy="360040"/>
          </a:xfrm>
        </p:grpSpPr>
        <p:sp>
          <p:nvSpPr>
            <p:cNvPr id="54" name="갈매기형 수장 53"/>
            <p:cNvSpPr/>
            <p:nvPr/>
          </p:nvSpPr>
          <p:spPr>
            <a:xfrm>
              <a:off x="3031404" y="3356992"/>
              <a:ext cx="200910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5" name="갈매기형 수장 54"/>
            <p:cNvSpPr/>
            <p:nvPr/>
          </p:nvSpPr>
          <p:spPr>
            <a:xfrm>
              <a:off x="2915816" y="3356992"/>
              <a:ext cx="200910" cy="360040"/>
            </a:xfrm>
            <a:prstGeom prst="chevr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그룹 36"/>
          <p:cNvGrpSpPr/>
          <p:nvPr/>
        </p:nvGrpSpPr>
        <p:grpSpPr>
          <a:xfrm rot="899814">
            <a:off x="6320988" y="4216523"/>
            <a:ext cx="276136" cy="327816"/>
            <a:chOff x="2896547" y="3273157"/>
            <a:chExt cx="313307" cy="371945"/>
          </a:xfrm>
        </p:grpSpPr>
        <p:sp>
          <p:nvSpPr>
            <p:cNvPr id="52" name="갈매기형 수장 51"/>
            <p:cNvSpPr/>
            <p:nvPr/>
          </p:nvSpPr>
          <p:spPr>
            <a:xfrm>
              <a:off x="3008944" y="3273157"/>
              <a:ext cx="200910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갈매기형 수장 52"/>
            <p:cNvSpPr/>
            <p:nvPr/>
          </p:nvSpPr>
          <p:spPr>
            <a:xfrm>
              <a:off x="2896547" y="3285062"/>
              <a:ext cx="200910" cy="360040"/>
            </a:xfrm>
            <a:prstGeom prst="chevr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708920" y="4675601"/>
            <a:ext cx="1208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BIG3 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전문 </a:t>
            </a:r>
            <a:r>
              <a:rPr lang="ko-KR" altLang="en-US" sz="12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도우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 피자</a:t>
            </a:r>
            <a:endParaRPr lang="ko-KR" altLang="en-US" sz="12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67573" y="4656518"/>
            <a:ext cx="6591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Thin 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피자</a:t>
            </a:r>
            <a:endParaRPr lang="ko-KR" altLang="en-US" sz="12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Yoon 윤고딕 520_TT" pitchFamily="18" charset="-127"/>
              <a:ea typeface="Yoon 윤고딕 520_TT" pitchFamily="18" charset="-127"/>
            </a:endParaRPr>
          </a:p>
        </p:txBody>
      </p:sp>
      <p:grpSp>
        <p:nvGrpSpPr>
          <p:cNvPr id="40" name="그룹 39"/>
          <p:cNvGrpSpPr/>
          <p:nvPr/>
        </p:nvGrpSpPr>
        <p:grpSpPr>
          <a:xfrm>
            <a:off x="6545827" y="2695381"/>
            <a:ext cx="1160895" cy="1213103"/>
            <a:chOff x="6540833" y="2317232"/>
            <a:chExt cx="1160895" cy="1213103"/>
          </a:xfrm>
        </p:grpSpPr>
        <p:sp>
          <p:nvSpPr>
            <p:cNvPr id="50" name="타원 49"/>
            <p:cNvSpPr/>
            <p:nvPr/>
          </p:nvSpPr>
          <p:spPr>
            <a:xfrm>
              <a:off x="6660232" y="2317232"/>
              <a:ext cx="936104" cy="936104"/>
            </a:xfrm>
            <a:prstGeom prst="ellipse">
              <a:avLst/>
            </a:prstGeom>
            <a:blipFill>
              <a:blip r:embed="rId9" cstate="screen"/>
              <a:stretch>
                <a:fillRect/>
              </a:stretch>
            </a:blip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540833" y="3253336"/>
              <a:ext cx="11608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spc="-150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Yoon 윤고딕 520_TT" pitchFamily="18" charset="-127"/>
                  <a:ea typeface="Yoon 윤고딕 520_TT" pitchFamily="18" charset="-127"/>
                </a:rPr>
                <a:t>빅플레이트</a:t>
              </a:r>
              <a:r>
                <a:rPr lang="ko-KR" altLang="en-US" sz="12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Yoon 윤고딕 520_TT" pitchFamily="18" charset="-127"/>
                  <a:ea typeface="Yoon 윤고딕 520_TT" pitchFamily="18" charset="-127"/>
                </a:rPr>
                <a:t> 음식점</a:t>
              </a:r>
              <a:endParaRPr lang="ko-KR" altLang="en-US" sz="12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endParaRPr>
            </a:p>
          </p:txBody>
        </p:sp>
      </p:grpSp>
      <p:grpSp>
        <p:nvGrpSpPr>
          <p:cNvPr id="41" name="그룹 40"/>
          <p:cNvGrpSpPr/>
          <p:nvPr/>
        </p:nvGrpSpPr>
        <p:grpSpPr>
          <a:xfrm>
            <a:off x="6665226" y="4052500"/>
            <a:ext cx="987593" cy="1259597"/>
            <a:chOff x="6665226" y="3396759"/>
            <a:chExt cx="987593" cy="1259597"/>
          </a:xfrm>
        </p:grpSpPr>
        <p:sp>
          <p:nvSpPr>
            <p:cNvPr id="48" name="타원 47"/>
            <p:cNvSpPr/>
            <p:nvPr/>
          </p:nvSpPr>
          <p:spPr>
            <a:xfrm>
              <a:off x="6665226" y="3396759"/>
              <a:ext cx="936104" cy="936104"/>
            </a:xfrm>
            <a:prstGeom prst="ellipse">
              <a:avLst/>
            </a:prstGeom>
            <a:blipFill>
              <a:blip r:embed="rId10" cstate="screen"/>
              <a:stretch>
                <a:fillRect/>
              </a:stretch>
            </a:blip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706726" y="4379357"/>
              <a:ext cx="9460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Yoon 윤고딕 520_TT" pitchFamily="18" charset="-127"/>
                  <a:ea typeface="Yoon 윤고딕 520_TT" pitchFamily="18" charset="-127"/>
                </a:rPr>
                <a:t>뷔페</a:t>
              </a:r>
              <a:r>
                <a:rPr lang="en-US" altLang="ko-KR" sz="12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Yoon 윤고딕 520_TT" pitchFamily="18" charset="-127"/>
                  <a:ea typeface="Yoon 윤고딕 520_TT" pitchFamily="18" charset="-127"/>
                </a:rPr>
                <a:t>/</a:t>
              </a:r>
              <a:r>
                <a:rPr lang="ko-KR" altLang="en-US" sz="12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Yoon 윤고딕 520_TT" pitchFamily="18" charset="-127"/>
                  <a:ea typeface="Yoon 윤고딕 520_TT" pitchFamily="18" charset="-127"/>
                </a:rPr>
                <a:t>레스토랑</a:t>
              </a:r>
              <a:endParaRPr lang="ko-KR" altLang="en-US" sz="12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endParaRPr>
            </a:p>
          </p:txBody>
        </p:sp>
      </p:grpSp>
      <p:grpSp>
        <p:nvGrpSpPr>
          <p:cNvPr id="42" name="그룹 41"/>
          <p:cNvGrpSpPr/>
          <p:nvPr/>
        </p:nvGrpSpPr>
        <p:grpSpPr>
          <a:xfrm>
            <a:off x="4924212" y="2611454"/>
            <a:ext cx="1088760" cy="261610"/>
            <a:chOff x="4809511" y="1641661"/>
            <a:chExt cx="1088760" cy="261610"/>
          </a:xfrm>
        </p:grpSpPr>
        <p:sp>
          <p:nvSpPr>
            <p:cNvPr id="46" name="직사각형 45"/>
            <p:cNvSpPr/>
            <p:nvPr/>
          </p:nvSpPr>
          <p:spPr>
            <a:xfrm>
              <a:off x="4866700" y="1657050"/>
              <a:ext cx="974383" cy="230832"/>
            </a:xfrm>
            <a:prstGeom prst="rect">
              <a:avLst/>
            </a:prstGeom>
            <a:solidFill>
              <a:srgbClr val="F21E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809511" y="1641661"/>
              <a:ext cx="1088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05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Yoon 윤고딕 520_TT" pitchFamily="18" charset="-127"/>
                  <a:ea typeface="Yoon 윤고딕 520_TT" pitchFamily="18" charset="-127"/>
                </a:rPr>
                <a:t>선호하는 피자 변경</a:t>
              </a:r>
              <a:endParaRPr lang="en-US" altLang="ko-KR" sz="105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endParaRPr>
            </a:p>
          </p:txBody>
        </p:sp>
      </p:grpSp>
      <p:grpSp>
        <p:nvGrpSpPr>
          <p:cNvPr id="43" name="그룹 42"/>
          <p:cNvGrpSpPr/>
          <p:nvPr/>
        </p:nvGrpSpPr>
        <p:grpSpPr>
          <a:xfrm>
            <a:off x="6660232" y="2395538"/>
            <a:ext cx="981359" cy="263839"/>
            <a:chOff x="7219732" y="1612391"/>
            <a:chExt cx="981359" cy="263839"/>
          </a:xfrm>
        </p:grpSpPr>
        <p:sp>
          <p:nvSpPr>
            <p:cNvPr id="44" name="직사각형 43"/>
            <p:cNvSpPr/>
            <p:nvPr/>
          </p:nvSpPr>
          <p:spPr>
            <a:xfrm>
              <a:off x="7223220" y="1612391"/>
              <a:ext cx="974383" cy="230832"/>
            </a:xfrm>
            <a:prstGeom prst="rect">
              <a:avLst/>
            </a:prstGeom>
            <a:solidFill>
              <a:srgbClr val="F21E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219732" y="1614620"/>
              <a:ext cx="9813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05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Yoon 윤고딕 520_TT" pitchFamily="18" charset="-127"/>
                  <a:ea typeface="Yoon 윤고딕 520_TT" pitchFamily="18" charset="-127"/>
                </a:rPr>
                <a:t>선택 대안의 증가</a:t>
              </a:r>
              <a:endParaRPr lang="en-US" altLang="ko-KR" sz="105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-36512" y="-27384"/>
            <a:ext cx="1976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01 Situation</a:t>
            </a:r>
            <a:endParaRPr lang="ko-KR" altLang="en-US" sz="28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602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그룹 34"/>
          <p:cNvGrpSpPr/>
          <p:nvPr/>
        </p:nvGrpSpPr>
        <p:grpSpPr>
          <a:xfrm>
            <a:off x="892274" y="2024301"/>
            <a:ext cx="7560840" cy="3312368"/>
            <a:chOff x="899592" y="2132856"/>
            <a:chExt cx="7560840" cy="3312368"/>
          </a:xfrm>
        </p:grpSpPr>
        <p:sp>
          <p:nvSpPr>
            <p:cNvPr id="36" name="직사각형 35"/>
            <p:cNvSpPr/>
            <p:nvPr/>
          </p:nvSpPr>
          <p:spPr>
            <a:xfrm>
              <a:off x="899592" y="2132856"/>
              <a:ext cx="7560840" cy="3312368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1051992" y="2285257"/>
              <a:ext cx="7264424" cy="29932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1331640" y="3252969"/>
            <a:ext cx="2545712" cy="792090"/>
            <a:chOff x="755576" y="3336010"/>
            <a:chExt cx="3125304" cy="79209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2" name="직사각형 31"/>
            <p:cNvSpPr/>
            <p:nvPr/>
          </p:nvSpPr>
          <p:spPr>
            <a:xfrm>
              <a:off x="755576" y="3336012"/>
              <a:ext cx="2808312" cy="7920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33" name="육각형 32"/>
            <p:cNvSpPr/>
            <p:nvPr/>
          </p:nvSpPr>
          <p:spPr>
            <a:xfrm rot="16200000">
              <a:off x="3205493" y="3452713"/>
              <a:ext cx="792089" cy="558684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직사각형 5"/>
          <p:cNvSpPr/>
          <p:nvPr/>
        </p:nvSpPr>
        <p:spPr>
          <a:xfrm>
            <a:off x="0" y="476672"/>
            <a:ext cx="9144000" cy="45719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797927" y="1340768"/>
            <a:ext cx="3760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그녀들의 움직임 또한 수상하다</a:t>
            </a:r>
            <a:endParaRPr lang="ko-KR" altLang="en-US" sz="24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11960" y="5374377"/>
            <a:ext cx="43268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20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오랜 시간 피자를 사랑해 온 여자들이</a:t>
            </a:r>
            <a:endParaRPr lang="en-US" altLang="ko-KR" sz="2000" spc="-30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Yoon 윤고딕 550_TT" pitchFamily="18" charset="-127"/>
              <a:ea typeface="Yoon 윤고딕 550_TT" pitchFamily="18" charset="-127"/>
            </a:endParaRPr>
          </a:p>
          <a:p>
            <a:pPr algn="r"/>
            <a:r>
              <a:rPr lang="ko-KR" altLang="en-US" sz="20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이제는 단순히 피자 뿐만 아니라</a:t>
            </a:r>
            <a:r>
              <a:rPr lang="ko-KR" altLang="en-US" sz="20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 </a:t>
            </a:r>
            <a:r>
              <a:rPr lang="en-US" altLang="ko-KR" sz="20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+a</a:t>
            </a:r>
            <a:r>
              <a:rPr lang="ko-KR" altLang="en-US" sz="20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를 원하고 있다</a:t>
            </a:r>
            <a:endParaRPr lang="en-US" altLang="ko-KR" sz="2000" spc="-30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7927" y="1700808"/>
            <a:ext cx="49982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선택 대안의 폭이 넓어짐에 따라 조금씩 밀려나고 있는</a:t>
            </a:r>
            <a:r>
              <a:rPr lang="en-US" altLang="ko-KR" sz="12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 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프랜차이즈 피자</a:t>
            </a:r>
            <a:endParaRPr lang="en-US" altLang="ko-KR" sz="1200" spc="-15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37186" y="2359258"/>
            <a:ext cx="233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피자 전문점에 가서 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21E1E"/>
                </a:solidFill>
                <a:latin typeface="Yoon 윤고딕 550_TT" pitchFamily="18" charset="-127"/>
                <a:ea typeface="Yoon 윤고딕 550_TT" pitchFamily="18" charset="-127"/>
              </a:rPr>
              <a:t>피자만 먹기에는 조금</a:t>
            </a:r>
            <a:endParaRPr lang="en-US" altLang="ko-KR" sz="12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21E1E"/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21E1E"/>
                </a:solidFill>
                <a:latin typeface="Yoon 윤고딕 550_TT" pitchFamily="18" charset="-127"/>
                <a:ea typeface="Yoon 윤고딕 550_TT" pitchFamily="18" charset="-127"/>
              </a:rPr>
              <a:t>먹기가 조금 </a:t>
            </a:r>
            <a:r>
              <a:rPr lang="ko-KR" altLang="en-US" sz="12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21E1E"/>
                </a:solidFill>
                <a:latin typeface="Yoon 윤고딕 550_TT" pitchFamily="18" charset="-127"/>
                <a:ea typeface="Yoon 윤고딕 550_TT" pitchFamily="18" charset="-127"/>
              </a:rPr>
              <a:t>부담</a:t>
            </a:r>
            <a:r>
              <a:rPr lang="ko-KR" altLang="en-US" sz="12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스러운게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 있어요</a:t>
            </a:r>
            <a:r>
              <a: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48064" y="3284984"/>
            <a:ext cx="2246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여러가지</a:t>
            </a:r>
            <a:r>
              <a:rPr lang="ko-KR" altLang="en-US" sz="12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 메뉴를 </a:t>
            </a:r>
            <a:r>
              <a:rPr lang="ko-KR" altLang="en-US" sz="12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먹는게</a:t>
            </a:r>
            <a:r>
              <a:rPr lang="ko-KR" altLang="en-US" sz="12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 더 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좋거든요</a:t>
            </a:r>
            <a:endParaRPr lang="en-US" altLang="ko-KR" sz="1200" spc="-15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Yoon 윤고딕 520_TT" pitchFamily="18" charset="-127"/>
              <a:ea typeface="Yoon 윤고딕 520_TT" pitchFamily="18" charset="-127"/>
            </a:endParaRPr>
          </a:p>
          <a:p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솔직히</a:t>
            </a:r>
            <a:r>
              <a: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, 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21E1E"/>
                </a:solidFill>
                <a:latin typeface="Yoon 윤고딕 550_TT" pitchFamily="18" charset="-127"/>
                <a:ea typeface="Yoon 윤고딕 550_TT" pitchFamily="18" charset="-127"/>
              </a:rPr>
              <a:t>다른 </a:t>
            </a:r>
            <a:r>
              <a:rPr lang="ko-KR" altLang="en-US" sz="12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21E1E"/>
                </a:solidFill>
                <a:latin typeface="Yoon 윤고딕 550_TT" pitchFamily="18" charset="-127"/>
                <a:ea typeface="Yoon 윤고딕 550_TT" pitchFamily="18" charset="-127"/>
              </a:rPr>
              <a:t>곳에가면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21E1E"/>
                </a:solidFill>
                <a:latin typeface="Yoon 윤고딕 550_TT" pitchFamily="18" charset="-127"/>
                <a:ea typeface="Yoon 윤고딕 550_TT" pitchFamily="18" charset="-127"/>
              </a:rPr>
              <a:t> </a:t>
            </a:r>
            <a:r>
              <a:rPr lang="ko-KR" altLang="en-US" sz="12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21E1E"/>
                </a:solidFill>
                <a:latin typeface="Yoon 윤고딕 550_TT" pitchFamily="18" charset="-127"/>
                <a:ea typeface="Yoon 윤고딕 550_TT" pitchFamily="18" charset="-127"/>
              </a:rPr>
              <a:t>파스타와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21E1E"/>
                </a:solidFill>
                <a:latin typeface="Yoon 윤고딕 550_TT" pitchFamily="18" charset="-127"/>
                <a:ea typeface="Yoon 윤고딕 550_TT" pitchFamily="18" charset="-127"/>
              </a:rPr>
              <a:t> 피자를 </a:t>
            </a:r>
            <a:endParaRPr lang="en-US" altLang="ko-KR" sz="12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21E1E"/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21E1E"/>
                </a:solidFill>
                <a:latin typeface="Yoon 윤고딕 550_TT" pitchFamily="18" charset="-127"/>
                <a:ea typeface="Yoon 윤고딕 550_TT" pitchFamily="18" charset="-127"/>
              </a:rPr>
              <a:t>같이 먹을 수 있으니까요</a:t>
            </a:r>
            <a:r>
              <a: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21E1E"/>
                </a:solidFill>
                <a:latin typeface="Yoon 윤고딕 550_TT" pitchFamily="18" charset="-127"/>
                <a:ea typeface="Yoon 윤고딕 550_TT" pitchFamily="18" charset="-127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44008" y="4316789"/>
            <a:ext cx="2747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비슷한 가격을 내고 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21E1E"/>
                </a:solidFill>
                <a:latin typeface="Yoon 윤고딕 550_TT" pitchFamily="18" charset="-127"/>
                <a:ea typeface="Yoon 윤고딕 550_TT" pitchFamily="18" charset="-127"/>
              </a:rPr>
              <a:t>한가지 메뉴만 먹기보다는</a:t>
            </a:r>
            <a:endParaRPr lang="en-US" altLang="ko-KR" sz="12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21E1E"/>
              </a:solidFill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다양하게 주문해서 </a:t>
            </a:r>
            <a:r>
              <a:rPr lang="ko-KR" altLang="en-US" sz="12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나눠먹는게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 더 좋은 것 같아요</a:t>
            </a:r>
            <a:r>
              <a: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31640" y="3367370"/>
            <a:ext cx="2544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40_TT" pitchFamily="18" charset="-127"/>
                <a:ea typeface="Yoon 윤고딕 540_TT" pitchFamily="18" charset="-127"/>
              </a:rPr>
              <a:t>자체 </a:t>
            </a:r>
            <a:r>
              <a:rPr lang="en-US" altLang="ko-KR" sz="16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40_TT" pitchFamily="18" charset="-127"/>
                <a:ea typeface="Yoon 윤고딕 540_TT" pitchFamily="18" charset="-127"/>
              </a:rPr>
              <a:t>FGI</a:t>
            </a:r>
          </a:p>
          <a:p>
            <a:r>
              <a: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Q. 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프랜차이즈 피자 전문점에 가지 않는 이유</a:t>
            </a:r>
            <a:r>
              <a: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?</a:t>
            </a:r>
          </a:p>
        </p:txBody>
      </p:sp>
      <p:grpSp>
        <p:nvGrpSpPr>
          <p:cNvPr id="25" name="그룹 24"/>
          <p:cNvGrpSpPr/>
          <p:nvPr/>
        </p:nvGrpSpPr>
        <p:grpSpPr>
          <a:xfrm>
            <a:off x="3491880" y="2098501"/>
            <a:ext cx="1555676" cy="3119666"/>
            <a:chOff x="3404106" y="1844823"/>
            <a:chExt cx="1555676" cy="3119666"/>
          </a:xfrm>
        </p:grpSpPr>
        <p:sp>
          <p:nvSpPr>
            <p:cNvPr id="26" name="육각형 25"/>
            <p:cNvSpPr/>
            <p:nvPr/>
          </p:nvSpPr>
          <p:spPr>
            <a:xfrm rot="16200000">
              <a:off x="3321953" y="1926976"/>
              <a:ext cx="1191215" cy="1026910"/>
            </a:xfrm>
            <a:prstGeom prst="hexag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육각형 26"/>
            <p:cNvSpPr/>
            <p:nvPr/>
          </p:nvSpPr>
          <p:spPr>
            <a:xfrm rot="16200000">
              <a:off x="3850719" y="2894613"/>
              <a:ext cx="1191215" cy="1026910"/>
            </a:xfrm>
            <a:prstGeom prst="hexag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육각형 27"/>
            <p:cNvSpPr/>
            <p:nvPr/>
          </p:nvSpPr>
          <p:spPr>
            <a:xfrm rot="16200000">
              <a:off x="3328776" y="3855427"/>
              <a:ext cx="1191215" cy="1026910"/>
            </a:xfrm>
            <a:prstGeom prst="hexag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9" name="타원 28"/>
          <p:cNvSpPr/>
          <p:nvPr/>
        </p:nvSpPr>
        <p:spPr>
          <a:xfrm>
            <a:off x="3534860" y="2222297"/>
            <a:ext cx="936104" cy="936104"/>
          </a:xfrm>
          <a:prstGeom prst="ellipse">
            <a:avLst/>
          </a:prstGeom>
          <a:blipFill>
            <a:blip r:embed="rId3" cstate="screen"/>
            <a:stretch>
              <a:fillRect/>
            </a:stretch>
          </a:blip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/>
          <p:cNvSpPr/>
          <p:nvPr/>
        </p:nvSpPr>
        <p:spPr>
          <a:xfrm>
            <a:off x="4057561" y="3179180"/>
            <a:ext cx="936104" cy="936104"/>
          </a:xfrm>
          <a:prstGeom prst="ellipse">
            <a:avLst/>
          </a:prstGeom>
          <a:blipFill>
            <a:blip r:embed="rId4" cstate="screen"/>
            <a:stretch>
              <a:fillRect/>
            </a:stretch>
          </a:blip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1" name="타원 30"/>
          <p:cNvSpPr/>
          <p:nvPr/>
        </p:nvSpPr>
        <p:spPr>
          <a:xfrm>
            <a:off x="3534860" y="4139994"/>
            <a:ext cx="936104" cy="936104"/>
          </a:xfrm>
          <a:prstGeom prst="ellipse">
            <a:avLst/>
          </a:prstGeom>
          <a:blipFill>
            <a:blip r:embed="rId5" cstate="screen"/>
            <a:stretch>
              <a:fillRect/>
            </a:stretch>
          </a:blip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-36512" y="-27384"/>
            <a:ext cx="1976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01 Situation</a:t>
            </a:r>
            <a:endParaRPr lang="ko-KR" altLang="en-US" sz="28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38527" y="2728953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(21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세</a:t>
            </a:r>
            <a:r>
              <a: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, 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대학생</a:t>
            </a:r>
            <a:r>
              <a: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148868" y="3818765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(26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세</a:t>
            </a:r>
            <a:r>
              <a: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, 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직장인</a:t>
            </a:r>
            <a:r>
              <a: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38526" y="4678650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(30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세</a:t>
            </a:r>
            <a:r>
              <a: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, 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직장인</a:t>
            </a:r>
            <a:r>
              <a: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015242" y="3387988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(2014.03.16)</a:t>
            </a:r>
          </a:p>
        </p:txBody>
      </p:sp>
    </p:spTree>
    <p:extLst>
      <p:ext uri="{BB962C8B-B14F-4D97-AF65-F5344CB8AC3E}">
        <p14:creationId xmlns="" xmlns:p14="http://schemas.microsoft.com/office/powerpoint/2010/main" val="252414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그룹 33"/>
          <p:cNvGrpSpPr/>
          <p:nvPr/>
        </p:nvGrpSpPr>
        <p:grpSpPr>
          <a:xfrm>
            <a:off x="827584" y="1988840"/>
            <a:ext cx="7560840" cy="3312368"/>
            <a:chOff x="899592" y="2132856"/>
            <a:chExt cx="7560840" cy="3312368"/>
          </a:xfrm>
        </p:grpSpPr>
        <p:sp>
          <p:nvSpPr>
            <p:cNvPr id="35" name="직사각형 34"/>
            <p:cNvSpPr/>
            <p:nvPr/>
          </p:nvSpPr>
          <p:spPr>
            <a:xfrm>
              <a:off x="899592" y="2132856"/>
              <a:ext cx="7560840" cy="3312368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1051992" y="2285257"/>
              <a:ext cx="7264424" cy="29932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9" name="직사각형 28"/>
          <p:cNvSpPr/>
          <p:nvPr/>
        </p:nvSpPr>
        <p:spPr>
          <a:xfrm>
            <a:off x="0" y="476672"/>
            <a:ext cx="9144000" cy="45719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6044386" y="5301208"/>
            <a:ext cx="24160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2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서로의 경쟁력을</a:t>
            </a:r>
            <a:endParaRPr lang="en-US" altLang="ko-KR" sz="2000" spc="-15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Yoon 윤고딕 550_TT" pitchFamily="18" charset="-127"/>
              <a:ea typeface="Yoon 윤고딕 550_TT" pitchFamily="18" charset="-127"/>
            </a:endParaRPr>
          </a:p>
          <a:p>
            <a:pPr algn="r"/>
            <a:r>
              <a:rPr lang="ko-KR" altLang="en-US" sz="2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강화하기 위해 노력했고</a:t>
            </a:r>
            <a:endParaRPr lang="en-US" altLang="ko-KR" sz="2000" spc="-15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Yoon 윤고딕 550_TT" pitchFamily="18" charset="-127"/>
              <a:ea typeface="Yoon 윤고딕 550_TT" pitchFamily="18" charset="-127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971600" y="2348880"/>
            <a:ext cx="7251536" cy="2539335"/>
            <a:chOff x="920864" y="2703265"/>
            <a:chExt cx="7498503" cy="2625818"/>
          </a:xfrm>
        </p:grpSpPr>
        <p:pic>
          <p:nvPicPr>
            <p:cNvPr id="42" name="그림 41"/>
            <p:cNvPicPr>
              <a:picLocks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3117" y="2922214"/>
              <a:ext cx="994585" cy="945280"/>
            </a:xfrm>
            <a:prstGeom prst="rect">
              <a:avLst/>
            </a:prstGeom>
          </p:spPr>
        </p:pic>
        <p:pic>
          <p:nvPicPr>
            <p:cNvPr id="43" name="그림 42"/>
            <p:cNvPicPr>
              <a:picLocks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6672" y="2923758"/>
              <a:ext cx="994585" cy="948424"/>
            </a:xfrm>
            <a:prstGeom prst="rect">
              <a:avLst/>
            </a:prstGeom>
          </p:spPr>
        </p:pic>
        <p:pic>
          <p:nvPicPr>
            <p:cNvPr id="44" name="그림 43"/>
            <p:cNvPicPr>
              <a:picLocks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572" y="2903065"/>
              <a:ext cx="994696" cy="969118"/>
            </a:xfrm>
            <a:prstGeom prst="rect">
              <a:avLst/>
            </a:prstGeom>
          </p:spPr>
        </p:pic>
        <p:sp>
          <p:nvSpPr>
            <p:cNvPr id="45" name="직사각형 44"/>
            <p:cNvSpPr/>
            <p:nvPr/>
          </p:nvSpPr>
          <p:spPr>
            <a:xfrm>
              <a:off x="922452" y="4254996"/>
              <a:ext cx="331395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05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Yoon 윤고딕 520_TT" pitchFamily="18" charset="-127"/>
                  <a:ea typeface="Yoon 윤고딕 520_TT" pitchFamily="18" charset="-127"/>
                </a:rPr>
                <a:t>봄 </a:t>
              </a:r>
              <a:r>
                <a:rPr lang="ko-KR" altLang="en-US" sz="105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Yoon 윤고딕 520_TT" pitchFamily="18" charset="-127"/>
                  <a:ea typeface="Yoon 윤고딕 520_TT" pitchFamily="18" charset="-127"/>
                </a:rPr>
                <a:t>기운이 강해지면서 고객들을 모시기 위한 외식업체들의 </a:t>
              </a:r>
              <a:endParaRPr lang="en-US" altLang="ko-KR" sz="105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endParaRPr>
            </a:p>
            <a:p>
              <a:r>
                <a:rPr lang="ko-KR" altLang="en-US" sz="105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Yoon 윤고딕 520_TT" pitchFamily="18" charset="-127"/>
                  <a:ea typeface="Yoon 윤고딕 520_TT" pitchFamily="18" charset="-127"/>
                </a:rPr>
                <a:t>봄맞이 </a:t>
              </a:r>
              <a:r>
                <a:rPr lang="ko-KR" altLang="en-US" sz="105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Yoon 윤고딕 520_TT" pitchFamily="18" charset="-127"/>
                  <a:ea typeface="Yoon 윤고딕 520_TT" pitchFamily="18" charset="-127"/>
                </a:rPr>
                <a:t>준비가 한창이다</a:t>
              </a:r>
              <a:r>
                <a:rPr lang="en-US" altLang="ko-KR" sz="105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Yoon 윤고딕 520_TT" pitchFamily="18" charset="-127"/>
                  <a:ea typeface="Yoon 윤고딕 520_TT" pitchFamily="18" charset="-127"/>
                </a:rPr>
                <a:t>. </a:t>
              </a:r>
              <a:r>
                <a:rPr lang="ko-KR" altLang="en-US" sz="105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Yoon 윤고딕 520_TT" pitchFamily="18" charset="-127"/>
                  <a:ea typeface="Yoon 윤고딕 520_TT" pitchFamily="18" charset="-127"/>
                </a:rPr>
                <a:t>외식업체들은 제일 먼저 고객들에게 </a:t>
              </a:r>
              <a:endParaRPr lang="en-US" altLang="ko-KR" sz="105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endParaRPr>
            </a:p>
            <a:p>
              <a:r>
                <a:rPr lang="ko-KR" altLang="en-US" sz="105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Yoon 윤고딕 520_TT" pitchFamily="18" charset="-127"/>
                  <a:ea typeface="Yoon 윤고딕 520_TT" pitchFamily="18" charset="-127"/>
                </a:rPr>
                <a:t>향기로운 </a:t>
              </a:r>
              <a:r>
                <a:rPr lang="ko-KR" altLang="en-US" sz="105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Yoon 윤고딕 520_TT" pitchFamily="18" charset="-127"/>
                  <a:ea typeface="Yoon 윤고딕 520_TT" pitchFamily="18" charset="-127"/>
                </a:rPr>
                <a:t>봄기운을 전하기 위해 봄철과 어울리는 </a:t>
              </a:r>
              <a:r>
                <a:rPr lang="ko-KR" altLang="en-US" sz="1050" b="1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Yoon 윤고딕 530_TT" pitchFamily="18" charset="-127"/>
                  <a:ea typeface="Yoon 윤고딕 530_TT" pitchFamily="18" charset="-127"/>
                </a:rPr>
                <a:t>다양한 </a:t>
              </a:r>
              <a:endParaRPr lang="en-US" altLang="ko-KR" sz="105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30_TT" pitchFamily="18" charset="-127"/>
                <a:ea typeface="Yoon 윤고딕 530_TT" pitchFamily="18" charset="-127"/>
              </a:endParaRPr>
            </a:p>
            <a:p>
              <a:r>
                <a:rPr lang="ko-KR" altLang="en-US" sz="1050" b="1" spc="-150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Yoon 윤고딕 530_TT" pitchFamily="18" charset="-127"/>
                  <a:ea typeface="Yoon 윤고딕 530_TT" pitchFamily="18" charset="-127"/>
                </a:rPr>
                <a:t>신메뉴를</a:t>
              </a:r>
              <a:r>
                <a:rPr lang="ko-KR" altLang="en-US" sz="1050" b="1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Yoon 윤고딕 530_TT" pitchFamily="18" charset="-127"/>
                  <a:ea typeface="Yoon 윤고딕 530_TT" pitchFamily="18" charset="-127"/>
                </a:rPr>
                <a:t> </a:t>
              </a:r>
              <a:r>
                <a:rPr lang="ko-KR" altLang="en-US" sz="1050" b="1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Yoon 윤고딕 530_TT" pitchFamily="18" charset="-127"/>
                  <a:ea typeface="Yoon 윤고딕 530_TT" pitchFamily="18" charset="-127"/>
                </a:rPr>
                <a:t>앞다퉈 출시</a:t>
              </a:r>
              <a:r>
                <a:rPr lang="ko-KR" altLang="en-US" sz="105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Yoon 윤고딕 520_TT" pitchFamily="18" charset="-127"/>
                  <a:ea typeface="Yoon 윤고딕 520_TT" pitchFamily="18" charset="-127"/>
                </a:rPr>
                <a:t>하고 있다</a:t>
              </a:r>
              <a:r>
                <a:rPr lang="en-US" altLang="ko-KR" sz="105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Yoon 윤고딕 520_TT" pitchFamily="18" charset="-127"/>
                  <a:ea typeface="Yoon 윤고딕 520_TT" pitchFamily="18" charset="-127"/>
                </a:rPr>
                <a:t>.</a:t>
              </a:r>
              <a:endParaRPr lang="ko-KR" altLang="en-US" sz="105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1020572" y="2736259"/>
              <a:ext cx="994696" cy="17553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2033745" y="2736259"/>
              <a:ext cx="993957" cy="17553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3046562" y="2736259"/>
              <a:ext cx="994696" cy="17553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153557" y="2712281"/>
              <a:ext cx="6655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Yoon 윤고딕 520_TT" pitchFamily="18" charset="-127"/>
                  <a:ea typeface="Yoon 윤고딕 520_TT" pitchFamily="18" charset="-127"/>
                </a:rPr>
                <a:t>미스터피</a:t>
              </a:r>
              <a:r>
                <a:rPr lang="ko-KR" altLang="en-US" sz="10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Yoon 윤고딕 520_TT" pitchFamily="18" charset="-127"/>
                  <a:ea typeface="Yoon 윤고딕 520_TT" pitchFamily="18" charset="-127"/>
                </a:rPr>
                <a:t>자</a:t>
              </a:r>
              <a:endParaRPr lang="en-US" altLang="ko-KR" sz="1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193489" y="2709215"/>
              <a:ext cx="6655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Yoon 윤고딕 520_TT" pitchFamily="18" charset="-127"/>
                  <a:ea typeface="Yoon 윤고딕 520_TT" pitchFamily="18" charset="-127"/>
                </a:rPr>
                <a:t>도미노피자</a:t>
              </a:r>
              <a:endParaRPr lang="en-US" altLang="ko-KR" sz="1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03008" y="2709215"/>
              <a:ext cx="4732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spc="-150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Yoon 윤고딕 520_TT" pitchFamily="18" charset="-127"/>
                  <a:ea typeface="Yoon 윤고딕 520_TT" pitchFamily="18" charset="-127"/>
                </a:rPr>
                <a:t>피자헛</a:t>
              </a:r>
              <a:endParaRPr lang="en-US" altLang="ko-KR" sz="1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920864" y="4940735"/>
              <a:ext cx="331395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0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Yoon 윤고딕 520_TT" pitchFamily="18" charset="-127"/>
                  <a:ea typeface="Yoon 윤고딕 520_TT" pitchFamily="18" charset="-127"/>
                </a:rPr>
                <a:t>[</a:t>
              </a:r>
              <a:r>
                <a:rPr lang="ko-KR" altLang="en-US" sz="1000" spc="-150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Yoon 윤고딕 520_TT" pitchFamily="18" charset="-127"/>
                  <a:ea typeface="Yoon 윤고딕 520_TT" pitchFamily="18" charset="-127"/>
                </a:rPr>
                <a:t>이뉴스투데이</a:t>
              </a:r>
              <a:r>
                <a:rPr lang="ko-KR" altLang="en-US" sz="10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Yoon 윤고딕 520_TT" pitchFamily="18" charset="-127"/>
                  <a:ea typeface="Yoon 윤고딕 520_TT" pitchFamily="18" charset="-127"/>
                </a:rPr>
                <a:t> </a:t>
              </a:r>
              <a:r>
                <a:rPr lang="en-US" altLang="ko-KR" sz="10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Yoon 윤고딕 520_TT" pitchFamily="18" charset="-127"/>
                  <a:ea typeface="Yoon 윤고딕 520_TT" pitchFamily="18" charset="-127"/>
                </a:rPr>
                <a:t>2014.3.5]</a:t>
              </a:r>
              <a:endPara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endParaRPr>
            </a:p>
          </p:txBody>
        </p:sp>
        <p:pic>
          <p:nvPicPr>
            <p:cNvPr id="53" name="그림 52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1950" y="2924086"/>
              <a:ext cx="1285622" cy="948095"/>
            </a:xfrm>
            <a:prstGeom prst="rect">
              <a:avLst/>
            </a:prstGeom>
          </p:spPr>
        </p:pic>
        <p:pic>
          <p:nvPicPr>
            <p:cNvPr id="54" name="그림 53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1860" y="2926099"/>
              <a:ext cx="1285621" cy="946082"/>
            </a:xfrm>
            <a:prstGeom prst="rect">
              <a:avLst/>
            </a:prstGeom>
          </p:spPr>
        </p:pic>
        <p:pic>
          <p:nvPicPr>
            <p:cNvPr id="55" name="그림 54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984" y="2925400"/>
              <a:ext cx="1285622" cy="946781"/>
            </a:xfrm>
            <a:prstGeom prst="rect">
              <a:avLst/>
            </a:prstGeom>
          </p:spPr>
        </p:pic>
        <p:sp>
          <p:nvSpPr>
            <p:cNvPr id="56" name="직사각형 55"/>
            <p:cNvSpPr/>
            <p:nvPr/>
          </p:nvSpPr>
          <p:spPr>
            <a:xfrm>
              <a:off x="4417558" y="2730309"/>
              <a:ext cx="1296047" cy="17553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5721951" y="2730309"/>
              <a:ext cx="1279272" cy="17553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7021860" y="2730309"/>
              <a:ext cx="1281856" cy="17553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732660" y="2706331"/>
              <a:ext cx="70343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Yoon 윤고딕 520_TT" pitchFamily="18" charset="-127"/>
                  <a:ea typeface="Yoon 윤고딕 520_TT" pitchFamily="18" charset="-127"/>
                </a:rPr>
                <a:t>미스터피</a:t>
              </a:r>
              <a:r>
                <a:rPr lang="ko-KR" altLang="en-US" sz="10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Yoon 윤고딕 520_TT" pitchFamily="18" charset="-127"/>
                  <a:ea typeface="Yoon 윤고딕 520_TT" pitchFamily="18" charset="-127"/>
                </a:rPr>
                <a:t>자</a:t>
              </a:r>
              <a:endParaRPr lang="en-US" altLang="ko-KR" sz="1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041273" y="2703265"/>
              <a:ext cx="6655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Yoon 윤고딕 520_TT" pitchFamily="18" charset="-127"/>
                  <a:ea typeface="Yoon 윤고딕 520_TT" pitchFamily="18" charset="-127"/>
                </a:rPr>
                <a:t>도미노피자</a:t>
              </a:r>
              <a:endParaRPr lang="en-US" altLang="ko-KR" sz="1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419670" y="2703265"/>
              <a:ext cx="4732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spc="-150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Yoon 윤고딕 520_TT" pitchFamily="18" charset="-127"/>
                  <a:ea typeface="Yoon 윤고딕 520_TT" pitchFamily="18" charset="-127"/>
                </a:rPr>
                <a:t>피자헛</a:t>
              </a:r>
              <a:endParaRPr lang="en-US" altLang="ko-KR" sz="1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endParaRPr>
            </a:p>
          </p:txBody>
        </p:sp>
        <p:grpSp>
          <p:nvGrpSpPr>
            <p:cNvPr id="62" name="그룹 61"/>
            <p:cNvGrpSpPr/>
            <p:nvPr/>
          </p:nvGrpSpPr>
          <p:grpSpPr>
            <a:xfrm>
              <a:off x="4345816" y="4221088"/>
              <a:ext cx="4073551" cy="1107995"/>
              <a:chOff x="4211960" y="4655458"/>
              <a:chExt cx="4073551" cy="1107995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4211960" y="4655458"/>
                <a:ext cx="4073551" cy="900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50" spc="-150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latin typeface="Yoon 윤고딕 520_TT" pitchFamily="18" charset="-127"/>
                    <a:ea typeface="Yoon 윤고딕 520_TT" pitchFamily="18" charset="-127"/>
                  </a:rPr>
                  <a:t>최근 </a:t>
                </a:r>
                <a:r>
                  <a:rPr lang="en-US" altLang="ko-KR" sz="1050" spc="-150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latin typeface="Yoon 윤고딕 520_TT" pitchFamily="18" charset="-127"/>
                    <a:ea typeface="Yoon 윤고딕 520_TT" pitchFamily="18" charset="-127"/>
                  </a:rPr>
                  <a:t>1990</a:t>
                </a:r>
                <a:r>
                  <a:rPr lang="ko-KR" altLang="en-US" sz="1050" spc="-150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latin typeface="Yoon 윤고딕 520_TT" pitchFamily="18" charset="-127"/>
                    <a:ea typeface="Yoon 윤고딕 520_TT" pitchFamily="18" charset="-127"/>
                  </a:rPr>
                  <a:t>년대를 배경으로 </a:t>
                </a:r>
                <a:r>
                  <a:rPr lang="en-US" altLang="ko-KR" sz="1050" spc="-150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latin typeface="Yoon 윤고딕 520_TT" pitchFamily="18" charset="-127"/>
                    <a:ea typeface="Yoon 윤고딕 520_TT" pitchFamily="18" charset="-127"/>
                  </a:rPr>
                  <a:t>8090</a:t>
                </a:r>
                <a:r>
                  <a:rPr lang="ko-KR" altLang="en-US" sz="1050" spc="-150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latin typeface="Yoon 윤고딕 520_TT" pitchFamily="18" charset="-127"/>
                    <a:ea typeface="Yoon 윤고딕 520_TT" pitchFamily="18" charset="-127"/>
                  </a:rPr>
                  <a:t>세대에게 큰 인기를 끌고 있는 드라마 </a:t>
                </a:r>
                <a:r>
                  <a:rPr lang="en-US" altLang="ko-KR" sz="1050" spc="-150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latin typeface="Yoon 윤고딕 520_TT" pitchFamily="18" charset="-127"/>
                    <a:ea typeface="Yoon 윤고딕 520_TT" pitchFamily="18" charset="-127"/>
                  </a:rPr>
                  <a:t>‘</a:t>
                </a:r>
                <a:r>
                  <a:rPr lang="ko-KR" altLang="en-US" sz="1050" spc="-150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latin typeface="Yoon 윤고딕 520_TT" pitchFamily="18" charset="-127"/>
                    <a:ea typeface="Yoon 윤고딕 520_TT" pitchFamily="18" charset="-127"/>
                  </a:rPr>
                  <a:t>응답하라 </a:t>
                </a:r>
                <a:r>
                  <a:rPr lang="en-US" altLang="ko-KR" sz="1050" spc="-150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latin typeface="Yoon 윤고딕 520_TT" pitchFamily="18" charset="-127"/>
                    <a:ea typeface="Yoon 윤고딕 520_TT" pitchFamily="18" charset="-127"/>
                  </a:rPr>
                  <a:t>1994’</a:t>
                </a:r>
                <a:r>
                  <a:rPr lang="ko-KR" altLang="en-US" sz="1050" spc="-150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latin typeface="Yoon 윤고딕 520_TT" pitchFamily="18" charset="-127"/>
                    <a:ea typeface="Yoon 윤고딕 520_TT" pitchFamily="18" charset="-127"/>
                  </a:rPr>
                  <a:t>가</a:t>
                </a:r>
                <a:endParaRPr lang="en-US" altLang="ko-KR" sz="105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Yoon 윤고딕 520_TT" pitchFamily="18" charset="-127"/>
                  <a:ea typeface="Yoon 윤고딕 520_TT" pitchFamily="18" charset="-127"/>
                </a:endParaRPr>
              </a:p>
              <a:p>
                <a:r>
                  <a:rPr lang="ko-KR" altLang="en-US" sz="1050" spc="-150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latin typeface="Yoon 윤고딕 520_TT" pitchFamily="18" charset="-127"/>
                    <a:ea typeface="Yoon 윤고딕 520_TT" pitchFamily="18" charset="-127"/>
                  </a:rPr>
                  <a:t>식품외식업계에도 적잖은 영향을 미치고 있는 것으로 보인다</a:t>
                </a:r>
                <a:r>
                  <a:rPr lang="en-US" altLang="ko-KR" sz="1050" spc="-150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latin typeface="Yoon 윤고딕 520_TT" pitchFamily="18" charset="-127"/>
                    <a:ea typeface="Yoon 윤고딕 520_TT" pitchFamily="18" charset="-127"/>
                  </a:rPr>
                  <a:t>.</a:t>
                </a:r>
              </a:p>
              <a:p>
                <a:r>
                  <a:rPr lang="ko-KR" altLang="en-US" sz="1050" spc="-150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latin typeface="Yoon 윤고딕 520_TT" pitchFamily="18" charset="-127"/>
                    <a:ea typeface="Yoon 윤고딕 520_TT" pitchFamily="18" charset="-127"/>
                  </a:rPr>
                  <a:t>해당 드라마에서 </a:t>
                </a:r>
                <a:r>
                  <a:rPr lang="ko-KR" altLang="en-US" sz="1050" b="1" spc="-150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latin typeface="Yoon 윤고딕 550_TT" pitchFamily="18" charset="-127"/>
                    <a:ea typeface="Yoon 윤고딕 550_TT" pitchFamily="18" charset="-127"/>
                  </a:rPr>
                  <a:t>인기를 얻은 배우들을 광고모델로 발탁</a:t>
                </a:r>
                <a:r>
                  <a:rPr lang="ko-KR" altLang="en-US" sz="1050" spc="-150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latin typeface="Yoon 윤고딕 520_TT" pitchFamily="18" charset="-127"/>
                    <a:ea typeface="Yoon 윤고딕 520_TT" pitchFamily="18" charset="-127"/>
                  </a:rPr>
                  <a:t>하고 나섰다</a:t>
                </a:r>
                <a:endParaRPr lang="en-US" altLang="ko-KR" sz="105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Yoon 윤고딕 520_TT" pitchFamily="18" charset="-127"/>
                  <a:ea typeface="Yoon 윤고딕 520_TT" pitchFamily="18" charset="-127"/>
                </a:endParaRPr>
              </a:p>
              <a:p>
                <a:r>
                  <a:rPr lang="ko-KR" altLang="en-US" sz="1050" spc="-150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latin typeface="Yoon 윤고딕 520_TT" pitchFamily="18" charset="-127"/>
                    <a:ea typeface="Yoon 윤고딕 520_TT" pitchFamily="18" charset="-127"/>
                  </a:rPr>
                  <a:t> 미스터피자에서는 정우를</a:t>
                </a:r>
                <a:r>
                  <a:rPr lang="en-US" altLang="ko-KR" sz="1050" spc="-150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latin typeface="Yoon 윤고딕 520_TT" pitchFamily="18" charset="-127"/>
                    <a:ea typeface="Yoon 윤고딕 520_TT" pitchFamily="18" charset="-127"/>
                  </a:rPr>
                  <a:t>,  </a:t>
                </a:r>
                <a:r>
                  <a:rPr lang="ko-KR" altLang="en-US" sz="1050" spc="-150" dirty="0" err="1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latin typeface="Yoon 윤고딕 520_TT" pitchFamily="18" charset="-127"/>
                    <a:ea typeface="Yoon 윤고딕 520_TT" pitchFamily="18" charset="-127"/>
                  </a:rPr>
                  <a:t>피자헛에서는</a:t>
                </a:r>
                <a:r>
                  <a:rPr lang="ko-KR" altLang="en-US" sz="1050" spc="-150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latin typeface="Yoon 윤고딕 520_TT" pitchFamily="18" charset="-127"/>
                    <a:ea typeface="Yoon 윤고딕 520_TT" pitchFamily="18" charset="-127"/>
                  </a:rPr>
                  <a:t> 김성균과 손호준 을 모델로 동반 발탁했다</a:t>
                </a:r>
                <a:r>
                  <a:rPr lang="en-US" altLang="ko-KR" sz="1050" spc="-150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latin typeface="Yoon 윤고딕 520_TT" pitchFamily="18" charset="-127"/>
                    <a:ea typeface="Yoon 윤고딕 520_TT" pitchFamily="18" charset="-127"/>
                  </a:rPr>
                  <a:t>.</a:t>
                </a:r>
              </a:p>
              <a:p>
                <a:r>
                  <a:rPr lang="ko-KR" altLang="en-US" sz="1050" spc="-150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latin typeface="Yoon 윤고딕 520_TT" pitchFamily="18" charset="-127"/>
                    <a:ea typeface="Yoon 윤고딕 520_TT" pitchFamily="18" charset="-127"/>
                  </a:rPr>
                  <a:t>한편 도미노피자에서는 수지와 공유를 동반 발탁했다</a:t>
                </a:r>
                <a:r>
                  <a:rPr lang="en-US" altLang="ko-KR" sz="1050" spc="-150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latin typeface="Yoon 윤고딕 520_TT" pitchFamily="18" charset="-127"/>
                    <a:ea typeface="Yoon 윤고딕 520_TT" pitchFamily="18" charset="-127"/>
                  </a:rPr>
                  <a:t>.</a:t>
                </a:r>
              </a:p>
            </p:txBody>
          </p:sp>
          <p:sp>
            <p:nvSpPr>
              <p:cNvPr id="64" name="직사각형 63"/>
              <p:cNvSpPr/>
              <p:nvPr/>
            </p:nvSpPr>
            <p:spPr>
              <a:xfrm>
                <a:off x="4211960" y="5517232"/>
                <a:ext cx="1426994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altLang="ko-KR" sz="100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Yoon 윤고딕 520_TT" pitchFamily="18" charset="-127"/>
                    <a:ea typeface="Yoon 윤고딕 520_TT" pitchFamily="18" charset="-127"/>
                  </a:rPr>
                  <a:t>[</a:t>
                </a:r>
                <a:r>
                  <a:rPr lang="ko-KR" altLang="en-US" sz="1000" spc="-15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Yoon 윤고딕 520_TT" pitchFamily="18" charset="-127"/>
                    <a:ea typeface="Yoon 윤고딕 520_TT" pitchFamily="18" charset="-127"/>
                  </a:rPr>
                  <a:t>식품외식경제</a:t>
                </a:r>
                <a:r>
                  <a:rPr lang="ko-KR" altLang="en-US" sz="100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Yoon 윤고딕 520_TT" pitchFamily="18" charset="-127"/>
                    <a:ea typeface="Yoon 윤고딕 520_TT" pitchFamily="18" charset="-127"/>
                  </a:rPr>
                  <a:t> </a:t>
                </a:r>
                <a:r>
                  <a:rPr lang="en-US" altLang="ko-KR" sz="100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Yoon 윤고딕 520_TT" pitchFamily="18" charset="-127"/>
                    <a:ea typeface="Yoon 윤고딕 520_TT" pitchFamily="18" charset="-127"/>
                  </a:rPr>
                  <a:t>2013.11.25]</a:t>
                </a:r>
              </a:p>
            </p:txBody>
          </p:sp>
        </p:grpSp>
        <p:grpSp>
          <p:nvGrpSpPr>
            <p:cNvPr id="65" name="그룹 64"/>
            <p:cNvGrpSpPr/>
            <p:nvPr/>
          </p:nvGrpSpPr>
          <p:grpSpPr>
            <a:xfrm>
              <a:off x="1020571" y="3867494"/>
              <a:ext cx="3020687" cy="307777"/>
              <a:chOff x="1020571" y="2408446"/>
              <a:chExt cx="3020687" cy="307777"/>
            </a:xfrm>
          </p:grpSpPr>
          <p:sp>
            <p:nvSpPr>
              <p:cNvPr id="66" name="직사각형 65"/>
              <p:cNvSpPr/>
              <p:nvPr/>
            </p:nvSpPr>
            <p:spPr>
              <a:xfrm>
                <a:off x="1020571" y="2432383"/>
                <a:ext cx="3020687" cy="267816"/>
              </a:xfrm>
              <a:prstGeom prst="rect">
                <a:avLst/>
              </a:prstGeom>
              <a:solidFill>
                <a:srgbClr val="F21E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869604" y="2408446"/>
                <a:ext cx="125386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400" spc="-150" dirty="0" err="1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Yoon 윤고딕 550_TT" pitchFamily="18" charset="-127"/>
                    <a:ea typeface="Yoon 윤고딕 550_TT" pitchFamily="18" charset="-127"/>
                  </a:rPr>
                  <a:t>신메뉴</a:t>
                </a:r>
                <a:r>
                  <a:rPr lang="ko-KR" altLang="en-US" sz="1400" spc="-150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Yoon 윤고딕 550_TT" pitchFamily="18" charset="-127"/>
                    <a:ea typeface="Yoon 윤고딕 550_TT" pitchFamily="18" charset="-127"/>
                  </a:rPr>
                  <a:t> 개발 경쟁</a:t>
                </a:r>
                <a:endParaRPr lang="en-US" altLang="ko-KR" sz="14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Yoon 윤고딕 550_TT" pitchFamily="18" charset="-127"/>
                  <a:ea typeface="Yoon 윤고딕 550_TT" pitchFamily="18" charset="-127"/>
                </a:endParaRPr>
              </a:p>
            </p:txBody>
          </p:sp>
        </p:grpSp>
        <p:grpSp>
          <p:nvGrpSpPr>
            <p:cNvPr id="68" name="그룹 67"/>
            <p:cNvGrpSpPr/>
            <p:nvPr/>
          </p:nvGrpSpPr>
          <p:grpSpPr>
            <a:xfrm>
              <a:off x="4427984" y="3867494"/>
              <a:ext cx="3879497" cy="307777"/>
              <a:chOff x="907574" y="2408446"/>
              <a:chExt cx="3879497" cy="307777"/>
            </a:xfrm>
          </p:grpSpPr>
          <p:sp>
            <p:nvSpPr>
              <p:cNvPr id="69" name="직사각형 68"/>
              <p:cNvSpPr/>
              <p:nvPr/>
            </p:nvSpPr>
            <p:spPr>
              <a:xfrm>
                <a:off x="907574" y="2432383"/>
                <a:ext cx="3879497" cy="267816"/>
              </a:xfrm>
              <a:prstGeom prst="rect">
                <a:avLst/>
              </a:prstGeom>
              <a:solidFill>
                <a:srgbClr val="F21E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2072402" y="2408446"/>
                <a:ext cx="175240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400" spc="-15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Yoon 윤고딕 550_TT" pitchFamily="18" charset="-127"/>
                    <a:ea typeface="Yoon 윤고딕 550_TT" pitchFamily="18" charset="-127"/>
                  </a:rPr>
                  <a:t>피자 업계 모델 경쟁 구도</a:t>
                </a:r>
                <a:endParaRPr lang="en-US" altLang="ko-KR" sz="14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Yoon 윤고딕 550_TT" pitchFamily="18" charset="-127"/>
                  <a:ea typeface="Yoon 윤고딕 550_TT" pitchFamily="18" charset="-127"/>
                </a:endParaRPr>
              </a:p>
            </p:txBody>
          </p:sp>
        </p:grpSp>
      </p:grpSp>
      <p:sp>
        <p:nvSpPr>
          <p:cNvPr id="33" name="TextBox 32"/>
          <p:cNvSpPr txBox="1"/>
          <p:nvPr/>
        </p:nvSpPr>
        <p:spPr>
          <a:xfrm>
            <a:off x="683568" y="1340768"/>
            <a:ext cx="4187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BIG3 </a:t>
            </a:r>
            <a:r>
              <a:rPr lang="ko-KR" altLang="en-US" sz="2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수상한 그녀들을 노리기 위해</a:t>
            </a:r>
            <a:r>
              <a:rPr lang="en-US" altLang="ko-KR" sz="2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!</a:t>
            </a:r>
          </a:p>
        </p:txBody>
      </p:sp>
      <p:sp>
        <p:nvSpPr>
          <p:cNvPr id="38" name="직사각형 37"/>
          <p:cNvSpPr/>
          <p:nvPr/>
        </p:nvSpPr>
        <p:spPr>
          <a:xfrm>
            <a:off x="683568" y="1658417"/>
            <a:ext cx="20730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시장을 노리기 위한 피자업계의 노력</a:t>
            </a:r>
            <a:endParaRPr lang="ko-KR" altLang="en-US" sz="12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-36512" y="-27384"/>
            <a:ext cx="1976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01 Situation</a:t>
            </a:r>
            <a:endParaRPr lang="ko-KR" altLang="en-US" sz="28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602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788141" y="2175241"/>
            <a:ext cx="2424981" cy="3413999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11560" y="1268760"/>
            <a:ext cx="781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이 속에서 미스터 </a:t>
            </a:r>
            <a:r>
              <a:rPr lang="ko-KR" altLang="en-US" sz="2400" spc="-3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피자는새로운</a:t>
            </a:r>
            <a:r>
              <a:rPr lang="ko-KR" altLang="en-US" sz="2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 메뉴와 모델을 앞세워</a:t>
            </a:r>
            <a:endParaRPr lang="en-US" altLang="ko-KR" sz="2400" spc="-30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en-US" altLang="ko-KR" sz="2400" i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 LOVE FOR WOMEN </a:t>
            </a:r>
            <a:r>
              <a:rPr lang="ko-KR" altLang="en-US" sz="2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이라는 슬로건 아래 여심잡기를 시도하고 있었다</a:t>
            </a:r>
            <a:r>
              <a:rPr lang="en-US" altLang="ko-KR" sz="2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!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788141" y="2557853"/>
            <a:ext cx="2430397" cy="407147"/>
          </a:xfrm>
          <a:prstGeom prst="rect">
            <a:avLst/>
          </a:prstGeom>
          <a:solidFill>
            <a:srgbClr val="F2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3347864" y="2171215"/>
            <a:ext cx="2424981" cy="3413999"/>
            <a:chOff x="3491880" y="1844824"/>
            <a:chExt cx="2448272" cy="385200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3491880" y="1844824"/>
              <a:ext cx="2448272" cy="3852002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3491880" y="2281064"/>
              <a:ext cx="2448272" cy="459382"/>
            </a:xfrm>
            <a:prstGeom prst="rect">
              <a:avLst/>
            </a:prstGeom>
            <a:solidFill>
              <a:srgbClr val="F21E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5883910" y="2171215"/>
            <a:ext cx="2426730" cy="3413999"/>
            <a:chOff x="6226418" y="1844824"/>
            <a:chExt cx="2450038" cy="3852002"/>
          </a:xfrm>
        </p:grpSpPr>
        <p:sp>
          <p:nvSpPr>
            <p:cNvPr id="9" name="모서리가 둥근 직사각형 8"/>
            <p:cNvSpPr/>
            <p:nvPr/>
          </p:nvSpPr>
          <p:spPr>
            <a:xfrm>
              <a:off x="6228184" y="1844824"/>
              <a:ext cx="2448272" cy="3852002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6226418" y="2281064"/>
              <a:ext cx="2450038" cy="459382"/>
            </a:xfrm>
            <a:prstGeom prst="rect">
              <a:avLst/>
            </a:prstGeom>
            <a:solidFill>
              <a:srgbClr val="F21E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1" name="그림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11" y="3062552"/>
            <a:ext cx="1908088" cy="1598463"/>
          </a:xfrm>
          <a:prstGeom prst="rect">
            <a:avLst/>
          </a:prstGeom>
        </p:spPr>
      </p:pic>
      <p:pic>
        <p:nvPicPr>
          <p:cNvPr id="12" name="Picture 4" descr="http://postfiles15.naver.net/20140228_158/mrpizzalove_1393569731091LdRG6_JPEG/mrpizza_co_kr_20140228_153541.jpg?type=w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075" y="3092529"/>
            <a:ext cx="936000" cy="7081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postfiles1.naver.net/20140228_16/mrpizzalove_1393568807724FqhJP_JPEG/mrpizza_co_kr_20140228_152733.jpg?type=w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936" y="3092529"/>
            <a:ext cx="950516" cy="7081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86432" y="2562787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신메뉴</a:t>
            </a:r>
            <a:r>
              <a:rPr lang="ko-KR" altLang="en-US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 개발</a:t>
            </a:r>
            <a:endParaRPr lang="en-US" altLang="ko-KR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68616" y="2562787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프로모션</a:t>
            </a:r>
            <a:endParaRPr lang="en-US" altLang="ko-KR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57686" y="2562787"/>
            <a:ext cx="159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씨즐</a:t>
            </a:r>
            <a:r>
              <a:rPr lang="ko-KR" altLang="en-US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 </a:t>
            </a:r>
            <a:r>
              <a:rPr lang="en-US" altLang="ko-KR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&amp; </a:t>
            </a:r>
            <a:r>
              <a:rPr lang="ko-KR" altLang="en-US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모델 전략</a:t>
            </a:r>
            <a:endParaRPr lang="en-US" altLang="ko-KR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685" y="3103341"/>
            <a:ext cx="2139730" cy="1557673"/>
          </a:xfrm>
          <a:prstGeom prst="rect">
            <a:avLst/>
          </a:prstGeom>
        </p:spPr>
      </p:pic>
      <p:pic>
        <p:nvPicPr>
          <p:cNvPr id="18" name="Picture 2" descr="C:\Users\jin boheme\Desktop\자료\미피 페북 프로모션\미피 스쿨어택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075" y="3842608"/>
            <a:ext cx="936000" cy="818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jin boheme\Desktop\자료\미피 페북 프로모션\미피 페북 사진 이벤트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42008"/>
            <a:ext cx="957452" cy="8190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943027" y="4730316"/>
            <a:ext cx="21467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홍두깨와 </a:t>
            </a:r>
            <a:r>
              <a:rPr lang="ko-KR" altLang="en-US" sz="10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모카번의</a:t>
            </a:r>
            <a:r>
              <a:rPr lang="ko-KR" altLang="en-US" sz="1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 조합으로 </a:t>
            </a:r>
            <a:r>
              <a:rPr lang="ko-KR" altLang="en-US" sz="10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여러가지</a:t>
            </a:r>
            <a:r>
              <a:rPr lang="ko-KR" altLang="en-US" sz="1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 </a:t>
            </a:r>
            <a:r>
              <a:rPr lang="ko-KR" altLang="en-US" sz="10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토핑과</a:t>
            </a:r>
            <a:endParaRPr lang="en-US" altLang="ko-KR" sz="10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20_TT" pitchFamily="18" charset="-127"/>
              <a:ea typeface="Yoon 윤고딕 520_TT" pitchFamily="18" charset="-127"/>
            </a:endParaRPr>
          </a:p>
          <a:p>
            <a:pPr algn="ctr"/>
            <a:r>
              <a:rPr lang="ko-KR" altLang="en-US" sz="1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함께  봄을 맞이하여 지난해 </a:t>
            </a:r>
            <a:r>
              <a:rPr lang="en-US" altLang="ko-KR" sz="1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160</a:t>
            </a:r>
            <a:r>
              <a:rPr lang="ko-KR" altLang="en-US" sz="10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만판을</a:t>
            </a:r>
            <a:r>
              <a:rPr lang="ko-KR" altLang="en-US" sz="1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 판매하며</a:t>
            </a:r>
            <a:endParaRPr lang="en-US" altLang="ko-KR" sz="10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20_TT" pitchFamily="18" charset="-127"/>
              <a:ea typeface="Yoon 윤고딕 520_TT" pitchFamily="18" charset="-127"/>
            </a:endParaRPr>
          </a:p>
          <a:p>
            <a:pPr algn="ctr"/>
            <a:r>
              <a:rPr lang="ko-KR" altLang="en-US" sz="10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스터디셀러</a:t>
            </a:r>
            <a:r>
              <a:rPr lang="ko-KR" altLang="en-US" sz="1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 메뉴로 등극한  </a:t>
            </a:r>
            <a:r>
              <a:rPr lang="ko-KR" altLang="en-US" sz="10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에그타</a:t>
            </a:r>
            <a:r>
              <a:rPr lang="ko-KR" altLang="en-US" sz="1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 피자에 이은</a:t>
            </a:r>
            <a:endParaRPr lang="en-US" altLang="ko-KR" sz="10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20_TT" pitchFamily="18" charset="-127"/>
              <a:ea typeface="Yoon 윤고딕 520_TT" pitchFamily="18" charset="-127"/>
            </a:endParaRPr>
          </a:p>
          <a:p>
            <a:pPr algn="ctr"/>
            <a:r>
              <a:rPr lang="ko-KR" altLang="en-US" sz="1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미스터피자의 </a:t>
            </a:r>
            <a:r>
              <a:rPr lang="ko-KR" altLang="en-US" sz="10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야심찬</a:t>
            </a:r>
            <a:r>
              <a:rPr lang="ko-KR" altLang="en-US" sz="1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 </a:t>
            </a:r>
            <a:r>
              <a:rPr lang="ko-KR" altLang="en-US" sz="10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신메뉴</a:t>
            </a:r>
            <a:endParaRPr lang="en-US" altLang="ko-KR" sz="10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38896" y="4730316"/>
            <a:ext cx="2242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홍두깨번</a:t>
            </a:r>
            <a:r>
              <a:rPr lang="ko-KR" altLang="en-US" sz="1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 출시와 함께 </a:t>
            </a:r>
            <a:r>
              <a:rPr lang="ko-KR" altLang="en-US" sz="10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샐러드바</a:t>
            </a:r>
            <a:r>
              <a:rPr lang="ko-KR" altLang="en-US" sz="1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 가격할인과</a:t>
            </a:r>
            <a:endParaRPr lang="en-US" altLang="ko-KR" sz="10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20_TT" pitchFamily="18" charset="-127"/>
              <a:ea typeface="Yoon 윤고딕 520_TT" pitchFamily="18" charset="-127"/>
            </a:endParaRPr>
          </a:p>
          <a:p>
            <a:pPr algn="ctr"/>
            <a:r>
              <a:rPr lang="ko-KR" altLang="en-US" sz="1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대학교 신청을 통해 게릴라로 찾아가는 스쿨어택</a:t>
            </a:r>
            <a:r>
              <a:rPr lang="en-US" altLang="ko-KR" sz="1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,</a:t>
            </a:r>
          </a:p>
          <a:p>
            <a:pPr algn="ctr"/>
            <a:r>
              <a:rPr lang="ko-KR" altLang="en-US" sz="10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페이스북을</a:t>
            </a:r>
            <a:r>
              <a:rPr lang="ko-KR" altLang="en-US" sz="1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 통해 </a:t>
            </a:r>
            <a:r>
              <a:rPr lang="en-US" altLang="ko-KR" sz="1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365</a:t>
            </a:r>
            <a:r>
              <a:rPr lang="ko-KR" altLang="en-US" sz="1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일 사진 이벤트를 통해 다양한</a:t>
            </a:r>
            <a:endParaRPr lang="en-US" altLang="ko-KR" sz="10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20_TT" pitchFamily="18" charset="-127"/>
              <a:ea typeface="Yoon 윤고딕 520_TT" pitchFamily="18" charset="-127"/>
            </a:endParaRPr>
          </a:p>
          <a:p>
            <a:pPr algn="ctr"/>
            <a:r>
              <a:rPr lang="ko-KR" altLang="en-US" sz="1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혜택을 주는 등의 프로모션을 진행 중</a:t>
            </a:r>
            <a:endParaRPr lang="en-US" altLang="ko-KR" sz="10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28115" y="4730316"/>
            <a:ext cx="23198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광고 자체에서 보여주는 먹음직스러운 피자의</a:t>
            </a:r>
            <a:endParaRPr lang="en-US" altLang="ko-KR" sz="10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20_TT" pitchFamily="18" charset="-127"/>
              <a:ea typeface="Yoon 윤고딕 520_TT" pitchFamily="18" charset="-127"/>
            </a:endParaRPr>
          </a:p>
          <a:p>
            <a:pPr algn="ctr"/>
            <a:r>
              <a:rPr lang="ko-KR" altLang="en-US" sz="1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모습과 동시에 온라인을 통해 모델 정우가 등장하여</a:t>
            </a:r>
            <a:endParaRPr lang="en-US" altLang="ko-KR" sz="10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20_TT" pitchFamily="18" charset="-127"/>
              <a:ea typeface="Yoon 윤고딕 520_TT" pitchFamily="18" charset="-127"/>
            </a:endParaRPr>
          </a:p>
          <a:p>
            <a:pPr algn="ctr"/>
            <a:r>
              <a:rPr lang="ko-KR" altLang="en-US" sz="10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홍두깨번을</a:t>
            </a:r>
            <a:r>
              <a:rPr lang="ko-KR" altLang="en-US" sz="1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 직접 소개하고 먹는 모습을 보여주며</a:t>
            </a:r>
            <a:endParaRPr lang="en-US" altLang="ko-KR" sz="10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20_TT" pitchFamily="18" charset="-127"/>
              <a:ea typeface="Yoon 윤고딕 520_TT" pitchFamily="18" charset="-127"/>
            </a:endParaRPr>
          </a:p>
          <a:p>
            <a:pPr algn="ctr"/>
            <a:r>
              <a:rPr lang="ko-KR" altLang="en-US" sz="1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제품에 대한 </a:t>
            </a:r>
            <a:r>
              <a:rPr lang="ko-KR" altLang="en-US" sz="10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호감도를</a:t>
            </a:r>
            <a:r>
              <a:rPr lang="ko-KR" altLang="en-US" sz="1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 높이기 위한 </a:t>
            </a:r>
            <a:r>
              <a:rPr lang="ko-KR" altLang="en-US" sz="10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메이킹</a:t>
            </a:r>
            <a:endParaRPr lang="en-US" altLang="ko-KR" sz="10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0" y="476672"/>
            <a:ext cx="9144000" cy="45719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-36512" y="-27384"/>
            <a:ext cx="1976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01 Situation</a:t>
            </a:r>
            <a:endParaRPr lang="ko-KR" altLang="en-US" sz="28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602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/>
          <p:cNvGrpSpPr/>
          <p:nvPr/>
        </p:nvGrpSpPr>
        <p:grpSpPr>
          <a:xfrm>
            <a:off x="827584" y="1988840"/>
            <a:ext cx="7560840" cy="3312368"/>
            <a:chOff x="899592" y="2132856"/>
            <a:chExt cx="7560840" cy="3312368"/>
          </a:xfrm>
        </p:grpSpPr>
        <p:sp>
          <p:nvSpPr>
            <p:cNvPr id="37" name="직사각형 36"/>
            <p:cNvSpPr/>
            <p:nvPr/>
          </p:nvSpPr>
          <p:spPr>
            <a:xfrm>
              <a:off x="899592" y="2132856"/>
              <a:ext cx="7560840" cy="3312368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1051992" y="2285257"/>
              <a:ext cx="7264424" cy="29932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9" name="직사각형 38"/>
          <p:cNvSpPr/>
          <p:nvPr/>
        </p:nvSpPr>
        <p:spPr>
          <a:xfrm>
            <a:off x="0" y="476672"/>
            <a:ext cx="9144000" cy="45719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TextBox 76"/>
          <p:cNvSpPr txBox="1"/>
          <p:nvPr/>
        </p:nvSpPr>
        <p:spPr>
          <a:xfrm>
            <a:off x="755576" y="1340768"/>
            <a:ext cx="5604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그 결과</a:t>
            </a:r>
            <a:r>
              <a:rPr lang="en-US" altLang="ko-KR" sz="2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, </a:t>
            </a:r>
            <a:r>
              <a:rPr lang="ko-KR" altLang="en-US" sz="2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이성적 가치에 대한 만족도를 확보했고</a:t>
            </a:r>
            <a:endParaRPr lang="en-US" altLang="ko-KR" sz="2400" spc="-15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Yoon 윤고딕 550_TT" pitchFamily="18" charset="-127"/>
              <a:ea typeface="Yoon 윤고딕 550_TT" pitchFamily="18" charset="-127"/>
            </a:endParaRPr>
          </a:p>
        </p:txBody>
      </p:sp>
      <p:grpSp>
        <p:nvGrpSpPr>
          <p:cNvPr id="78" name="그룹 77"/>
          <p:cNvGrpSpPr/>
          <p:nvPr/>
        </p:nvGrpSpPr>
        <p:grpSpPr>
          <a:xfrm>
            <a:off x="2195736" y="2751498"/>
            <a:ext cx="1821526" cy="1541598"/>
            <a:chOff x="1268912" y="2358382"/>
            <a:chExt cx="3647362" cy="3086849"/>
          </a:xfrm>
        </p:grpSpPr>
        <p:cxnSp>
          <p:nvCxnSpPr>
            <p:cNvPr id="79" name="직선 화살표 연결선 78"/>
            <p:cNvCxnSpPr/>
            <p:nvPr/>
          </p:nvCxnSpPr>
          <p:spPr>
            <a:xfrm>
              <a:off x="4243492" y="3903627"/>
              <a:ext cx="672782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" name="그룹 41"/>
            <p:cNvGrpSpPr/>
            <p:nvPr/>
          </p:nvGrpSpPr>
          <p:grpSpPr>
            <a:xfrm rot="5400000">
              <a:off x="1869528" y="1757766"/>
              <a:ext cx="1512168" cy="2713399"/>
              <a:chOff x="1115616" y="2348880"/>
              <a:chExt cx="1512168" cy="2713399"/>
            </a:xfrm>
          </p:grpSpPr>
          <p:grpSp>
            <p:nvGrpSpPr>
              <p:cNvPr id="90" name="그룹 51"/>
              <p:cNvGrpSpPr/>
              <p:nvPr/>
            </p:nvGrpSpPr>
            <p:grpSpPr>
              <a:xfrm>
                <a:off x="1115616" y="2348880"/>
                <a:ext cx="1512168" cy="2713399"/>
                <a:chOff x="2915816" y="2787750"/>
                <a:chExt cx="1512168" cy="2713399"/>
              </a:xfrm>
            </p:grpSpPr>
            <p:sp>
              <p:nvSpPr>
                <p:cNvPr id="95" name="순서도: 지연 94"/>
                <p:cNvSpPr/>
                <p:nvPr/>
              </p:nvSpPr>
              <p:spPr>
                <a:xfrm rot="16200000">
                  <a:off x="2915816" y="2787750"/>
                  <a:ext cx="1512168" cy="1512168"/>
                </a:xfrm>
                <a:prstGeom prst="flowChartDelay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6" name="순서도: 지연 95"/>
                <p:cNvSpPr/>
                <p:nvPr/>
              </p:nvSpPr>
              <p:spPr>
                <a:xfrm rot="16200000" flipH="1">
                  <a:off x="2951820" y="4024985"/>
                  <a:ext cx="1440160" cy="1512168"/>
                </a:xfrm>
                <a:prstGeom prst="flowChartDelay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91" name="타원 90"/>
              <p:cNvSpPr/>
              <p:nvPr/>
            </p:nvSpPr>
            <p:spPr>
              <a:xfrm>
                <a:off x="1250688" y="2416188"/>
                <a:ext cx="1260000" cy="1260000"/>
              </a:xfrm>
              <a:prstGeom prst="ellipse">
                <a:avLst/>
              </a:prstGeom>
              <a:solidFill>
                <a:srgbClr val="F21E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2" name="타원 91"/>
              <p:cNvSpPr/>
              <p:nvPr/>
            </p:nvSpPr>
            <p:spPr>
              <a:xfrm rot="16200000">
                <a:off x="1250689" y="3735724"/>
                <a:ext cx="1259997" cy="1260002"/>
              </a:xfrm>
              <a:prstGeom prst="ellipse">
                <a:avLst/>
              </a:prstGeom>
              <a:blipFill>
                <a:blip r:embed="rId3" cstate="screen">
                  <a:extLst>
                    <a:ext uri="{BEBA8EAE-BF5A-486C-A8C5-ECC9F3942E4B}">
                      <a14:imgProps xmlns="" xmlns:a14="http://schemas.microsoft.com/office/drawing/2010/main">
                        <a14:imgLayer r:embed="rId4">
                          <a14:imgEffect>
                            <a14:brightnessContrast bright="-75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a:blipFill>
              <a:ln>
                <a:solidFill>
                  <a:srgbClr val="F21E1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 rot="16200000">
                <a:off x="1381679" y="2781660"/>
                <a:ext cx="1008520" cy="4313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800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Yoon 윤고딕 550_TT" pitchFamily="18" charset="-127"/>
                    <a:ea typeface="Yoon 윤고딕 550_TT" pitchFamily="18" charset="-127"/>
                  </a:rPr>
                  <a:t>SIZZLE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 rot="16200000">
                <a:off x="1298228" y="4133262"/>
                <a:ext cx="1175429" cy="4313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800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Yoon 윤고딕 550_TT" pitchFamily="18" charset="-127"/>
                    <a:ea typeface="Yoon 윤고딕 550_TT" pitchFamily="18" charset="-127"/>
                  </a:rPr>
                  <a:t>식욕 자극</a:t>
                </a:r>
                <a:endParaRPr lang="en-US" altLang="ko-KR" sz="8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Yoon 윤고딕 550_TT" pitchFamily="18" charset="-127"/>
                  <a:ea typeface="Yoon 윤고딕 550_TT" pitchFamily="18" charset="-127"/>
                </a:endParaRPr>
              </a:p>
            </p:txBody>
          </p:sp>
        </p:grpSp>
        <p:grpSp>
          <p:nvGrpSpPr>
            <p:cNvPr id="81" name="그룹 42"/>
            <p:cNvGrpSpPr/>
            <p:nvPr/>
          </p:nvGrpSpPr>
          <p:grpSpPr>
            <a:xfrm rot="5400000">
              <a:off x="1905016" y="3310590"/>
              <a:ext cx="1512168" cy="2757113"/>
              <a:chOff x="3635896" y="2305166"/>
              <a:chExt cx="1512168" cy="2757113"/>
            </a:xfrm>
          </p:grpSpPr>
          <p:grpSp>
            <p:nvGrpSpPr>
              <p:cNvPr id="83" name="그룹 44"/>
              <p:cNvGrpSpPr/>
              <p:nvPr/>
            </p:nvGrpSpPr>
            <p:grpSpPr>
              <a:xfrm>
                <a:off x="3635896" y="2348880"/>
                <a:ext cx="1512168" cy="2713399"/>
                <a:chOff x="2915816" y="2787750"/>
                <a:chExt cx="1512168" cy="2713399"/>
              </a:xfrm>
            </p:grpSpPr>
            <p:sp>
              <p:nvSpPr>
                <p:cNvPr id="88" name="순서도: 지연 87"/>
                <p:cNvSpPr/>
                <p:nvPr/>
              </p:nvSpPr>
              <p:spPr>
                <a:xfrm rot="16200000">
                  <a:off x="2915816" y="2787750"/>
                  <a:ext cx="1512168" cy="1512168"/>
                </a:xfrm>
                <a:prstGeom prst="flowChartDelay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9" name="순서도: 지연 88"/>
                <p:cNvSpPr/>
                <p:nvPr/>
              </p:nvSpPr>
              <p:spPr>
                <a:xfrm rot="16200000" flipH="1">
                  <a:off x="2951820" y="4024985"/>
                  <a:ext cx="1440160" cy="1512168"/>
                </a:xfrm>
                <a:prstGeom prst="flowChartDelay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84" name="타원 83"/>
              <p:cNvSpPr/>
              <p:nvPr/>
            </p:nvSpPr>
            <p:spPr>
              <a:xfrm rot="16200000">
                <a:off x="3777748" y="2420905"/>
                <a:ext cx="1259997" cy="1260002"/>
              </a:xfrm>
              <a:prstGeom prst="ellipse">
                <a:avLst/>
              </a:prstGeom>
              <a:blipFill>
                <a:blip r:embed="rId5" cstate="screen">
                  <a:extLst>
                    <a:ext uri="{BEBA8EAE-BF5A-486C-A8C5-ECC9F3942E4B}">
                      <a14:imgProps xmlns="" xmlns:a14="http://schemas.microsoft.com/office/drawing/2010/main">
                        <a14:imgLayer r:embed="rId6">
                          <a14:imgEffect>
                            <a14:brightnessContrast bright="-73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a:blipFill>
              <a:ln>
                <a:solidFill>
                  <a:srgbClr val="F21E1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5" name="타원 84"/>
              <p:cNvSpPr/>
              <p:nvPr/>
            </p:nvSpPr>
            <p:spPr>
              <a:xfrm>
                <a:off x="3777747" y="3735724"/>
                <a:ext cx="1260000" cy="1260000"/>
              </a:xfrm>
              <a:prstGeom prst="ellipse">
                <a:avLst/>
              </a:prstGeom>
              <a:solidFill>
                <a:srgbClr val="F21E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 rot="16200000">
                <a:off x="3902693" y="4129833"/>
                <a:ext cx="1043827" cy="4313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800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Yoon 윤고딕 550_TT" pitchFamily="18" charset="-127"/>
                    <a:ea typeface="Yoon 윤고딕 550_TT" pitchFamily="18" charset="-127"/>
                  </a:rPr>
                  <a:t>MODEL</a:t>
                </a: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 rot="16200000">
                <a:off x="3729364" y="2661454"/>
                <a:ext cx="1390485" cy="677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800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Yoon 윤고딕 550_TT" pitchFamily="18" charset="-127"/>
                    <a:ea typeface="Yoon 윤고딕 550_TT" pitchFamily="18" charset="-127"/>
                  </a:rPr>
                  <a:t>제품</a:t>
                </a:r>
                <a:r>
                  <a:rPr lang="en-US" altLang="ko-KR" sz="800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Yoon 윤고딕 550_TT" pitchFamily="18" charset="-127"/>
                    <a:ea typeface="Yoon 윤고딕 550_TT" pitchFamily="18" charset="-127"/>
                  </a:rPr>
                  <a:t>/</a:t>
                </a:r>
                <a:r>
                  <a:rPr lang="ko-KR" altLang="en-US" sz="800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Yoon 윤고딕 550_TT" pitchFamily="18" charset="-127"/>
                    <a:ea typeface="Yoon 윤고딕 550_TT" pitchFamily="18" charset="-127"/>
                  </a:rPr>
                  <a:t>브랜드</a:t>
                </a:r>
                <a:endParaRPr lang="en-US" altLang="ko-KR" sz="8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Yoon 윤고딕 550_TT" pitchFamily="18" charset="-127"/>
                  <a:ea typeface="Yoon 윤고딕 550_TT" pitchFamily="18" charset="-127"/>
                </a:endParaRPr>
              </a:p>
              <a:p>
                <a:pPr algn="ctr"/>
                <a:r>
                  <a:rPr lang="ko-KR" altLang="en-US" sz="800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Yoon 윤고딕 550_TT" pitchFamily="18" charset="-127"/>
                    <a:ea typeface="Yoon 윤고딕 550_TT" pitchFamily="18" charset="-127"/>
                  </a:rPr>
                  <a:t>호감도 상승</a:t>
                </a:r>
                <a:endParaRPr lang="en-US" altLang="ko-KR" sz="8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Yoon 윤고딕 550_TT" pitchFamily="18" charset="-127"/>
                  <a:ea typeface="Yoon 윤고딕 550_TT" pitchFamily="18" charset="-127"/>
                </a:endParaRPr>
              </a:p>
            </p:txBody>
          </p:sp>
        </p:grpSp>
        <p:sp>
          <p:nvSpPr>
            <p:cNvPr id="82" name="오른쪽 대괄호 81"/>
            <p:cNvSpPr/>
            <p:nvPr/>
          </p:nvSpPr>
          <p:spPr>
            <a:xfrm>
              <a:off x="3982311" y="3113467"/>
              <a:ext cx="258840" cy="1625808"/>
            </a:xfrm>
            <a:prstGeom prst="rightBracke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7" name="직사각형 96"/>
          <p:cNvSpPr/>
          <p:nvPr/>
        </p:nvSpPr>
        <p:spPr>
          <a:xfrm>
            <a:off x="4166661" y="2420888"/>
            <a:ext cx="2642970" cy="2088232"/>
          </a:xfrm>
          <a:prstGeom prst="rect">
            <a:avLst/>
          </a:prstGeom>
          <a:blipFill>
            <a:blip r:embed="rId7" cstate="screen">
              <a:extLst>
                <a:ext uri="{BEBA8EAE-BF5A-486C-A8C5-ECC9F3942E4B}">
                  <a14:imgProps xmlns=""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TextBox 99"/>
          <p:cNvSpPr txBox="1"/>
          <p:nvPr/>
        </p:nvSpPr>
        <p:spPr>
          <a:xfrm>
            <a:off x="781090" y="1700808"/>
            <a:ext cx="23647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40_TT" pitchFamily="18" charset="-127"/>
                <a:ea typeface="Yoon 윤고딕 540_TT" pitchFamily="18" charset="-127"/>
              </a:rPr>
              <a:t>미스터 피자 광고에 대한 반응을</a:t>
            </a:r>
            <a:r>
              <a: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40_TT" pitchFamily="18" charset="-127"/>
                <a:ea typeface="Yoon 윤고딕 540_TT" pitchFamily="18" charset="-127"/>
              </a:rPr>
              <a:t>  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40_TT" pitchFamily="18" charset="-127"/>
                <a:ea typeface="Yoon 윤고딕 540_TT" pitchFamily="18" charset="-127"/>
              </a:rPr>
              <a:t>살펴보면</a:t>
            </a:r>
            <a:endParaRPr lang="en-US" altLang="ko-KR" sz="1200" spc="-15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Yoon 윤고딕 540_TT" pitchFamily="18" charset="-127"/>
              <a:ea typeface="Yoon 윤고딕 540_TT" pitchFamily="18" charset="-127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962099" y="4653136"/>
            <a:ext cx="2986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모델 전략과 </a:t>
            </a:r>
            <a:r>
              <a:rPr lang="ko-KR" altLang="en-US" sz="12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씨즐을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 통해 소비자들의 호감을 얻고</a:t>
            </a:r>
            <a:endParaRPr lang="en-US" altLang="ko-KR" sz="1200" spc="-15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Yoon 윤고딕 520_TT" pitchFamily="18" charset="-127"/>
              <a:ea typeface="Yoon 윤고딕 520_TT" pitchFamily="18" charset="-127"/>
            </a:endParaRPr>
          </a:p>
          <a:p>
            <a:pPr algn="ctr"/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식욕을 </a:t>
            </a:r>
            <a:r>
              <a:rPr lang="ko-KR" altLang="en-US" sz="12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자극하는데에는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 성공했지만</a:t>
            </a:r>
            <a:r>
              <a: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,</a:t>
            </a:r>
          </a:p>
        </p:txBody>
      </p:sp>
      <p:sp>
        <p:nvSpPr>
          <p:cNvPr id="105" name="이등변 삼각형 104"/>
          <p:cNvSpPr/>
          <p:nvPr/>
        </p:nvSpPr>
        <p:spPr>
          <a:xfrm rot="10800000">
            <a:off x="5313739" y="4558540"/>
            <a:ext cx="348813" cy="127009"/>
          </a:xfrm>
          <a:prstGeom prst="triangle">
            <a:avLst/>
          </a:prstGeom>
          <a:solidFill>
            <a:srgbClr val="F2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직사각형 106"/>
          <p:cNvSpPr/>
          <p:nvPr/>
        </p:nvSpPr>
        <p:spPr>
          <a:xfrm>
            <a:off x="4157717" y="2420888"/>
            <a:ext cx="2651914" cy="2088232"/>
          </a:xfrm>
          <a:prstGeom prst="rect">
            <a:avLst/>
          </a:prstGeom>
          <a:solidFill>
            <a:schemeClr val="tx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직사각형 107"/>
          <p:cNvSpPr/>
          <p:nvPr/>
        </p:nvSpPr>
        <p:spPr>
          <a:xfrm>
            <a:off x="4157717" y="4045560"/>
            <a:ext cx="2651914" cy="280707"/>
          </a:xfrm>
          <a:prstGeom prst="rect">
            <a:avLst/>
          </a:prstGeom>
          <a:solidFill>
            <a:srgbClr val="F21E1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TextBox 108"/>
          <p:cNvSpPr txBox="1"/>
          <p:nvPr/>
        </p:nvSpPr>
        <p:spPr>
          <a:xfrm>
            <a:off x="4040533" y="4064720"/>
            <a:ext cx="26745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5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광고에서 느끼는 것은 모두 메뉴</a:t>
            </a:r>
            <a:r>
              <a:rPr lang="en-US" altLang="ko-KR" sz="105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, </a:t>
            </a:r>
            <a:r>
              <a:rPr lang="ko-KR" altLang="en-US" sz="105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모델에 관한</a:t>
            </a:r>
            <a:r>
              <a:rPr lang="en-US" altLang="ko-KR" sz="105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 </a:t>
            </a:r>
            <a:r>
              <a:rPr lang="ko-KR" altLang="en-US" sz="105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이야기</a:t>
            </a:r>
            <a:endParaRPr lang="en-US" altLang="ko-KR" sz="105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110" name="직사각형 109"/>
          <p:cNvSpPr/>
          <p:nvPr/>
        </p:nvSpPr>
        <p:spPr>
          <a:xfrm>
            <a:off x="4239931" y="2699976"/>
            <a:ext cx="24976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IIPP66** </a:t>
            </a:r>
            <a:r>
              <a:rPr lang="en-US" altLang="ko-KR" sz="1000" dirty="0" smtClean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2014-02-28</a:t>
            </a:r>
          </a:p>
          <a:p>
            <a:r>
              <a:rPr lang="ko-KR" altLang="en-US" sz="1000" b="1" dirty="0" smtClean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모델</a:t>
            </a:r>
            <a:r>
              <a:rPr lang="ko-KR" altLang="en-US" sz="1000" dirty="0" smtClean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과 </a:t>
            </a:r>
            <a:r>
              <a:rPr lang="ko-KR" altLang="en-US" sz="1000" dirty="0" err="1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컨셉이정말</a:t>
            </a:r>
            <a:r>
              <a:rPr lang="ko-KR" altLang="en-US" sz="1000" dirty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 </a:t>
            </a:r>
            <a:r>
              <a:rPr lang="ko-KR" altLang="en-US" sz="1000" dirty="0" err="1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잘어울리고</a:t>
            </a:r>
            <a:r>
              <a:rPr lang="ko-KR" altLang="en-US" sz="1000" dirty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 </a:t>
            </a:r>
            <a:endParaRPr lang="en-US" altLang="ko-KR" sz="1000" dirty="0" smtClean="0">
              <a:ln>
                <a:solidFill>
                  <a:srgbClr val="F21E1E">
                    <a:alpha val="0"/>
                  </a:srgbClr>
                </a:solidFill>
              </a:ln>
              <a:solidFill>
                <a:schemeClr val="bg1"/>
              </a:solidFill>
              <a:latin typeface="Yoon 윤고딕 520_TT" pitchFamily="18" charset="-127"/>
              <a:ea typeface="Yoon 윤고딕 520_TT" pitchFamily="18" charset="-127"/>
            </a:endParaRPr>
          </a:p>
          <a:p>
            <a:r>
              <a:rPr lang="ko-KR" altLang="en-US" sz="1000" dirty="0" smtClean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광고를 </a:t>
            </a:r>
            <a:r>
              <a:rPr lang="ko-KR" altLang="en-US" sz="1000" dirty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보는 순간 </a:t>
            </a:r>
            <a:r>
              <a:rPr lang="ko-KR" altLang="en-US" sz="1000" b="1" dirty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식욕</a:t>
            </a:r>
            <a:r>
              <a:rPr lang="ko-KR" altLang="en-US" sz="1000" dirty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이 </a:t>
            </a:r>
            <a:r>
              <a:rPr lang="ko-KR" altLang="en-US" sz="1000" dirty="0" err="1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생길정도로</a:t>
            </a:r>
            <a:r>
              <a:rPr lang="ko-KR" altLang="en-US" sz="1000" dirty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 </a:t>
            </a:r>
            <a:endParaRPr lang="en-US" altLang="ko-KR" sz="1000" dirty="0" smtClean="0">
              <a:ln>
                <a:solidFill>
                  <a:srgbClr val="F21E1E">
                    <a:alpha val="0"/>
                  </a:srgbClr>
                </a:solidFill>
              </a:ln>
              <a:solidFill>
                <a:schemeClr val="bg1"/>
              </a:solidFill>
              <a:latin typeface="Yoon 윤고딕 520_TT" pitchFamily="18" charset="-127"/>
              <a:ea typeface="Yoon 윤고딕 520_TT" pitchFamily="18" charset="-127"/>
            </a:endParaRPr>
          </a:p>
          <a:p>
            <a:r>
              <a:rPr lang="ko-KR" altLang="en-US" sz="1000" dirty="0" smtClean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시선이 </a:t>
            </a:r>
            <a:r>
              <a:rPr lang="ko-KR" altLang="en-US" sz="1000" dirty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사로잡힌다</a:t>
            </a:r>
            <a:r>
              <a:rPr lang="en-US" altLang="ko-KR" sz="1000" dirty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. </a:t>
            </a:r>
            <a:r>
              <a:rPr lang="ko-KR" altLang="en-US" sz="1000" dirty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광고음악도 딱 맞다</a:t>
            </a:r>
            <a:r>
              <a:rPr lang="en-US" altLang="ko-KR" sz="1000" dirty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.</a:t>
            </a:r>
            <a:r>
              <a:rPr lang="en-US" altLang="ko-KR" sz="1000" dirty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40_TT" pitchFamily="18" charset="-127"/>
                <a:ea typeface="Yoon 윤고딕 540_TT" pitchFamily="18" charset="-127"/>
              </a:rPr>
              <a:t> </a:t>
            </a:r>
            <a:endParaRPr lang="ko-KR" altLang="en-US" sz="1000" dirty="0">
              <a:ln>
                <a:solidFill>
                  <a:srgbClr val="F21E1E">
                    <a:alpha val="0"/>
                  </a:srgbClr>
                </a:solidFill>
              </a:ln>
              <a:solidFill>
                <a:schemeClr val="bg1"/>
              </a:solidFill>
              <a:latin typeface="Yoon 윤고딕 540_TT" pitchFamily="18" charset="-127"/>
              <a:ea typeface="Yoon 윤고딕 540_TT" pitchFamily="18" charset="-127"/>
            </a:endParaRPr>
          </a:p>
        </p:txBody>
      </p:sp>
      <p:grpSp>
        <p:nvGrpSpPr>
          <p:cNvPr id="111" name="그룹 110"/>
          <p:cNvGrpSpPr/>
          <p:nvPr/>
        </p:nvGrpSpPr>
        <p:grpSpPr>
          <a:xfrm>
            <a:off x="4239931" y="3397468"/>
            <a:ext cx="2520280" cy="581581"/>
            <a:chOff x="-3060848" y="467380"/>
            <a:chExt cx="4572000" cy="581581"/>
          </a:xfrm>
        </p:grpSpPr>
        <p:sp>
          <p:nvSpPr>
            <p:cNvPr id="112" name="직사각형 111"/>
            <p:cNvSpPr/>
            <p:nvPr/>
          </p:nvSpPr>
          <p:spPr>
            <a:xfrm>
              <a:off x="-3060848" y="633463"/>
              <a:ext cx="4572000" cy="41549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ko-KR" altLang="en-US" sz="1000" b="1" dirty="0">
                  <a:ln>
                    <a:solidFill>
                      <a:srgbClr val="F21E1E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Yoon 윤고딕 550_TT" pitchFamily="18" charset="-127"/>
                  <a:ea typeface="Yoon 윤고딕 550_TT" pitchFamily="18" charset="-127"/>
                </a:rPr>
                <a:t>피자를 </a:t>
              </a:r>
              <a:r>
                <a:rPr lang="ko-KR" altLang="en-US" sz="1000" b="1" dirty="0" smtClean="0">
                  <a:ln>
                    <a:solidFill>
                      <a:srgbClr val="F21E1E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Yoon 윤고딕 550_TT" pitchFamily="18" charset="-127"/>
                  <a:ea typeface="Yoon 윤고딕 550_TT" pitchFamily="18" charset="-127"/>
                </a:rPr>
                <a:t>잘 표현한 </a:t>
              </a:r>
              <a:r>
                <a:rPr lang="ko-KR" altLang="en-US" sz="1000" b="1" dirty="0" err="1" smtClean="0">
                  <a:ln>
                    <a:solidFill>
                      <a:srgbClr val="F21E1E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Yoon 윤고딕 550_TT" pitchFamily="18" charset="-127"/>
                  <a:ea typeface="Yoon 윤고딕 550_TT" pitchFamily="18" charset="-127"/>
                </a:rPr>
                <a:t>광고</a:t>
              </a:r>
              <a:r>
                <a:rPr lang="ko-KR" altLang="en-US" sz="1000" dirty="0" err="1" smtClean="0">
                  <a:ln>
                    <a:solidFill>
                      <a:srgbClr val="F21E1E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Yoon 윤고딕 520_TT" pitchFamily="18" charset="-127"/>
                  <a:ea typeface="Yoon 윤고딕 520_TT" pitchFamily="18" charset="-127"/>
                </a:rPr>
                <a:t>인거같아요</a:t>
              </a:r>
              <a:r>
                <a:rPr lang="en-US" altLang="ko-KR" sz="1000" dirty="0">
                  <a:ln>
                    <a:solidFill>
                      <a:srgbClr val="F21E1E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Yoon 윤고딕 520_TT" pitchFamily="18" charset="-127"/>
                  <a:ea typeface="Yoon 윤고딕 520_TT" pitchFamily="18" charset="-127"/>
                </a:rPr>
                <a:t>.</a:t>
              </a:r>
              <a:endParaRPr lang="en-US" altLang="ko-KR" sz="1000" dirty="0" smtClean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endParaRPr>
            </a:p>
            <a:p>
              <a:r>
                <a:rPr lang="ko-KR" altLang="en-US" sz="1000" dirty="0" smtClean="0">
                  <a:ln>
                    <a:solidFill>
                      <a:srgbClr val="F21E1E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Yoon 윤고딕 520_TT" pitchFamily="18" charset="-127"/>
                  <a:ea typeface="Yoon 윤고딕 520_TT" pitchFamily="18" charset="-127"/>
                </a:rPr>
                <a:t>바로 </a:t>
              </a:r>
              <a:r>
                <a:rPr lang="ko-KR" altLang="en-US" sz="1000" dirty="0" err="1" smtClean="0">
                  <a:ln>
                    <a:solidFill>
                      <a:srgbClr val="F21E1E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Yoon 윤고딕 520_TT" pitchFamily="18" charset="-127"/>
                  <a:ea typeface="Yoon 윤고딕 520_TT" pitchFamily="18" charset="-127"/>
                </a:rPr>
                <a:t>먹어보고싶어지네요</a:t>
              </a:r>
              <a:r>
                <a:rPr lang="en-US" altLang="ko-KR" sz="1000" dirty="0" smtClean="0">
                  <a:ln>
                    <a:solidFill>
                      <a:srgbClr val="F21E1E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Yoon 윤고딕 520_TT" pitchFamily="18" charset="-127"/>
                  <a:ea typeface="Yoon 윤고딕 520_TT" pitchFamily="18" charset="-127"/>
                </a:rPr>
                <a:t>.</a:t>
              </a:r>
              <a:endParaRPr lang="ko-KR" altLang="en-US" sz="1000" dirty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endParaRPr>
            </a:p>
          </p:txBody>
        </p:sp>
        <p:sp>
          <p:nvSpPr>
            <p:cNvPr id="113" name="직사각형 112"/>
            <p:cNvSpPr/>
            <p:nvPr/>
          </p:nvSpPr>
          <p:spPr>
            <a:xfrm>
              <a:off x="-3060848" y="467380"/>
              <a:ext cx="241711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000">
                  <a:ln>
                    <a:solidFill>
                      <a:srgbClr val="F21E1E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Yoon 윤고딕 520_TT" pitchFamily="18" charset="-127"/>
                  <a:ea typeface="Yoon 윤고딕 520_TT" pitchFamily="18" charset="-127"/>
                </a:rPr>
                <a:t>JEMIN1** 2014-03-30</a:t>
              </a:r>
              <a:endParaRPr lang="ko-KR" altLang="en-US" sz="100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endParaRPr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4679571" y="2501479"/>
            <a:ext cx="21300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smtClean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40_TT" pitchFamily="18" charset="-127"/>
                <a:ea typeface="Yoon 윤고딕 540_TT" pitchFamily="18" charset="-127"/>
              </a:rPr>
              <a:t>&lt;</a:t>
            </a:r>
            <a:r>
              <a:rPr lang="ko-KR" altLang="en-US" sz="900" smtClean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40_TT" pitchFamily="18" charset="-127"/>
                <a:ea typeface="Yoon 윤고딕 540_TT" pitchFamily="18" charset="-127"/>
              </a:rPr>
              <a:t>출처 </a:t>
            </a:r>
            <a:r>
              <a:rPr lang="en-US" altLang="ko-KR" sz="900" smtClean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40_TT" pitchFamily="18" charset="-127"/>
                <a:ea typeface="Yoon 윤고딕 540_TT" pitchFamily="18" charset="-127"/>
              </a:rPr>
              <a:t>: TVCF </a:t>
            </a:r>
            <a:r>
              <a:rPr lang="ko-KR" altLang="en-US" sz="900" smtClean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40_TT" pitchFamily="18" charset="-127"/>
                <a:ea typeface="Yoon 윤고딕 540_TT" pitchFamily="18" charset="-127"/>
              </a:rPr>
              <a:t>소비자</a:t>
            </a:r>
            <a:r>
              <a:rPr lang="en-US" altLang="ko-KR" sz="900" smtClean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40_TT" pitchFamily="18" charset="-127"/>
                <a:ea typeface="Yoon 윤고딕 540_TT" pitchFamily="18" charset="-127"/>
              </a:rPr>
              <a:t> </a:t>
            </a:r>
            <a:r>
              <a:rPr lang="ko-KR" altLang="en-US" sz="900" smtClean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40_TT" pitchFamily="18" charset="-127"/>
                <a:ea typeface="Yoon 윤고딕 540_TT" pitchFamily="18" charset="-127"/>
              </a:rPr>
              <a:t>광고리뷰</a:t>
            </a:r>
            <a:r>
              <a:rPr lang="en-US" altLang="ko-KR" sz="900" smtClean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40_TT" pitchFamily="18" charset="-127"/>
                <a:ea typeface="Yoon 윤고딕 540_TT" pitchFamily="18" charset="-127"/>
              </a:rPr>
              <a:t>&gt;</a:t>
            </a:r>
            <a:endParaRPr lang="ko-KR" altLang="en-US" sz="900">
              <a:ln>
                <a:solidFill>
                  <a:srgbClr val="F21E1E">
                    <a:alpha val="0"/>
                  </a:srgbClr>
                </a:solidFill>
              </a:ln>
              <a:solidFill>
                <a:schemeClr val="bg1"/>
              </a:solidFill>
              <a:latin typeface="Yoon 윤고딕 540_TT" pitchFamily="18" charset="-127"/>
              <a:ea typeface="Yoon 윤고딕 540_TT" pitchFamily="18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743676" y="5373216"/>
            <a:ext cx="5788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고객들이 </a:t>
            </a:r>
            <a:r>
              <a:rPr lang="ko-KR" altLang="en-US" sz="24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미피를</a:t>
            </a:r>
            <a:r>
              <a:rPr lang="ko-KR" altLang="en-US" sz="2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 찾는 가장 주된 원인이 되었지만</a:t>
            </a:r>
            <a:endParaRPr lang="en-US" altLang="ko-KR" sz="2400" spc="-15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3648" y="-27384"/>
            <a:ext cx="1911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02 Problem</a:t>
            </a:r>
            <a:endParaRPr lang="ko-KR" altLang="en-US" sz="28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602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/>
          <p:cNvGrpSpPr/>
          <p:nvPr/>
        </p:nvGrpSpPr>
        <p:grpSpPr>
          <a:xfrm>
            <a:off x="827584" y="1988840"/>
            <a:ext cx="7560840" cy="3312368"/>
            <a:chOff x="899592" y="2132856"/>
            <a:chExt cx="7560840" cy="3312368"/>
          </a:xfrm>
        </p:grpSpPr>
        <p:sp>
          <p:nvSpPr>
            <p:cNvPr id="19" name="직사각형 18"/>
            <p:cNvSpPr/>
            <p:nvPr/>
          </p:nvSpPr>
          <p:spPr>
            <a:xfrm>
              <a:off x="899592" y="2132856"/>
              <a:ext cx="7560840" cy="3312368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1051992" y="2285257"/>
              <a:ext cx="7264424" cy="29932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9" name="직사각형 38"/>
          <p:cNvSpPr/>
          <p:nvPr/>
        </p:nvSpPr>
        <p:spPr>
          <a:xfrm>
            <a:off x="0" y="476672"/>
            <a:ext cx="9144000" cy="45719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TextBox 76"/>
          <p:cNvSpPr txBox="1"/>
          <p:nvPr/>
        </p:nvSpPr>
        <p:spPr>
          <a:xfrm>
            <a:off x="699066" y="1124744"/>
            <a:ext cx="41665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바꿔 생각하면 우리가 이야기 했던 </a:t>
            </a:r>
            <a:endParaRPr lang="en-US" altLang="ko-KR" sz="2400" spc="-15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en-US" altLang="ko-KR" sz="2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Love for Women</a:t>
            </a:r>
            <a:r>
              <a:rPr lang="ko-KR" altLang="en-US" sz="2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의 가치가</a:t>
            </a:r>
            <a:endParaRPr lang="en-US" altLang="ko-KR" sz="2400" spc="-15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98" name="직사각형 97"/>
          <p:cNvSpPr/>
          <p:nvPr/>
        </p:nvSpPr>
        <p:spPr>
          <a:xfrm>
            <a:off x="3080677" y="2428519"/>
            <a:ext cx="3024336" cy="20882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TextBox 98"/>
          <p:cNvSpPr txBox="1"/>
          <p:nvPr/>
        </p:nvSpPr>
        <p:spPr>
          <a:xfrm>
            <a:off x="2983990" y="2185119"/>
            <a:ext cx="2387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미스터피자를 찾는 이유 </a:t>
            </a:r>
            <a:r>
              <a:rPr lang="en-US" altLang="ko-KR" sz="1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(</a:t>
            </a:r>
            <a:r>
              <a:rPr lang="ko-KR" altLang="en-US" sz="1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자체 </a:t>
            </a:r>
            <a:r>
              <a:rPr lang="en-US" altLang="ko-KR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FGI</a:t>
            </a:r>
            <a:r>
              <a:rPr lang="en-US" altLang="ko-KR" sz="1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)</a:t>
            </a:r>
          </a:p>
        </p:txBody>
      </p:sp>
      <p:sp>
        <p:nvSpPr>
          <p:cNvPr id="101" name="직사각형 100"/>
          <p:cNvSpPr/>
          <p:nvPr/>
        </p:nvSpPr>
        <p:spPr>
          <a:xfrm>
            <a:off x="3080677" y="4053191"/>
            <a:ext cx="3024336" cy="280707"/>
          </a:xfrm>
          <a:prstGeom prst="rect">
            <a:avLst/>
          </a:prstGeom>
          <a:solidFill>
            <a:srgbClr val="F21E1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TextBox 101"/>
          <p:cNvSpPr txBox="1"/>
          <p:nvPr/>
        </p:nvSpPr>
        <p:spPr>
          <a:xfrm>
            <a:off x="3416007" y="4079982"/>
            <a:ext cx="19682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5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어느 순간 </a:t>
            </a:r>
            <a:r>
              <a:rPr lang="ko-KR" altLang="en-US" sz="105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희미해져버린</a:t>
            </a:r>
            <a:r>
              <a:rPr lang="ko-KR" altLang="en-US" sz="105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 여심</a:t>
            </a:r>
            <a:endParaRPr lang="en-US" altLang="ko-KR" sz="105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400241" y="4653136"/>
            <a:ext cx="2449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하지만</a:t>
            </a:r>
            <a:r>
              <a:rPr lang="en-US" altLang="ko-KR" sz="12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!</a:t>
            </a:r>
            <a:r>
              <a: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 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적어도 여성 피자인 미스터피자라면</a:t>
            </a:r>
            <a:endParaRPr lang="en-US" altLang="ko-KR" sz="1200" spc="-15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Yoon 윤고딕 520_TT" pitchFamily="18" charset="-127"/>
              <a:ea typeface="Yoon 윤고딕 520_TT" pitchFamily="18" charset="-127"/>
            </a:endParaRPr>
          </a:p>
          <a:p>
            <a:pPr algn="ctr"/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절대로 간과해서는 안될 여성과의 </a:t>
            </a:r>
            <a:r>
              <a: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Bonding</a:t>
            </a:r>
          </a:p>
        </p:txBody>
      </p:sp>
      <p:sp>
        <p:nvSpPr>
          <p:cNvPr id="106" name="이등변 삼각형 105"/>
          <p:cNvSpPr/>
          <p:nvPr/>
        </p:nvSpPr>
        <p:spPr>
          <a:xfrm rot="10800000">
            <a:off x="4450688" y="4566171"/>
            <a:ext cx="348813" cy="127009"/>
          </a:xfrm>
          <a:prstGeom prst="triangle">
            <a:avLst/>
          </a:prstGeom>
          <a:solidFill>
            <a:srgbClr val="F2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5" name="직사각형 114"/>
          <p:cNvSpPr/>
          <p:nvPr/>
        </p:nvSpPr>
        <p:spPr>
          <a:xfrm>
            <a:off x="3779912" y="2460760"/>
            <a:ext cx="24976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spc="-150" dirty="0" smtClean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피자는 주로 친한 친구들과 가는 편인데</a:t>
            </a:r>
            <a:r>
              <a:rPr lang="en-US" altLang="ko-KR" sz="1000" spc="-150" dirty="0" smtClean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, </a:t>
            </a:r>
            <a:r>
              <a:rPr lang="ko-KR" altLang="en-US" sz="1000" spc="-150" dirty="0" smtClean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예전부터</a:t>
            </a:r>
            <a:endParaRPr lang="en-US" altLang="ko-KR" sz="1000" spc="-150" dirty="0" smtClean="0">
              <a:ln>
                <a:solidFill>
                  <a:srgbClr val="F21E1E">
                    <a:alpha val="0"/>
                  </a:srgbClr>
                </a:solidFill>
              </a:ln>
              <a:solidFill>
                <a:schemeClr val="bg1"/>
              </a:solidFill>
              <a:latin typeface="Yoon 윤고딕 520_TT" pitchFamily="18" charset="-127"/>
              <a:ea typeface="Yoon 윤고딕 520_TT" pitchFamily="18" charset="-127"/>
            </a:endParaRPr>
          </a:p>
          <a:p>
            <a:r>
              <a:rPr lang="ko-KR" altLang="en-US" sz="1000" spc="-150" dirty="0" smtClean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미스터피자는 </a:t>
            </a:r>
            <a:r>
              <a:rPr lang="ko-KR" altLang="en-US" sz="1000" spc="-150" dirty="0" err="1" smtClean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샐러드바가</a:t>
            </a:r>
            <a:r>
              <a:rPr lang="ko-KR" altLang="en-US" sz="1000" spc="-150" dirty="0" smtClean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 있어서 </a:t>
            </a:r>
            <a:r>
              <a:rPr lang="ko-KR" altLang="en-US" sz="1000" spc="-150" dirty="0" err="1" smtClean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많이가는</a:t>
            </a:r>
            <a:r>
              <a:rPr lang="ko-KR" altLang="en-US" sz="1000" spc="-150" dirty="0" smtClean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 편이죠</a:t>
            </a:r>
            <a:r>
              <a:rPr lang="en-US" altLang="ko-KR" sz="1000" spc="-150" dirty="0" smtClean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. </a:t>
            </a:r>
          </a:p>
          <a:p>
            <a:r>
              <a:rPr lang="ko-KR" altLang="en-US" sz="1000" spc="-150" dirty="0" err="1" smtClean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피자헛도</a:t>
            </a:r>
            <a:r>
              <a:rPr lang="ko-KR" altLang="en-US" sz="1000" spc="-150" dirty="0" smtClean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 </a:t>
            </a:r>
            <a:r>
              <a:rPr lang="ko-KR" altLang="en-US" sz="1000" spc="-150" dirty="0" err="1" smtClean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샐러드바가</a:t>
            </a:r>
            <a:r>
              <a:rPr lang="ko-KR" altLang="en-US" sz="1000" spc="-150" dirty="0" smtClean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 있긴 한데 솔직히 미스터피자</a:t>
            </a:r>
            <a:endParaRPr lang="en-US" altLang="ko-KR" sz="1000" spc="-150" dirty="0" smtClean="0">
              <a:ln>
                <a:solidFill>
                  <a:srgbClr val="F21E1E">
                    <a:alpha val="0"/>
                  </a:srgbClr>
                </a:solidFill>
              </a:ln>
              <a:solidFill>
                <a:schemeClr val="bg1"/>
              </a:solidFill>
              <a:latin typeface="Yoon 윤고딕 520_TT" pitchFamily="18" charset="-127"/>
              <a:ea typeface="Yoon 윤고딕 520_TT" pitchFamily="18" charset="-127"/>
            </a:endParaRPr>
          </a:p>
          <a:p>
            <a:r>
              <a:rPr lang="ko-KR" altLang="en-US" sz="1000" spc="-150" dirty="0" err="1" smtClean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샐러드바가</a:t>
            </a:r>
            <a:r>
              <a:rPr lang="ko-KR" altLang="en-US" sz="1000" spc="-150" dirty="0" smtClean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 훨씬 깔끔하고 좋거든요</a:t>
            </a:r>
            <a:r>
              <a:rPr lang="en-US" altLang="ko-KR" sz="1000" spc="-150" dirty="0" smtClean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.</a:t>
            </a:r>
            <a:endParaRPr lang="ko-KR" altLang="en-US" sz="1000" spc="-150" dirty="0">
              <a:ln>
                <a:solidFill>
                  <a:srgbClr val="F21E1E">
                    <a:alpha val="0"/>
                  </a:srgbClr>
                </a:solidFill>
              </a:ln>
              <a:solidFill>
                <a:schemeClr val="bg1"/>
              </a:solidFill>
              <a:latin typeface="Yoon 윤고딕 540_TT" pitchFamily="18" charset="-127"/>
              <a:ea typeface="Yoon 윤고딕 540_TT" pitchFamily="18" charset="-127"/>
            </a:endParaRPr>
          </a:p>
        </p:txBody>
      </p:sp>
      <p:pic>
        <p:nvPicPr>
          <p:cNvPr id="116" name="그림 11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219781" y="2500001"/>
            <a:ext cx="567751" cy="596476"/>
          </a:xfrm>
          <a:prstGeom prst="rect">
            <a:avLst/>
          </a:prstGeom>
        </p:spPr>
      </p:pic>
      <p:pic>
        <p:nvPicPr>
          <p:cNvPr id="117" name="그림 1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518" y="3269229"/>
            <a:ext cx="576433" cy="619607"/>
          </a:xfrm>
          <a:prstGeom prst="rect">
            <a:avLst/>
          </a:prstGeom>
        </p:spPr>
      </p:pic>
      <p:sp>
        <p:nvSpPr>
          <p:cNvPr id="118" name="직사각형 117"/>
          <p:cNvSpPr/>
          <p:nvPr/>
        </p:nvSpPr>
        <p:spPr>
          <a:xfrm>
            <a:off x="3124493" y="3076238"/>
            <a:ext cx="75081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800" dirty="0" smtClean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(21</a:t>
            </a:r>
            <a:r>
              <a:rPr lang="ko-KR" altLang="en-US" sz="800" dirty="0" smtClean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세</a:t>
            </a:r>
            <a:r>
              <a:rPr lang="en-US" altLang="ko-KR" sz="800" dirty="0" smtClean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, </a:t>
            </a:r>
            <a:r>
              <a:rPr lang="ko-KR" altLang="en-US" sz="800" dirty="0" smtClean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대학생</a:t>
            </a:r>
            <a:r>
              <a:rPr lang="en-US" altLang="ko-KR" sz="800" dirty="0" smtClean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)</a:t>
            </a:r>
            <a:endParaRPr lang="ko-KR" altLang="en-US" sz="800" dirty="0">
              <a:ln>
                <a:solidFill>
                  <a:srgbClr val="F21E1E">
                    <a:alpha val="0"/>
                  </a:srgbClr>
                </a:solidFill>
              </a:ln>
              <a:solidFill>
                <a:schemeClr val="bg1"/>
              </a:solidFill>
              <a:latin typeface="Yoon 윤고딕 540_TT" pitchFamily="18" charset="-127"/>
              <a:ea typeface="Yoon 윤고딕 540_TT" pitchFamily="18" charset="-127"/>
            </a:endParaRPr>
          </a:p>
        </p:txBody>
      </p:sp>
      <p:sp>
        <p:nvSpPr>
          <p:cNvPr id="119" name="직사각형 118"/>
          <p:cNvSpPr/>
          <p:nvPr/>
        </p:nvSpPr>
        <p:spPr>
          <a:xfrm>
            <a:off x="5328158" y="3860607"/>
            <a:ext cx="75081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800" dirty="0" smtClean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(27</a:t>
            </a:r>
            <a:r>
              <a:rPr lang="ko-KR" altLang="en-US" sz="800" dirty="0" smtClean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세</a:t>
            </a:r>
            <a:r>
              <a:rPr lang="en-US" altLang="ko-KR" sz="800" dirty="0" smtClean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, </a:t>
            </a:r>
            <a:r>
              <a:rPr lang="ko-KR" altLang="en-US" sz="800" dirty="0" smtClean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직장</a:t>
            </a:r>
            <a:r>
              <a:rPr lang="ko-KR" altLang="en-US" sz="800" dirty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인</a:t>
            </a:r>
            <a:r>
              <a:rPr lang="en-US" altLang="ko-KR" sz="800" dirty="0" smtClean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)</a:t>
            </a:r>
            <a:endParaRPr lang="ko-KR" altLang="en-US" sz="800" dirty="0">
              <a:ln>
                <a:solidFill>
                  <a:srgbClr val="F21E1E">
                    <a:alpha val="0"/>
                  </a:srgbClr>
                </a:solidFill>
              </a:ln>
              <a:solidFill>
                <a:schemeClr val="bg1"/>
              </a:solidFill>
              <a:latin typeface="Yoon 윤고딕 540_TT" pitchFamily="18" charset="-127"/>
              <a:ea typeface="Yoon 윤고딕 540_TT" pitchFamily="18" charset="-127"/>
            </a:endParaRPr>
          </a:p>
        </p:txBody>
      </p:sp>
      <p:sp>
        <p:nvSpPr>
          <p:cNvPr id="120" name="직사각형 119"/>
          <p:cNvSpPr/>
          <p:nvPr/>
        </p:nvSpPr>
        <p:spPr>
          <a:xfrm>
            <a:off x="3103537" y="3278327"/>
            <a:ext cx="24976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spc="-150" dirty="0" err="1" smtClean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미스터피자하면</a:t>
            </a:r>
            <a:r>
              <a:rPr lang="ko-KR" altLang="en-US" sz="1000" spc="-150" dirty="0" smtClean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 </a:t>
            </a:r>
            <a:r>
              <a:rPr lang="ko-KR" altLang="en-US" sz="1000" spc="-150" dirty="0" err="1" smtClean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샐러드바죠</a:t>
            </a:r>
            <a:r>
              <a:rPr lang="en-US" altLang="ko-KR" sz="1000" spc="-150" dirty="0" smtClean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. </a:t>
            </a:r>
            <a:r>
              <a:rPr lang="ko-KR" altLang="en-US" sz="1000" spc="-150" dirty="0" smtClean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피자만 먹기보다는</a:t>
            </a:r>
            <a:endParaRPr lang="en-US" altLang="ko-KR" sz="1000" spc="-150" dirty="0" smtClean="0">
              <a:ln>
                <a:solidFill>
                  <a:srgbClr val="F21E1E">
                    <a:alpha val="0"/>
                  </a:srgbClr>
                </a:solidFill>
              </a:ln>
              <a:solidFill>
                <a:schemeClr val="bg1"/>
              </a:solidFill>
              <a:latin typeface="Yoon 윤고딕 520_TT" pitchFamily="18" charset="-127"/>
              <a:ea typeface="Yoon 윤고딕 520_TT" pitchFamily="18" charset="-127"/>
            </a:endParaRPr>
          </a:p>
          <a:p>
            <a:r>
              <a:rPr lang="ko-KR" altLang="en-US" sz="1000" spc="-150" dirty="0" smtClean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샐러드도 곁들여 먹을 수 있어서 많이 가는 것 같아요</a:t>
            </a:r>
            <a:r>
              <a:rPr lang="en-US" altLang="ko-KR" sz="1000" spc="-150" dirty="0" smtClean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.</a:t>
            </a:r>
          </a:p>
          <a:p>
            <a:r>
              <a:rPr lang="ko-KR" altLang="en-US" sz="1000" spc="-150" dirty="0" smtClean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그리고 </a:t>
            </a:r>
            <a:r>
              <a:rPr lang="ko-KR" altLang="en-US" sz="1000" spc="-150" dirty="0" err="1" smtClean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멤버쉽</a:t>
            </a:r>
            <a:r>
              <a:rPr lang="ko-KR" altLang="en-US" sz="1000" spc="-150" dirty="0" smtClean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 혜택</a:t>
            </a:r>
            <a:r>
              <a:rPr lang="ko-KR" altLang="en-US" sz="1000" spc="-150" dirty="0" smtClean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이 있어서 비용에 있어서 부담이</a:t>
            </a:r>
            <a:endParaRPr lang="en-US" altLang="ko-KR" sz="1000" spc="-150" dirty="0" smtClean="0">
              <a:ln>
                <a:solidFill>
                  <a:srgbClr val="F21E1E">
                    <a:alpha val="0"/>
                  </a:srgbClr>
                </a:solidFill>
              </a:ln>
              <a:solidFill>
                <a:schemeClr val="bg1"/>
              </a:solidFill>
              <a:latin typeface="Yoon 윤고딕 520_TT" pitchFamily="18" charset="-127"/>
              <a:ea typeface="Yoon 윤고딕 520_TT" pitchFamily="18" charset="-127"/>
            </a:endParaRPr>
          </a:p>
          <a:p>
            <a:r>
              <a:rPr lang="ko-KR" altLang="en-US" sz="1000" spc="-150" dirty="0" smtClean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적게 들어가요</a:t>
            </a:r>
            <a:r>
              <a:rPr lang="en-US" altLang="ko-KR" sz="1000" spc="-150" dirty="0" smtClean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.</a:t>
            </a:r>
            <a:endParaRPr lang="ko-KR" altLang="en-US" sz="1000" spc="-150" dirty="0">
              <a:ln>
                <a:solidFill>
                  <a:srgbClr val="F21E1E">
                    <a:alpha val="0"/>
                  </a:srgbClr>
                </a:solidFill>
              </a:ln>
              <a:solidFill>
                <a:schemeClr val="bg1"/>
              </a:solidFill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029558" y="5373216"/>
            <a:ext cx="35028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2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제대로 </a:t>
            </a:r>
            <a:r>
              <a:rPr lang="ko-KR" altLang="en-US" sz="2400" spc="-15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전달</a:t>
            </a:r>
            <a:r>
              <a:rPr lang="en-US" altLang="ko-KR" sz="2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/</a:t>
            </a:r>
            <a:r>
              <a:rPr lang="ko-KR" altLang="en-US" sz="2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기억되지 않고</a:t>
            </a:r>
            <a:endParaRPr lang="en-US" altLang="ko-KR" sz="2400" spc="-15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Yoon 윤고딕 550_TT" pitchFamily="18" charset="-127"/>
              <a:ea typeface="Yoon 윤고딕 550_TT" pitchFamily="18" charset="-127"/>
            </a:endParaRPr>
          </a:p>
          <a:p>
            <a:pPr algn="r"/>
            <a:r>
              <a:rPr lang="ko-KR" altLang="en-US" sz="2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퇴색되어 버렸다는 것을 의미</a:t>
            </a:r>
            <a:endParaRPr lang="en-US" altLang="ko-KR" sz="2400" spc="-15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648" y="-27384"/>
            <a:ext cx="1911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02 Problem</a:t>
            </a:r>
            <a:endParaRPr lang="ko-KR" altLang="en-US" sz="28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602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광고천재\Desktop\무제-1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3972" y="188640"/>
            <a:ext cx="8652080" cy="5485669"/>
          </a:xfrm>
          <a:prstGeom prst="rect">
            <a:avLst/>
          </a:prstGeom>
          <a:noFill/>
        </p:spPr>
      </p:pic>
      <p:grpSp>
        <p:nvGrpSpPr>
          <p:cNvPr id="2" name="그룹 3"/>
          <p:cNvGrpSpPr/>
          <p:nvPr/>
        </p:nvGrpSpPr>
        <p:grpSpPr>
          <a:xfrm>
            <a:off x="1907704" y="1412775"/>
            <a:ext cx="5256584" cy="4248473"/>
            <a:chOff x="1763688" y="1412775"/>
            <a:chExt cx="5256584" cy="4248473"/>
          </a:xfrm>
        </p:grpSpPr>
        <p:sp>
          <p:nvSpPr>
            <p:cNvPr id="5" name="아래쪽 화살표 4"/>
            <p:cNvSpPr/>
            <p:nvPr/>
          </p:nvSpPr>
          <p:spPr>
            <a:xfrm>
              <a:off x="4860032" y="4077070"/>
              <a:ext cx="2160240" cy="1584178"/>
            </a:xfrm>
            <a:prstGeom prst="downArrow">
              <a:avLst>
                <a:gd name="adj1" fmla="val 73344"/>
                <a:gd name="adj2" fmla="val 51832"/>
              </a:avLst>
            </a:prstGeom>
            <a:solidFill>
              <a:srgbClr val="F21E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아래쪽 화살표 5"/>
            <p:cNvSpPr/>
            <p:nvPr/>
          </p:nvSpPr>
          <p:spPr>
            <a:xfrm flipV="1">
              <a:off x="1763688" y="2055181"/>
              <a:ext cx="1800200" cy="1509065"/>
            </a:xfrm>
            <a:prstGeom prst="downArrow">
              <a:avLst>
                <a:gd name="adj1" fmla="val 73344"/>
                <a:gd name="adj2" fmla="val 51832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아래쪽 화살표 6"/>
            <p:cNvSpPr/>
            <p:nvPr/>
          </p:nvSpPr>
          <p:spPr>
            <a:xfrm flipV="1">
              <a:off x="3131840" y="1412775"/>
              <a:ext cx="2088232" cy="2198768"/>
            </a:xfrm>
            <a:prstGeom prst="downArrow">
              <a:avLst>
                <a:gd name="adj1" fmla="val 73344"/>
                <a:gd name="adj2" fmla="val 51832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직사각형 7"/>
          <p:cNvSpPr/>
          <p:nvPr/>
        </p:nvSpPr>
        <p:spPr>
          <a:xfrm>
            <a:off x="1778160" y="3539410"/>
            <a:ext cx="5962192" cy="60484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057710" y="3652003"/>
            <a:ext cx="2728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Mr.Pizza</a:t>
            </a:r>
            <a:r>
              <a:rPr lang="ko-KR" altLang="en-US" sz="2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의 </a:t>
            </a:r>
            <a:r>
              <a:rPr lang="en-US" altLang="ko-KR" sz="2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Communication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325701"/>
            <a:ext cx="667346" cy="5332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95736" y="2874605"/>
            <a:ext cx="12420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 smtClean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식욕을 자극하는 </a:t>
            </a:r>
            <a:r>
              <a:rPr lang="en-US" altLang="ko-KR" sz="1400" dirty="0" smtClean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Sizzle</a:t>
            </a:r>
            <a:r>
              <a:rPr lang="ko-KR" altLang="en-US" sz="1400" dirty="0" smtClean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광</a:t>
            </a:r>
            <a:r>
              <a:rPr lang="ko-KR" altLang="en-US" sz="1400" dirty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07904" y="2443535"/>
            <a:ext cx="1242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dirty="0" smtClean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사람들에게</a:t>
            </a:r>
            <a:endParaRPr lang="en-US" altLang="ko-KR" sz="1000" dirty="0" smtClean="0">
              <a:ln>
                <a:solidFill>
                  <a:srgbClr val="F21E1E">
                    <a:alpha val="0"/>
                  </a:srgbClr>
                </a:solidFill>
              </a:ln>
              <a:solidFill>
                <a:schemeClr val="bg1"/>
              </a:solidFill>
              <a:latin typeface="Yoon 윤고딕 520_TT" pitchFamily="18" charset="-127"/>
              <a:ea typeface="Yoon 윤고딕 520_TT" pitchFamily="18" charset="-127"/>
            </a:endParaRPr>
          </a:p>
          <a:p>
            <a:pPr algn="ctr"/>
            <a:r>
              <a:rPr lang="ko-KR" altLang="en-US" sz="1000" dirty="0" smtClean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친숙하고 </a:t>
            </a:r>
            <a:endParaRPr lang="en-US" altLang="ko-KR" sz="1000" dirty="0" smtClean="0">
              <a:ln>
                <a:solidFill>
                  <a:srgbClr val="F21E1E">
                    <a:alpha val="0"/>
                  </a:srgbClr>
                </a:solidFill>
              </a:ln>
              <a:solidFill>
                <a:schemeClr val="bg1"/>
              </a:solidFill>
              <a:latin typeface="Yoon 윤고딕 520_TT" pitchFamily="18" charset="-127"/>
              <a:ea typeface="Yoon 윤고딕 520_TT" pitchFamily="18" charset="-127"/>
            </a:endParaRPr>
          </a:p>
          <a:p>
            <a:pPr algn="ctr"/>
            <a:r>
              <a:rPr lang="ko-KR" altLang="en-US" sz="1000" dirty="0" smtClean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20_TT" pitchFamily="18" charset="-127"/>
                <a:ea typeface="Yoon 윤고딕 520_TT" pitchFamily="18" charset="-127"/>
              </a:rPr>
              <a:t>호감 가는 </a:t>
            </a:r>
            <a:endParaRPr lang="en-US" altLang="ko-KR" sz="1000" dirty="0" smtClean="0">
              <a:ln>
                <a:solidFill>
                  <a:srgbClr val="F21E1E">
                    <a:alpha val="0"/>
                  </a:srgbClr>
                </a:solidFill>
              </a:ln>
              <a:solidFill>
                <a:schemeClr val="bg1"/>
              </a:solidFill>
              <a:latin typeface="Yoon 윤고딕 520_TT" pitchFamily="18" charset="-127"/>
              <a:ea typeface="Yoon 윤고딕 520_TT" pitchFamily="18" charset="-127"/>
            </a:endParaRPr>
          </a:p>
          <a:p>
            <a:pPr algn="ctr"/>
            <a:r>
              <a:rPr lang="ko-KR" altLang="en-US" sz="1400" dirty="0" smtClean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광고모델 활용</a:t>
            </a:r>
            <a:endParaRPr lang="ko-KR" altLang="en-US" sz="1400" dirty="0">
              <a:ln>
                <a:solidFill>
                  <a:srgbClr val="F21E1E">
                    <a:alpha val="0"/>
                  </a:srgbClr>
                </a:solidFill>
              </a:ln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22618" y="2578880"/>
            <a:ext cx="2745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spc="-150" dirty="0" smtClean="0">
                <a:ln>
                  <a:solidFill>
                    <a:srgbClr val="F21E1E">
                      <a:alpha val="0"/>
                    </a:srgb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피</a:t>
            </a:r>
            <a:r>
              <a:rPr lang="ko-KR" altLang="en-US" sz="1200" spc="-150" dirty="0">
                <a:ln>
                  <a:solidFill>
                    <a:srgbClr val="F21E1E">
                      <a:alpha val="0"/>
                    </a:srgb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자</a:t>
            </a:r>
            <a:r>
              <a:rPr lang="ko-KR" altLang="en-US" sz="1200" spc="-150" dirty="0" smtClean="0">
                <a:ln>
                  <a:solidFill>
                    <a:srgbClr val="F21E1E">
                      <a:alpha val="0"/>
                    </a:srgb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에 대한 식욕 또는 </a:t>
            </a:r>
            <a:r>
              <a:rPr lang="ko-KR" altLang="en-US" sz="1200" spc="-150" dirty="0" err="1" smtClean="0">
                <a:ln>
                  <a:solidFill>
                    <a:srgbClr val="F21E1E">
                      <a:alpha val="0"/>
                    </a:srgb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호감도를</a:t>
            </a:r>
            <a:r>
              <a:rPr lang="ko-KR" altLang="en-US" sz="1200" spc="-150" dirty="0" smtClean="0">
                <a:ln>
                  <a:solidFill>
                    <a:srgbClr val="F21E1E">
                      <a:alpha val="0"/>
                    </a:srgb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 </a:t>
            </a:r>
            <a:endParaRPr lang="en-US" altLang="ko-KR" sz="1200" spc="-150" dirty="0" smtClean="0">
              <a:ln>
                <a:solidFill>
                  <a:srgbClr val="F21E1E">
                    <a:alpha val="0"/>
                  </a:srgbClr>
                </a:solidFill>
              </a:ln>
              <a:latin typeface="Yoon 윤고딕 520_TT" pitchFamily="18" charset="-127"/>
              <a:ea typeface="Yoon 윤고딕 520_TT" pitchFamily="18" charset="-127"/>
            </a:endParaRPr>
          </a:p>
          <a:p>
            <a:r>
              <a:rPr lang="ko-KR" altLang="en-US" sz="1200" spc="-150" dirty="0" smtClean="0">
                <a:ln>
                  <a:solidFill>
                    <a:srgbClr val="F21E1E">
                      <a:alpha val="0"/>
                    </a:srgb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증대 시키는 것에는 성공했지만</a:t>
            </a:r>
            <a:r>
              <a:rPr lang="en-US" altLang="ko-KR" sz="1200" spc="-150" dirty="0" smtClean="0">
                <a:ln>
                  <a:solidFill>
                    <a:srgbClr val="F21E1E">
                      <a:alpha val="0"/>
                    </a:srgbClr>
                  </a:solidFill>
                </a:ln>
                <a:latin typeface="Yoon 윤고딕 520_TT" pitchFamily="18" charset="-127"/>
                <a:ea typeface="Yoon 윤고딕 520_TT" pitchFamily="18" charset="-127"/>
              </a:rPr>
              <a:t>,</a:t>
            </a:r>
            <a:endParaRPr lang="ko-KR" altLang="en-US" sz="1200" spc="-150" dirty="0">
              <a:ln>
                <a:solidFill>
                  <a:srgbClr val="F21E1E">
                    <a:alpha val="0"/>
                  </a:srgbClr>
                </a:solidFill>
              </a:ln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02847" y="4273932"/>
            <a:ext cx="3301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400" i="1" spc="-150" dirty="0" smtClean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rgbClr val="F21E1E"/>
                </a:solidFill>
                <a:latin typeface="Yoon 윤고딕 540_TT" pitchFamily="18" charset="-127"/>
                <a:ea typeface="Yoon 윤고딕 540_TT" pitchFamily="18" charset="-127"/>
              </a:rPr>
              <a:t>그러나 </a:t>
            </a:r>
            <a:r>
              <a:rPr lang="en-US" altLang="ko-KR" sz="1400" i="1" spc="-150" dirty="0" smtClean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rgbClr val="F21E1E"/>
                </a:solidFill>
                <a:latin typeface="Yoon 윤고딕 540_TT" pitchFamily="18" charset="-127"/>
                <a:ea typeface="Yoon 윤고딕 540_TT" pitchFamily="18" charset="-127"/>
              </a:rPr>
              <a:t>Love for women, </a:t>
            </a:r>
            <a:r>
              <a:rPr lang="ko-KR" altLang="en-US" sz="1400" i="1" spc="-150" dirty="0" smtClean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rgbClr val="F21E1E"/>
                </a:solidFill>
                <a:latin typeface="Yoon 윤고딕 540_TT" pitchFamily="18" charset="-127"/>
                <a:ea typeface="Yoon 윤고딕 540_TT" pitchFamily="18" charset="-127"/>
              </a:rPr>
              <a:t>미스터피자라는 </a:t>
            </a:r>
            <a:endParaRPr lang="en-US" altLang="ko-KR" sz="1400" i="1" spc="-150" dirty="0" smtClean="0">
              <a:ln>
                <a:solidFill>
                  <a:srgbClr val="F21E1E">
                    <a:alpha val="0"/>
                  </a:srgbClr>
                </a:solidFill>
              </a:ln>
              <a:solidFill>
                <a:srgbClr val="F21E1E"/>
              </a:solidFill>
              <a:latin typeface="Yoon 윤고딕 540_TT" pitchFamily="18" charset="-127"/>
              <a:ea typeface="Yoon 윤고딕 540_TT" pitchFamily="18" charset="-127"/>
            </a:endParaRPr>
          </a:p>
          <a:p>
            <a:pPr algn="r"/>
            <a:r>
              <a:rPr lang="ko-KR" altLang="en-US" sz="1400" i="1" spc="-150" dirty="0" smtClean="0">
                <a:ln>
                  <a:solidFill>
                    <a:srgbClr val="F21E1E">
                      <a:alpha val="0"/>
                    </a:srgbClr>
                  </a:solidFill>
                </a:ln>
                <a:solidFill>
                  <a:srgbClr val="F21E1E"/>
                </a:solidFill>
                <a:latin typeface="Yoon 윤고딕 540_TT" pitchFamily="18" charset="-127"/>
                <a:ea typeface="Yoon 윤고딕 540_TT" pitchFamily="18" charset="-127"/>
              </a:rPr>
              <a:t>브랜드에 대한 지속적 관계의 부재</a:t>
            </a:r>
            <a:endParaRPr lang="en-US" altLang="ko-KR" sz="1400" i="1" spc="-150" dirty="0" smtClean="0">
              <a:ln>
                <a:solidFill>
                  <a:srgbClr val="F21E1E">
                    <a:alpha val="0"/>
                  </a:srgbClr>
                </a:solidFill>
              </a:ln>
              <a:solidFill>
                <a:srgbClr val="F21E1E"/>
              </a:solidFill>
              <a:latin typeface="Yoon 윤고딕 540_TT" pitchFamily="18" charset="-127"/>
              <a:ea typeface="Yoon 윤고딕 540_TT" pitchFamily="18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556792"/>
            <a:ext cx="802747" cy="8228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54686" y="4358124"/>
            <a:ext cx="152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Love for women</a:t>
            </a: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742" y="4697946"/>
            <a:ext cx="361450" cy="81928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27584" y="1527175"/>
            <a:ext cx="1548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정리하자면</a:t>
            </a:r>
            <a:r>
              <a:rPr lang="en-US" altLang="ko-KR" sz="2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,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44008" y="5661248"/>
            <a:ext cx="38395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20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이성적 가치에 대한 자극은 성공했지만</a:t>
            </a:r>
            <a:endParaRPr lang="en-US" altLang="ko-KR" sz="2000" spc="-30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Yoon 윤고딕 550_TT" pitchFamily="18" charset="-127"/>
              <a:ea typeface="Yoon 윤고딕 550_TT" pitchFamily="18" charset="-127"/>
            </a:endParaRPr>
          </a:p>
          <a:p>
            <a:pPr algn="r"/>
            <a:r>
              <a:rPr lang="ko-KR" altLang="en-US" sz="20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여성형 피자라는 브랜드 연상은 약화된 상황</a:t>
            </a:r>
            <a:endParaRPr lang="en-US" altLang="ko-KR" sz="2000" spc="-30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0" y="476672"/>
            <a:ext cx="9144000" cy="45719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-34108" y="-27384"/>
            <a:ext cx="2085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50_TT" pitchFamily="18" charset="-127"/>
                <a:ea typeface="Yoon 윤고딕 550_TT" pitchFamily="18" charset="-127"/>
              </a:rPr>
              <a:t>03 Summary</a:t>
            </a:r>
            <a:endParaRPr lang="ko-KR" altLang="en-US" sz="28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on 윤고딕 550_TT" pitchFamily="18" charset="-127"/>
              <a:ea typeface="Yoon 윤고딕 550_TT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602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1533</TotalTime>
  <Words>1954</Words>
  <Application>Microsoft Office PowerPoint</Application>
  <PresentationFormat>화면 슬라이드 쇼(4:3)</PresentationFormat>
  <Paragraphs>367</Paragraphs>
  <Slides>29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9" baseType="lpstr">
      <vt:lpstr>굴림</vt:lpstr>
      <vt:lpstr>Arial</vt:lpstr>
      <vt:lpstr>맑은 고딕</vt:lpstr>
      <vt:lpstr>Yoon 윤고딕 550_TT</vt:lpstr>
      <vt:lpstr>Yoon 윤고딕 520_TT</vt:lpstr>
      <vt:lpstr>Yoon 윤고딕 540_TT</vt:lpstr>
      <vt:lpstr>Yoon 윤고딕 530_TT</vt:lpstr>
      <vt:lpstr>조선일보명조</vt:lpstr>
      <vt:lpstr>배달의민족 한나</vt:lpstr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jin boheme</dc:creator>
  <cp:lastModifiedBy>하드워크</cp:lastModifiedBy>
  <cp:revision>40</cp:revision>
  <dcterms:created xsi:type="dcterms:W3CDTF">2014-04-09T13:18:54Z</dcterms:created>
  <dcterms:modified xsi:type="dcterms:W3CDTF">2014-04-11T14:56:15Z</dcterms:modified>
</cp:coreProperties>
</file>