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75" r:id="rId4"/>
    <p:sldId id="278" r:id="rId5"/>
    <p:sldId id="279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71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22" autoAdjust="0"/>
  </p:normalViewPr>
  <p:slideViewPr>
    <p:cSldViewPr>
      <p:cViewPr>
        <p:scale>
          <a:sx n="66" d="100"/>
          <a:sy n="66" d="100"/>
        </p:scale>
        <p:origin x="-6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6BEB8-3DF6-4661-B91B-4CD14A9B3726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3AE25-620C-4E2C-94D6-C8040F0AF1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88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01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478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29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287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2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35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454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923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807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517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350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5B969-95DF-444D-B732-E398DB4E5D17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6E967-539E-486F-94B3-78E6602F72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611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36104" y="1772816"/>
            <a:ext cx="6620272" cy="1252118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Ch5. Social TV Rating</a:t>
            </a:r>
            <a:endParaRPr lang="ko-KR" altLang="en-US" dirty="0">
              <a:solidFill>
                <a:schemeClr val="bg1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494116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ko-KR" altLang="en-US" sz="2000" dirty="0" smtClean="0">
                <a:solidFill>
                  <a:schemeClr val="bg1"/>
                </a:solidFill>
                <a:latin typeface="08서울한강체 M" panose="02020603020101020101" pitchFamily="18" charset="-127"/>
                <a:ea typeface="08서울한강체 M" panose="02020603020101020101" pitchFamily="18" charset="-127"/>
              </a:rPr>
              <a:t>뉴미디어 기획 </a:t>
            </a:r>
            <a:r>
              <a:rPr lang="en-US" altLang="ko-KR" sz="2000" dirty="0" smtClean="0">
                <a:solidFill>
                  <a:schemeClr val="bg1"/>
                </a:solidFill>
                <a:latin typeface="08서울한강체 M" panose="02020603020101020101" pitchFamily="18" charset="-127"/>
                <a:ea typeface="08서울한강체 M" panose="02020603020101020101" pitchFamily="18" charset="-127"/>
              </a:rPr>
              <a:t>7</a:t>
            </a:r>
            <a:r>
              <a:rPr lang="ko-KR" altLang="en-US" sz="2000" dirty="0" smtClean="0">
                <a:solidFill>
                  <a:schemeClr val="bg1"/>
                </a:solidFill>
                <a:latin typeface="08서울한강체 M" panose="02020603020101020101" pitchFamily="18" charset="-127"/>
                <a:ea typeface="08서울한강체 M" panose="02020603020101020101" pitchFamily="18" charset="-127"/>
              </a:rPr>
              <a:t>조</a:t>
            </a:r>
            <a:endParaRPr lang="en-US" altLang="ko-KR" sz="2000" dirty="0" smtClean="0">
              <a:solidFill>
                <a:schemeClr val="bg1"/>
              </a:solidFill>
              <a:latin typeface="08서울한강체 M" panose="02020603020101020101" pitchFamily="18" charset="-127"/>
              <a:ea typeface="08서울한강체 M" panose="02020603020101020101" pitchFamily="18" charset="-127"/>
            </a:endParaRPr>
          </a:p>
          <a:p>
            <a:pPr algn="r"/>
            <a:r>
              <a:rPr lang="ko-KR" altLang="en-US" sz="2000" dirty="0" err="1" smtClean="0">
                <a:solidFill>
                  <a:schemeClr val="bg1"/>
                </a:solidFill>
                <a:latin typeface="08서울한강체 M" panose="02020603020101020101" pitchFamily="18" charset="-127"/>
                <a:ea typeface="08서울한강체 M" panose="02020603020101020101" pitchFamily="18" charset="-127"/>
              </a:rPr>
              <a:t>송무섭</a:t>
            </a:r>
            <a:r>
              <a:rPr lang="ko-KR" altLang="en-US" sz="2000" dirty="0" smtClean="0">
                <a:solidFill>
                  <a:schemeClr val="bg1"/>
                </a:solidFill>
                <a:latin typeface="08서울한강체 M" panose="02020603020101020101" pitchFamily="18" charset="-127"/>
                <a:ea typeface="08서울한강체 M" panose="02020603020101020101" pitchFamily="18" charset="-127"/>
              </a:rPr>
              <a:t> 송유진 조태진</a:t>
            </a:r>
            <a:endParaRPr lang="en-US" altLang="ko-KR" sz="2000" dirty="0" smtClean="0">
              <a:solidFill>
                <a:schemeClr val="bg1"/>
              </a:solidFill>
              <a:latin typeface="08서울한강체 M" panose="02020603020101020101" pitchFamily="18" charset="-127"/>
              <a:ea typeface="08서울한강체 M" panose="0202060302010102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17440" y="1847255"/>
            <a:ext cx="5904656" cy="0"/>
          </a:xfrm>
          <a:prstGeom prst="line">
            <a:avLst/>
          </a:prstGeom>
          <a:ln w="76200" cmpd="thickThin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617440" y="2996952"/>
            <a:ext cx="5904656" cy="0"/>
          </a:xfrm>
          <a:prstGeom prst="line">
            <a:avLst/>
          </a:prstGeom>
          <a:ln w="76200" cmpd="thinThick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4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14049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en-US" altLang="ko-KR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Getglue</a:t>
            </a:r>
            <a:endParaRPr lang="en-US" altLang="ko-KR" sz="2200" b="1" dirty="0" smtClean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513" y="1412776"/>
            <a:ext cx="88472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ko-KR" sz="1600" dirty="0" smtClean="0">
                <a:latin typeface="+mn-ea"/>
              </a:rPr>
              <a:t>실시간 </a:t>
            </a:r>
            <a:r>
              <a:rPr lang="ko-KR" altLang="ko-KR" sz="1600" dirty="0">
                <a:latin typeface="+mn-ea"/>
              </a:rPr>
              <a:t>프로그램이 방송 될 때 체크인한 시청자를 대상으로 </a:t>
            </a:r>
            <a:r>
              <a:rPr lang="ko-KR" altLang="en-US" sz="1600" dirty="0" smtClean="0">
                <a:latin typeface="+mn-ea"/>
              </a:rPr>
              <a:t>스티커를 </a:t>
            </a:r>
            <a:r>
              <a:rPr lang="ko-KR" altLang="ko-KR" sz="1600" dirty="0" smtClean="0">
                <a:latin typeface="+mn-ea"/>
              </a:rPr>
              <a:t>보상해주는 </a:t>
            </a:r>
            <a:r>
              <a:rPr lang="ko-KR" altLang="ko-KR" sz="1600" dirty="0">
                <a:latin typeface="+mn-ea"/>
              </a:rPr>
              <a:t>행위를 통해 </a:t>
            </a:r>
            <a:endParaRPr lang="en-US" altLang="ko-KR" sz="1600" dirty="0" smtClean="0">
              <a:latin typeface="+mn-ea"/>
            </a:endParaRPr>
          </a:p>
          <a:p>
            <a:pPr algn="ctr"/>
            <a:r>
              <a:rPr lang="ko-KR" altLang="ko-KR" sz="1600" dirty="0" smtClean="0">
                <a:latin typeface="+mn-ea"/>
              </a:rPr>
              <a:t>시청률을 </a:t>
            </a:r>
            <a:r>
              <a:rPr lang="ko-KR" altLang="ko-KR" sz="1600" dirty="0">
                <a:latin typeface="+mn-ea"/>
              </a:rPr>
              <a:t>높이는데 </a:t>
            </a:r>
            <a:r>
              <a:rPr lang="ko-KR" altLang="ko-KR" sz="1600" dirty="0" smtClean="0">
                <a:latin typeface="+mn-ea"/>
              </a:rPr>
              <a:t>기여</a:t>
            </a:r>
            <a:r>
              <a:rPr lang="ko-KR" altLang="en-US" sz="1600" dirty="0" smtClean="0">
                <a:latin typeface="+mn-ea"/>
              </a:rPr>
              <a:t>함</a:t>
            </a:r>
            <a:r>
              <a:rPr lang="en-US" altLang="ko-KR" sz="1600" dirty="0" smtClean="0">
                <a:latin typeface="+mn-ea"/>
              </a:rPr>
              <a:t>.  </a:t>
            </a:r>
            <a:r>
              <a:rPr lang="ko-KR" altLang="en-US" sz="1600" dirty="0" smtClean="0">
                <a:latin typeface="+mn-ea"/>
              </a:rPr>
              <a:t>실시간으로 방송되고 있는 프로그램에</a:t>
            </a:r>
            <a:endParaRPr lang="en-US" altLang="ko-KR" sz="1600" dirty="0" smtClean="0">
              <a:latin typeface="+mn-ea"/>
            </a:endParaRPr>
          </a:p>
          <a:p>
            <a:pPr algn="ctr"/>
            <a:r>
              <a:rPr lang="ko-KR" altLang="en-US" sz="1600" dirty="0" smtClean="0">
                <a:latin typeface="+mn-ea"/>
              </a:rPr>
              <a:t>체크인 한 친구를 확인할 수 있다</a:t>
            </a:r>
            <a:r>
              <a:rPr lang="en-US" altLang="ko-KR" sz="1600" dirty="0" smtClean="0">
                <a:latin typeface="+mn-ea"/>
              </a:rPr>
              <a:t>.</a:t>
            </a:r>
            <a:endParaRPr lang="ko-KR" altLang="en-US" sz="1600" dirty="0">
              <a:latin typeface="+mn-ea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051" y="2348880"/>
            <a:ext cx="4992216" cy="412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0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Nielsen</a:t>
            </a:r>
          </a:p>
        </p:txBody>
      </p:sp>
      <p:pic>
        <p:nvPicPr>
          <p:cNvPr id="8" name="그림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89" b="89589" l="463" r="96914">
                        <a14:foregroundMark x1="9877" y1="34247" x2="9877" y2="34247"/>
                        <a14:foregroundMark x1="26235" y1="33151" x2="26235" y2="33151"/>
                        <a14:foregroundMark x1="26543" y1="20822" x2="26543" y2="20822"/>
                        <a14:foregroundMark x1="18519" y1="31781" x2="18519" y2="31781"/>
                        <a14:foregroundMark x1="41667" y1="32329" x2="41667" y2="32329"/>
                        <a14:foregroundMark x1="48148" y1="24110" x2="48148" y2="24110"/>
                        <a14:foregroundMark x1="56790" y1="38082" x2="56790" y2="38082"/>
                        <a14:foregroundMark x1="61111" y1="45205" x2="61111" y2="45205"/>
                        <a14:foregroundMark x1="67284" y1="39452" x2="67284" y2="39452"/>
                        <a14:foregroundMark x1="82407" y1="39452" x2="82407" y2="39452"/>
                        <a14:foregroundMark x1="92130" y1="35068" x2="92130" y2="35068"/>
                        <a14:foregroundMark x1="92593" y1="68219" x2="92593" y2="68219"/>
                        <a14:foregroundMark x1="80247" y1="66301" x2="80247" y2="66301"/>
                        <a14:foregroundMark x1="71296" y1="69041" x2="71296" y2="69041"/>
                        <a14:foregroundMark x1="61574" y1="69041" x2="61574" y2="69041"/>
                        <a14:foregroundMark x1="51080" y1="69041" x2="51080" y2="69041"/>
                        <a14:foregroundMark x1="40895" y1="68219" x2="40895" y2="68219"/>
                        <a14:foregroundMark x1="30864" y1="70137" x2="30864" y2="70137"/>
                        <a14:foregroundMark x1="18981" y1="69589" x2="18981" y2="69589"/>
                        <a14:foregroundMark x1="7716" y1="70137" x2="7716" y2="70137"/>
                        <a14:backgroundMark x1="14660" y1="43288" x2="14660" y2="43288"/>
                        <a14:backgroundMark x1="4167" y1="41370" x2="4167" y2="41370"/>
                        <a14:backgroundMark x1="13117" y1="79726" x2="13117" y2="797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822" y="3940210"/>
            <a:ext cx="4845177" cy="27291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16398" y="1484784"/>
            <a:ext cx="6867970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latinLnBrk="0"/>
            <a:r>
              <a:rPr lang="ko-KR" altLang="en-US" dirty="0" smtClean="0">
                <a:latin typeface="+mn-ea"/>
              </a:rPr>
              <a:t>정보 조사 업체 </a:t>
            </a:r>
            <a:r>
              <a:rPr lang="ko-KR" altLang="en-US" dirty="0" err="1" smtClean="0">
                <a:latin typeface="+mn-ea"/>
              </a:rPr>
              <a:t>닐슨의</a:t>
            </a:r>
            <a:r>
              <a:rPr lang="ko-KR" altLang="en-US" dirty="0" smtClean="0">
                <a:latin typeface="+mn-ea"/>
              </a:rPr>
              <a:t> 새로운 시청률 조사 지표마련</a:t>
            </a:r>
            <a:endParaRPr lang="en-US" altLang="ko-KR" dirty="0" smtClean="0">
              <a:latin typeface="+mn-ea"/>
            </a:endParaRPr>
          </a:p>
          <a:p>
            <a:pPr lvl="0" algn="ctr" latinLnBrk="0"/>
            <a:endParaRPr lang="ko-KR" altLang="ko-KR" dirty="0">
              <a:latin typeface="+mn-ea"/>
            </a:endParaRPr>
          </a:p>
          <a:p>
            <a:pPr lvl="0" algn="ctr" latinLnBrk="0"/>
            <a:r>
              <a:rPr lang="en-US" altLang="ko-KR" dirty="0" smtClean="0">
                <a:latin typeface="+mn-ea"/>
              </a:rPr>
              <a:t>twitter</a:t>
            </a:r>
            <a:r>
              <a:rPr lang="ko-KR" altLang="ko-KR" dirty="0" smtClean="0">
                <a:latin typeface="+mn-ea"/>
              </a:rPr>
              <a:t>와 </a:t>
            </a:r>
            <a:r>
              <a:rPr lang="ko-KR" altLang="ko-KR" dirty="0">
                <a:latin typeface="+mn-ea"/>
              </a:rPr>
              <a:t>제휴를 맺어 </a:t>
            </a:r>
            <a:r>
              <a:rPr lang="en-US" altLang="ko-KR" dirty="0">
                <a:latin typeface="+mn-ea"/>
              </a:rPr>
              <a:t>“</a:t>
            </a:r>
            <a:r>
              <a:rPr lang="ko-KR" altLang="ko-KR" sz="2200" dirty="0" err="1">
                <a:latin typeface="+mn-ea"/>
              </a:rPr>
              <a:t>닐슨</a:t>
            </a:r>
            <a:r>
              <a:rPr lang="en-US" altLang="ko-KR" sz="2200" dirty="0">
                <a:latin typeface="+mn-ea"/>
              </a:rPr>
              <a:t>-</a:t>
            </a:r>
            <a:r>
              <a:rPr lang="ko-KR" altLang="ko-KR" sz="2200" dirty="0" err="1">
                <a:latin typeface="+mn-ea"/>
              </a:rPr>
              <a:t>트위터</a:t>
            </a:r>
            <a:r>
              <a:rPr lang="ko-KR" altLang="ko-KR" sz="2200" dirty="0">
                <a:latin typeface="+mn-ea"/>
              </a:rPr>
              <a:t> 시청률</a:t>
            </a:r>
            <a:r>
              <a:rPr lang="en-US" altLang="ko-KR" dirty="0">
                <a:latin typeface="+mn-ea"/>
              </a:rPr>
              <a:t>” </a:t>
            </a:r>
            <a:r>
              <a:rPr lang="ko-KR" altLang="ko-KR" dirty="0">
                <a:latin typeface="+mn-ea"/>
              </a:rPr>
              <a:t>발표</a:t>
            </a:r>
          </a:p>
          <a:p>
            <a:pPr lvl="0" algn="ctr" latinLnBrk="0"/>
            <a:r>
              <a:rPr lang="en-US" altLang="ko-KR" dirty="0">
                <a:latin typeface="+mn-ea"/>
              </a:rPr>
              <a:t>2013</a:t>
            </a:r>
            <a:r>
              <a:rPr lang="ko-KR" altLang="ko-KR" dirty="0">
                <a:latin typeface="+mn-ea"/>
              </a:rPr>
              <a:t>년 가을</a:t>
            </a:r>
            <a:r>
              <a:rPr lang="en-US" altLang="ko-KR" dirty="0">
                <a:latin typeface="+mn-ea"/>
              </a:rPr>
              <a:t> TV </a:t>
            </a:r>
            <a:r>
              <a:rPr lang="ko-KR" altLang="ko-KR" dirty="0">
                <a:latin typeface="+mn-ea"/>
              </a:rPr>
              <a:t>시즌부터 미국 시청자들을 </a:t>
            </a:r>
            <a:r>
              <a:rPr lang="ko-KR" altLang="ko-KR" dirty="0" smtClean="0">
                <a:latin typeface="+mn-ea"/>
              </a:rPr>
              <a:t>대상으로 </a:t>
            </a:r>
            <a:endParaRPr lang="en-US" altLang="ko-KR" dirty="0" smtClean="0">
              <a:latin typeface="+mn-ea"/>
            </a:endParaRPr>
          </a:p>
          <a:p>
            <a:pPr lvl="0" algn="ctr" latinLnBrk="0"/>
            <a:r>
              <a:rPr lang="ko-KR" altLang="ko-KR" dirty="0" smtClean="0">
                <a:latin typeface="+mn-ea"/>
              </a:rPr>
              <a:t>해당</a:t>
            </a:r>
            <a:r>
              <a:rPr lang="en-US" altLang="ko-KR" dirty="0" smtClean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TV </a:t>
            </a:r>
            <a:r>
              <a:rPr lang="ko-KR" altLang="ko-KR" dirty="0">
                <a:latin typeface="+mn-ea"/>
              </a:rPr>
              <a:t>쇼와 관련된 </a:t>
            </a:r>
            <a:r>
              <a:rPr lang="ko-KR" altLang="ko-KR" dirty="0" err="1">
                <a:latin typeface="+mn-ea"/>
              </a:rPr>
              <a:t>트위터</a:t>
            </a:r>
            <a:r>
              <a:rPr lang="ko-KR" altLang="ko-KR" dirty="0">
                <a:latin typeface="+mn-ea"/>
              </a:rPr>
              <a:t> 활동 </a:t>
            </a:r>
            <a:r>
              <a:rPr lang="ko-KR" altLang="ko-KR" dirty="0" smtClean="0">
                <a:latin typeface="+mn-ea"/>
              </a:rPr>
              <a:t>및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ko-KR" dirty="0" smtClean="0">
                <a:latin typeface="+mn-ea"/>
              </a:rPr>
              <a:t>사용자 </a:t>
            </a:r>
            <a:r>
              <a:rPr lang="ko-KR" altLang="ko-KR" dirty="0">
                <a:latin typeface="+mn-ea"/>
              </a:rPr>
              <a:t>간 대화내용을 측정</a:t>
            </a:r>
            <a:r>
              <a:rPr lang="en-US" altLang="ko-KR" dirty="0">
                <a:latin typeface="+mn-ea"/>
              </a:rPr>
              <a:t>.</a:t>
            </a:r>
            <a:endParaRPr lang="ko-KR" altLang="ko-KR" dirty="0">
              <a:latin typeface="+mn-ea"/>
            </a:endParaRPr>
          </a:p>
          <a:p>
            <a:pPr algn="ctr"/>
            <a:endParaRPr lang="en-US" altLang="ko-KR" dirty="0" smtClean="0">
              <a:latin typeface="+mn-ea"/>
            </a:endParaRPr>
          </a:p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7322" y="3416095"/>
            <a:ext cx="648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http://www.nielsensocial.com/nielsentwittertvratings/weekly/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583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3858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Twitter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와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social TV Rating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0385" y="1628800"/>
            <a:ext cx="84460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Twitter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TV</a:t>
            </a:r>
            <a:r>
              <a:rPr lang="ko-KR" altLang="en-US" dirty="0" smtClean="0"/>
              <a:t>와의 연계를 위하여 </a:t>
            </a:r>
            <a:r>
              <a:rPr lang="ko-KR" altLang="en-US" dirty="0" err="1" smtClean="0"/>
              <a:t>소셜</a:t>
            </a:r>
            <a:r>
              <a:rPr lang="ko-KR" altLang="en-US" dirty="0" smtClean="0"/>
              <a:t> </a:t>
            </a:r>
            <a:r>
              <a:rPr lang="en-US" altLang="ko-KR" dirty="0" smtClean="0"/>
              <a:t>TV </a:t>
            </a:r>
            <a:r>
              <a:rPr lang="ko-KR" altLang="en-US" dirty="0" smtClean="0"/>
              <a:t>분석 업체인 </a:t>
            </a:r>
            <a:r>
              <a:rPr lang="en-US" altLang="ko-KR" dirty="0" smtClean="0"/>
              <a:t>Bluefin labs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Trendrr.tv</a:t>
            </a:r>
            <a:r>
              <a:rPr lang="ko-KR" altLang="en-US" dirty="0" smtClean="0"/>
              <a:t>를 인수하고</a:t>
            </a:r>
            <a:r>
              <a:rPr lang="en-US" altLang="ko-KR" dirty="0"/>
              <a:t> </a:t>
            </a:r>
            <a:r>
              <a:rPr lang="en-US" altLang="ko-KR" dirty="0" smtClean="0"/>
              <a:t>Nielsen</a:t>
            </a:r>
            <a:r>
              <a:rPr lang="ko-KR" altLang="en-US" dirty="0" smtClean="0"/>
              <a:t>과 협력하여 </a:t>
            </a:r>
            <a:r>
              <a:rPr lang="ko-KR" altLang="en-US" dirty="0" err="1" smtClean="0"/>
              <a:t>닐슨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트위터</a:t>
            </a:r>
            <a:r>
              <a:rPr lang="ko-KR" altLang="en-US" dirty="0" smtClean="0"/>
              <a:t> 시청률을 발표하는 등 </a:t>
            </a:r>
            <a:r>
              <a:rPr lang="en-US" altLang="ko-KR" dirty="0" smtClean="0"/>
              <a:t>TV </a:t>
            </a:r>
            <a:r>
              <a:rPr lang="ko-KR" altLang="en-US" dirty="0" err="1" smtClean="0"/>
              <a:t>콘텐츠에</a:t>
            </a:r>
            <a:r>
              <a:rPr lang="ko-KR" altLang="en-US" dirty="0" smtClean="0"/>
              <a:t> 보이는 관심이 대단하다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트위터</a:t>
            </a:r>
            <a:r>
              <a:rPr lang="ko-KR" altLang="en-US" dirty="0" smtClean="0"/>
              <a:t> </a:t>
            </a:r>
            <a:r>
              <a:rPr lang="ko-KR" altLang="en-US" dirty="0" err="1"/>
              <a:t>앰플리파이</a:t>
            </a:r>
            <a:r>
              <a:rPr lang="en-US" altLang="ko-KR" dirty="0"/>
              <a:t>(amplify)</a:t>
            </a:r>
            <a:r>
              <a:rPr lang="ko-KR" altLang="en-US" dirty="0"/>
              <a:t>나 </a:t>
            </a:r>
            <a:r>
              <a:rPr lang="en-US" altLang="ko-KR" dirty="0"/>
              <a:t>TV</a:t>
            </a:r>
            <a:r>
              <a:rPr lang="ko-KR" altLang="en-US" dirty="0"/>
              <a:t>광고와 연계된 홍보 </a:t>
            </a:r>
            <a:r>
              <a:rPr lang="ko-KR" altLang="en-US" dirty="0" err="1"/>
              <a:t>트윗</a:t>
            </a:r>
            <a:r>
              <a:rPr lang="ko-KR" altLang="en-US" dirty="0"/>
              <a:t> 상품을 잇달아 내놓기도 했다</a:t>
            </a:r>
            <a:r>
              <a:rPr lang="en-US" altLang="ko-KR" dirty="0"/>
              <a:t>.</a:t>
            </a:r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/>
              <a:t>이는 </a:t>
            </a:r>
            <a:r>
              <a:rPr lang="en-US" altLang="ko-KR" dirty="0" smtClean="0"/>
              <a:t>TV </a:t>
            </a:r>
            <a:r>
              <a:rPr lang="ko-KR" altLang="en-US" dirty="0"/>
              <a:t>관계사와 광고주를 </a:t>
            </a:r>
            <a:r>
              <a:rPr lang="ko-KR" altLang="en-US" dirty="0" err="1"/>
              <a:t>타겟으로</a:t>
            </a:r>
            <a:r>
              <a:rPr lang="ko-KR" altLang="en-US" dirty="0"/>
              <a:t> </a:t>
            </a:r>
            <a:r>
              <a:rPr lang="en-US" altLang="ko-KR" dirty="0"/>
              <a:t>TV</a:t>
            </a:r>
            <a:r>
              <a:rPr lang="ko-KR" altLang="en-US" dirty="0"/>
              <a:t>와 연계한 광고 매체로 자리잡으려는 </a:t>
            </a:r>
            <a:r>
              <a:rPr lang="ko-KR" altLang="en-US" dirty="0" smtClean="0"/>
              <a:t>움직임으로 </a:t>
            </a:r>
            <a:r>
              <a:rPr lang="ko-KR" altLang="en-US" dirty="0"/>
              <a:t>보인다</a:t>
            </a:r>
            <a:r>
              <a:rPr lang="en-US" altLang="ko-KR" dirty="0"/>
              <a:t>.</a:t>
            </a:r>
            <a:endParaRPr lang="ko-KR" altLang="en-US" dirty="0"/>
          </a:p>
          <a:p>
            <a:pPr algn="ctr"/>
            <a:endParaRPr lang="ko-KR" altLang="en-US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859" y="3789040"/>
            <a:ext cx="3960365" cy="283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93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3858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Twitter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와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social TV Rating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1907" y="2105561"/>
            <a:ext cx="854734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600" dirty="0" smtClean="0"/>
              <a:t>하지만 </a:t>
            </a:r>
            <a:r>
              <a:rPr lang="ko-KR" altLang="en-US" sz="1600" dirty="0" err="1" smtClean="0"/>
              <a:t>트위터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멘션</a:t>
            </a:r>
            <a:r>
              <a:rPr lang="ko-KR" altLang="en-US" sz="1600" dirty="0" smtClean="0"/>
              <a:t> 조사만으로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실제로 많은 사람들이 그 </a:t>
            </a:r>
            <a:r>
              <a:rPr lang="en-US" altLang="ko-KR" sz="1600" dirty="0" smtClean="0"/>
              <a:t>TV</a:t>
            </a:r>
            <a:r>
              <a:rPr lang="ko-KR" altLang="en-US" sz="1600" dirty="0" smtClean="0"/>
              <a:t>쇼에 주목하고 있다고 말하기는 부족하다</a:t>
            </a:r>
            <a:r>
              <a:rPr lang="en-US" altLang="ko-KR" sz="1600" dirty="0" smtClean="0"/>
              <a:t>.</a:t>
            </a:r>
          </a:p>
          <a:p>
            <a:pPr algn="ctr"/>
            <a:r>
              <a:rPr lang="ko-KR" altLang="en-US" sz="1600" dirty="0" err="1" smtClean="0"/>
              <a:t>트위터로</a:t>
            </a:r>
            <a:r>
              <a:rPr lang="ko-KR" altLang="en-US" sz="1600" dirty="0" smtClean="0"/>
              <a:t> 볼 수 있는 사람들의 반응은 일시적이고 이벤트성인 경우가 많고</a:t>
            </a:r>
            <a:r>
              <a:rPr lang="en-US" altLang="ko-KR" sz="1600" dirty="0" smtClean="0"/>
              <a:t>,</a:t>
            </a:r>
          </a:p>
          <a:p>
            <a:pPr algn="ctr"/>
            <a:r>
              <a:rPr lang="ko-KR" altLang="en-US" sz="1600" dirty="0" smtClean="0"/>
              <a:t>해당 </a:t>
            </a:r>
            <a:r>
              <a:rPr lang="en-US" altLang="ko-KR" sz="1600" dirty="0" smtClean="0"/>
              <a:t>TV</a:t>
            </a:r>
            <a:r>
              <a:rPr lang="ko-KR" altLang="en-US" sz="1600" dirty="0" smtClean="0"/>
              <a:t>쇼를 시청하는 모든 사람들이 </a:t>
            </a:r>
            <a:r>
              <a:rPr lang="ko-KR" altLang="en-US" sz="1600" dirty="0" err="1" smtClean="0"/>
              <a:t>트위터에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멘션을</a:t>
            </a:r>
            <a:r>
              <a:rPr lang="ko-KR" altLang="en-US" sz="1600" dirty="0" smtClean="0"/>
              <a:t> 남기지는 않기 때문이다</a:t>
            </a:r>
            <a:r>
              <a:rPr lang="en-US" altLang="ko-KR" sz="1600" dirty="0" smtClean="0"/>
              <a:t>.</a:t>
            </a:r>
          </a:p>
          <a:p>
            <a:pPr algn="ctr"/>
            <a:r>
              <a:rPr lang="en-US" altLang="ko-KR" sz="1600" dirty="0" smtClean="0"/>
              <a:t> </a:t>
            </a:r>
          </a:p>
          <a:p>
            <a:pPr algn="ctr"/>
            <a:r>
              <a:rPr lang="ko-KR" altLang="en-US" sz="1600" dirty="0" smtClean="0"/>
              <a:t>앞서 조사한 바와 같이 </a:t>
            </a:r>
            <a:r>
              <a:rPr lang="en-US" altLang="ko-KR" sz="1600" dirty="0" smtClean="0"/>
              <a:t>TV </a:t>
            </a:r>
            <a:r>
              <a:rPr lang="ko-KR" altLang="en-US" sz="1600" dirty="0" smtClean="0"/>
              <a:t>시청률과 </a:t>
            </a:r>
            <a:r>
              <a:rPr lang="ko-KR" altLang="en-US" sz="1600" dirty="0" err="1" smtClean="0"/>
              <a:t>소셜</a:t>
            </a:r>
            <a:r>
              <a:rPr lang="ko-KR" altLang="en-US" sz="1600" dirty="0" smtClean="0"/>
              <a:t> 미디어의 상관관계는 아직 확실히 밝혀진 바 없고</a:t>
            </a:r>
            <a:endParaRPr lang="en-US" altLang="ko-KR" sz="1600" dirty="0" smtClean="0"/>
          </a:p>
          <a:p>
            <a:pPr algn="ctr"/>
            <a:r>
              <a:rPr lang="ko-KR" altLang="en-US" sz="1600" dirty="0" err="1" smtClean="0"/>
              <a:t>트위터에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TV </a:t>
            </a:r>
            <a:r>
              <a:rPr lang="ko-KR" altLang="en-US" sz="1600" dirty="0" smtClean="0"/>
              <a:t>쇼에 대한 반응을 게시하는 것과 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직접적인 </a:t>
            </a:r>
            <a:r>
              <a:rPr lang="en-US" altLang="ko-KR" sz="1600" dirty="0" smtClean="0"/>
              <a:t>TV </a:t>
            </a:r>
            <a:r>
              <a:rPr lang="ko-KR" altLang="en-US" sz="1600" dirty="0" smtClean="0"/>
              <a:t>시청활동 사이에는 연결고리가 없다는 문제점으로 인한 질문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4870" y="4293096"/>
            <a:ext cx="91356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600" dirty="0" err="1" smtClean="0"/>
              <a:t>트위터에서는</a:t>
            </a:r>
            <a:r>
              <a:rPr lang="ko-KR" altLang="en-US" sz="1600" dirty="0" smtClean="0"/>
              <a:t> 이를 해결하기 위해 </a:t>
            </a:r>
            <a:r>
              <a:rPr lang="ko-KR" altLang="en-US" sz="1600" dirty="0" err="1" smtClean="0"/>
              <a:t>앰플리파이를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통해 생방송 </a:t>
            </a:r>
            <a:r>
              <a:rPr lang="en-US" altLang="ko-KR" sz="1600" dirty="0"/>
              <a:t>TV</a:t>
            </a:r>
            <a:r>
              <a:rPr lang="ko-KR" altLang="en-US" sz="1600" dirty="0"/>
              <a:t>의 동영상 클립을 링크하고 있고</a:t>
            </a:r>
            <a:r>
              <a:rPr lang="en-US" altLang="ko-KR" sz="1600" dirty="0"/>
              <a:t>, 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방송 </a:t>
            </a:r>
            <a:r>
              <a:rPr lang="ko-KR" altLang="en-US" sz="1600" dirty="0"/>
              <a:t>관련 </a:t>
            </a:r>
            <a:r>
              <a:rPr lang="ko-KR" altLang="en-US" sz="1600" dirty="0" err="1"/>
              <a:t>트윗에</a:t>
            </a:r>
            <a:r>
              <a:rPr lang="ko-KR" altLang="en-US" sz="1600" dirty="0"/>
              <a:t> 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시청</a:t>
            </a:r>
            <a:r>
              <a:rPr lang="en-US" altLang="ko-KR" sz="1600" dirty="0" smtClean="0"/>
              <a:t>(See it)’</a:t>
            </a:r>
            <a:r>
              <a:rPr lang="ko-KR" altLang="en-US" sz="1600" dirty="0" smtClean="0"/>
              <a:t>버튼을 삽입할 계획도 </a:t>
            </a:r>
            <a:r>
              <a:rPr lang="ko-KR" altLang="en-US" sz="1600" dirty="0"/>
              <a:t>갖고 있다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하지만 이런 식으로 세컨드스크린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온라인 </a:t>
            </a:r>
            <a:r>
              <a:rPr lang="en-US" altLang="ko-KR" sz="1600" dirty="0" smtClean="0"/>
              <a:t>TV </a:t>
            </a:r>
            <a:r>
              <a:rPr lang="ko-KR" altLang="en-US" sz="1600" dirty="0" smtClean="0"/>
              <a:t>시청 등 점점 더 다양해지는 </a:t>
            </a:r>
            <a:r>
              <a:rPr lang="en-US" altLang="ko-KR" sz="1600" dirty="0" smtClean="0"/>
              <a:t>TV</a:t>
            </a:r>
            <a:r>
              <a:rPr lang="ko-KR" altLang="en-US" sz="1600" dirty="0" smtClean="0"/>
              <a:t>시청 매체에 따른 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정확한 시청률 집계를 위한 노력이 더욱 필요할 것이다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1484784"/>
            <a:ext cx="4769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err="1" smtClean="0"/>
              <a:t>트위터는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TV </a:t>
            </a:r>
            <a:r>
              <a:rPr lang="ko-KR" altLang="en-US" b="1" dirty="0" smtClean="0"/>
              <a:t>시청률의 미래가 될 수 있을까</a:t>
            </a:r>
            <a:r>
              <a:rPr lang="en-US" altLang="ko-KR" b="1" dirty="0" smtClean="0"/>
              <a:t>?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01654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636913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bg1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감사합니다</a:t>
            </a:r>
            <a:endParaRPr lang="ko-KR" altLang="en-US" dirty="0">
              <a:solidFill>
                <a:schemeClr val="bg1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771800" y="2783359"/>
            <a:ext cx="3709459" cy="0"/>
          </a:xfrm>
          <a:prstGeom prst="line">
            <a:avLst/>
          </a:prstGeom>
          <a:ln w="76200" cmpd="thickThin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2771960" y="4007495"/>
            <a:ext cx="3680271" cy="0"/>
          </a:xfrm>
          <a:prstGeom prst="line">
            <a:avLst/>
          </a:prstGeom>
          <a:ln w="76200" cmpd="thinThick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55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843808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843808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5816" y="598745"/>
            <a:ext cx="25462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Social TV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의 등장</a:t>
            </a:r>
            <a:endParaRPr lang="en-US" altLang="ko-KR" sz="2200" b="1" dirty="0" smtClean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552" y="1844824"/>
            <a:ext cx="82089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+mn-ea"/>
              </a:rPr>
              <a:t>TV</a:t>
            </a:r>
            <a:r>
              <a:rPr lang="ko-KR" altLang="ko-KR" dirty="0">
                <a:latin typeface="+mn-ea"/>
              </a:rPr>
              <a:t>와 </a:t>
            </a:r>
            <a:r>
              <a:rPr lang="ko-KR" altLang="ko-KR" dirty="0" err="1">
                <a:latin typeface="+mn-ea"/>
              </a:rPr>
              <a:t>소셜</a:t>
            </a:r>
            <a:r>
              <a:rPr lang="ko-KR" altLang="ko-KR" dirty="0">
                <a:latin typeface="+mn-ea"/>
              </a:rPr>
              <a:t> 미디어를 함께 이용함으로써</a:t>
            </a:r>
            <a:r>
              <a:rPr lang="en-US" altLang="ko-KR" dirty="0">
                <a:latin typeface="+mn-ea"/>
              </a:rPr>
              <a:t> </a:t>
            </a:r>
            <a:r>
              <a:rPr lang="en-US" altLang="ko-KR" sz="2200" dirty="0">
                <a:latin typeface="+mn-ea"/>
              </a:rPr>
              <a:t>TV </a:t>
            </a:r>
            <a:r>
              <a:rPr lang="ko-KR" altLang="ko-KR" sz="2200" dirty="0">
                <a:latin typeface="+mn-ea"/>
              </a:rPr>
              <a:t>시청 자체를 </a:t>
            </a:r>
            <a:r>
              <a:rPr lang="ko-KR" altLang="ko-KR" sz="2200" dirty="0" err="1">
                <a:latin typeface="+mn-ea"/>
              </a:rPr>
              <a:t>소셜한</a:t>
            </a:r>
            <a:r>
              <a:rPr lang="ko-KR" altLang="ko-KR" sz="2200" dirty="0">
                <a:latin typeface="+mn-ea"/>
              </a:rPr>
              <a:t> 것</a:t>
            </a:r>
            <a:r>
              <a:rPr lang="ko-KR" altLang="ko-KR" dirty="0">
                <a:latin typeface="+mn-ea"/>
              </a:rPr>
              <a:t>으로 </a:t>
            </a:r>
            <a:r>
              <a:rPr lang="ko-KR" altLang="ko-KR" dirty="0" smtClean="0">
                <a:latin typeface="+mn-ea"/>
              </a:rPr>
              <a:t>만드는 </a:t>
            </a:r>
            <a:r>
              <a:rPr lang="ko-KR" altLang="ko-KR" dirty="0">
                <a:latin typeface="+mn-ea"/>
              </a:rPr>
              <a:t>것</a:t>
            </a:r>
            <a:r>
              <a:rPr lang="en-US" altLang="ko-KR" dirty="0">
                <a:latin typeface="+mn-ea"/>
              </a:rPr>
              <a:t>.  </a:t>
            </a:r>
            <a:endParaRPr lang="en-US" altLang="ko-KR" dirty="0" smtClean="0">
              <a:latin typeface="+mn-ea"/>
            </a:endParaRPr>
          </a:p>
          <a:p>
            <a:pPr algn="ctr"/>
            <a:endParaRPr lang="en-US" altLang="ko-KR" dirty="0">
              <a:latin typeface="+mn-ea"/>
            </a:endParaRPr>
          </a:p>
          <a:p>
            <a:pPr algn="ctr"/>
            <a:r>
              <a:rPr lang="ko-KR" altLang="ko-KR" dirty="0" smtClean="0">
                <a:latin typeface="+mn-ea"/>
              </a:rPr>
              <a:t>즉</a:t>
            </a:r>
            <a:r>
              <a:rPr lang="en-US" altLang="ko-KR" dirty="0">
                <a:latin typeface="+mn-ea"/>
              </a:rPr>
              <a:t>, TV</a:t>
            </a:r>
            <a:r>
              <a:rPr lang="ko-KR" altLang="ko-KR" dirty="0">
                <a:latin typeface="+mn-ea"/>
              </a:rPr>
              <a:t>를 시청하면서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ko-KR" dirty="0">
                <a:latin typeface="+mn-ea"/>
              </a:rPr>
              <a:t>시청 중인 </a:t>
            </a:r>
            <a:r>
              <a:rPr lang="ko-KR" altLang="ko-KR" dirty="0" err="1">
                <a:latin typeface="+mn-ea"/>
              </a:rPr>
              <a:t>콘텐츠와</a:t>
            </a:r>
            <a:r>
              <a:rPr lang="ko-KR" altLang="ko-KR" dirty="0">
                <a:latin typeface="+mn-ea"/>
              </a:rPr>
              <a:t> 관련한 의견이나 </a:t>
            </a:r>
            <a:r>
              <a:rPr lang="ko-KR" altLang="ko-KR" dirty="0" smtClean="0">
                <a:latin typeface="+mn-ea"/>
              </a:rPr>
              <a:t>감정 </a:t>
            </a:r>
            <a:r>
              <a:rPr lang="ko-KR" altLang="ko-KR" dirty="0">
                <a:latin typeface="+mn-ea"/>
              </a:rPr>
              <a:t>등을 같은 공간에 있지 않은 다른 사람들과 </a:t>
            </a:r>
            <a:r>
              <a:rPr lang="ko-KR" altLang="ko-KR" dirty="0" err="1">
                <a:latin typeface="+mn-ea"/>
              </a:rPr>
              <a:t>소셜</a:t>
            </a:r>
            <a:r>
              <a:rPr lang="ko-KR" altLang="ko-KR" dirty="0">
                <a:latin typeface="+mn-ea"/>
              </a:rPr>
              <a:t> 미디어를 통해 </a:t>
            </a:r>
            <a:r>
              <a:rPr lang="ko-KR" altLang="ko-KR" dirty="0" smtClean="0">
                <a:latin typeface="+mn-ea"/>
              </a:rPr>
              <a:t>서로 </a:t>
            </a:r>
            <a:r>
              <a:rPr lang="ko-KR" altLang="ko-KR" dirty="0">
                <a:latin typeface="+mn-ea"/>
              </a:rPr>
              <a:t>표현하고 </a:t>
            </a:r>
            <a:r>
              <a:rPr lang="ko-KR" altLang="ko-KR" dirty="0" smtClean="0">
                <a:latin typeface="+mn-ea"/>
              </a:rPr>
              <a:t>소통하</a:t>
            </a:r>
            <a:r>
              <a:rPr lang="ko-KR" altLang="en-US" dirty="0" smtClean="0">
                <a:latin typeface="+mn-ea"/>
              </a:rPr>
              <a:t>고</a:t>
            </a:r>
            <a:r>
              <a:rPr lang="en-US" altLang="ko-KR" dirty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시청자와 방송의 상호작용을 가능</a:t>
            </a:r>
            <a:r>
              <a:rPr lang="ko-KR" altLang="en-US" dirty="0" smtClean="0">
                <a:latin typeface="+mn-ea"/>
              </a:rPr>
              <a:t>하게 한다</a:t>
            </a:r>
            <a:r>
              <a:rPr lang="en-US" altLang="ko-KR" dirty="0" smtClean="0">
                <a:latin typeface="+mn-ea"/>
              </a:rPr>
              <a:t>.</a:t>
            </a:r>
            <a:r>
              <a:rPr lang="en-US" altLang="ko-KR" dirty="0">
                <a:latin typeface="+mn-ea"/>
              </a:rPr>
              <a:t/>
            </a:r>
            <a:br>
              <a:rPr lang="en-US" altLang="ko-KR" dirty="0">
                <a:latin typeface="+mn-ea"/>
              </a:rPr>
            </a:br>
            <a:endParaRPr lang="ko-KR" altLang="en-US" dirty="0">
              <a:latin typeface="+mn-ea"/>
            </a:endParaRP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221088"/>
            <a:ext cx="3161452" cy="1975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0513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31039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“Save Chuck” 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캠페인</a:t>
            </a:r>
            <a:endParaRPr lang="en-US" altLang="ko-KR" sz="2200" b="1" dirty="0" smtClean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39552" y="1196752"/>
            <a:ext cx="81438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600" dirty="0" smtClean="0">
                <a:latin typeface="+mn-ea"/>
              </a:rPr>
              <a:t>미국 </a:t>
            </a:r>
            <a:r>
              <a:rPr lang="en-US" altLang="ko-KR" sz="1600" dirty="0" smtClean="0">
                <a:latin typeface="+mn-ea"/>
              </a:rPr>
              <a:t>NBC</a:t>
            </a:r>
            <a:r>
              <a:rPr lang="ko-KR" altLang="en-US" sz="1600" dirty="0" smtClean="0">
                <a:latin typeface="+mn-ea"/>
              </a:rPr>
              <a:t>에서 </a:t>
            </a:r>
            <a:r>
              <a:rPr lang="en-US" altLang="ko-KR" sz="1600" dirty="0" smtClean="0">
                <a:latin typeface="+mn-ea"/>
              </a:rPr>
              <a:t>2007</a:t>
            </a:r>
            <a:r>
              <a:rPr lang="ko-KR" altLang="en-US" sz="1600" dirty="0" smtClean="0">
                <a:latin typeface="+mn-ea"/>
              </a:rPr>
              <a:t>년 </a:t>
            </a:r>
            <a:r>
              <a:rPr lang="en-US" altLang="ko-KR" sz="1600" dirty="0" smtClean="0">
                <a:latin typeface="+mn-ea"/>
              </a:rPr>
              <a:t>9</a:t>
            </a:r>
            <a:r>
              <a:rPr lang="ko-KR" altLang="en-US" sz="1600" dirty="0" smtClean="0">
                <a:latin typeface="+mn-ea"/>
              </a:rPr>
              <a:t>월 부터 방송된</a:t>
            </a:r>
            <a:endParaRPr lang="en-US" altLang="ko-KR" sz="1600" dirty="0" smtClean="0">
              <a:latin typeface="+mn-ea"/>
            </a:endParaRPr>
          </a:p>
          <a:p>
            <a:pPr algn="ctr"/>
            <a:r>
              <a:rPr lang="ko-KR" altLang="en-US" sz="1600" dirty="0" smtClean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CHUCK</a:t>
            </a:r>
            <a:r>
              <a:rPr lang="ko-KR" altLang="en-US" sz="1600" dirty="0" smtClean="0">
                <a:latin typeface="+mn-ea"/>
              </a:rPr>
              <a:t>이라는 드라마가 시청률 하락으로 인해 </a:t>
            </a:r>
            <a:r>
              <a:rPr lang="ko-KR" altLang="en-US" sz="1600" dirty="0" err="1" smtClean="0">
                <a:latin typeface="+mn-ea"/>
              </a:rPr>
              <a:t>종방될</a:t>
            </a:r>
            <a:r>
              <a:rPr lang="ko-KR" altLang="en-US" sz="1600" dirty="0" smtClean="0">
                <a:latin typeface="+mn-ea"/>
              </a:rPr>
              <a:t> 위기에 처하자 </a:t>
            </a:r>
            <a:r>
              <a:rPr lang="en-US" altLang="ko-KR" sz="1600" dirty="0" smtClean="0">
                <a:latin typeface="+mn-ea"/>
              </a:rPr>
              <a:t>Chuck</a:t>
            </a:r>
            <a:r>
              <a:rPr lang="ko-KR" altLang="en-US" sz="1600" dirty="0" smtClean="0">
                <a:latin typeface="+mn-ea"/>
              </a:rPr>
              <a:t>의 팬들이 진행한 캠페인</a:t>
            </a:r>
            <a:r>
              <a:rPr lang="en-US" altLang="ko-KR" sz="1600" dirty="0" smtClean="0">
                <a:latin typeface="+mn-ea"/>
              </a:rPr>
              <a:t>.</a:t>
            </a:r>
          </a:p>
          <a:p>
            <a:pPr algn="ctr"/>
            <a:endParaRPr lang="en-US" altLang="ko-KR" sz="1600" dirty="0">
              <a:latin typeface="+mn-ea"/>
            </a:endParaRPr>
          </a:p>
          <a:p>
            <a:pPr algn="ctr"/>
            <a:endParaRPr lang="ko-KR" altLang="en-US" sz="1600" dirty="0"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483855" y="5589240"/>
            <a:ext cx="5480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o-KR" altLang="en-US" sz="1600" dirty="0" smtClean="0">
                <a:latin typeface="+mn-ea"/>
              </a:rPr>
              <a:t>지하철 광고 뿐 아니라</a:t>
            </a:r>
            <a:endParaRPr lang="en-US" altLang="ko-KR" sz="1600" dirty="0">
              <a:latin typeface="+mn-ea"/>
            </a:endParaRPr>
          </a:p>
          <a:p>
            <a:pPr algn="r"/>
            <a:r>
              <a:rPr lang="en-US" altLang="ko-KR" sz="1600" dirty="0" err="1" smtClean="0">
                <a:latin typeface="+mn-ea"/>
              </a:rPr>
              <a:t>GiveMeMyRemote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사이트</a:t>
            </a:r>
            <a:r>
              <a:rPr lang="en-US" altLang="ko-KR" sz="1600" dirty="0" smtClean="0">
                <a:latin typeface="+mn-ea"/>
              </a:rPr>
              <a:t>, blog </a:t>
            </a:r>
            <a:r>
              <a:rPr lang="ko-KR" altLang="en-US" sz="1600" dirty="0" err="1" smtClean="0">
                <a:latin typeface="+mn-ea"/>
              </a:rPr>
              <a:t>포스팅</a:t>
            </a:r>
            <a:r>
              <a:rPr lang="en-US" altLang="ko-KR" sz="1600" dirty="0" smtClean="0">
                <a:latin typeface="+mn-ea"/>
              </a:rPr>
              <a:t>,  </a:t>
            </a:r>
            <a:r>
              <a:rPr lang="ko-KR" altLang="en-US" sz="1600" dirty="0" err="1" smtClean="0">
                <a:latin typeface="+mn-ea"/>
              </a:rPr>
              <a:t>페이스북</a:t>
            </a:r>
            <a:r>
              <a:rPr lang="ko-KR" altLang="en-US" sz="1600" dirty="0" smtClean="0">
                <a:latin typeface="+mn-ea"/>
              </a:rPr>
              <a:t> 등 웹 상에서 활발히 진행된 캠페인 덕분에 </a:t>
            </a:r>
            <a:r>
              <a:rPr lang="ko-KR" altLang="en-US" sz="2200" dirty="0" smtClean="0">
                <a:latin typeface="+mn-ea"/>
              </a:rPr>
              <a:t>시즌 </a:t>
            </a:r>
            <a:r>
              <a:rPr lang="en-US" altLang="ko-KR" sz="2200" dirty="0" smtClean="0">
                <a:latin typeface="+mn-ea"/>
              </a:rPr>
              <a:t>3</a:t>
            </a:r>
            <a:r>
              <a:rPr lang="ko-KR" altLang="en-US" sz="2200" dirty="0" smtClean="0">
                <a:latin typeface="+mn-ea"/>
              </a:rPr>
              <a:t>가 방영</a:t>
            </a:r>
            <a:endParaRPr lang="en-US" altLang="ko-KR" sz="2200" dirty="0" smtClean="0">
              <a:latin typeface="+mn-ea"/>
            </a:endParaRPr>
          </a:p>
        </p:txBody>
      </p:sp>
      <p:pic>
        <p:nvPicPr>
          <p:cNvPr id="13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2097117"/>
            <a:ext cx="3593915" cy="47882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671" y="2113828"/>
            <a:ext cx="4702801" cy="3331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5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47951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기존의 시청률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VS </a:t>
            </a:r>
            <a:r>
              <a:rPr lang="ko-KR" altLang="en-US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소셜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TV </a:t>
            </a:r>
            <a:r>
              <a:rPr lang="ko-KR" altLang="en-US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레이팅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?</a:t>
            </a:r>
          </a:p>
        </p:txBody>
      </p:sp>
      <p:pic>
        <p:nvPicPr>
          <p:cNvPr id="10" name="그림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89" b="89589" l="463" r="96914">
                        <a14:foregroundMark x1="9877" y1="34247" x2="9877" y2="34247"/>
                        <a14:foregroundMark x1="26235" y1="33151" x2="26235" y2="33151"/>
                        <a14:foregroundMark x1="26543" y1="20822" x2="26543" y2="20822"/>
                        <a14:foregroundMark x1="18519" y1="31781" x2="18519" y2="31781"/>
                        <a14:foregroundMark x1="41667" y1="32329" x2="41667" y2="32329"/>
                        <a14:foregroundMark x1="48148" y1="24110" x2="48148" y2="24110"/>
                        <a14:foregroundMark x1="56790" y1="38082" x2="56790" y2="38082"/>
                        <a14:foregroundMark x1="61111" y1="45205" x2="61111" y2="45205"/>
                        <a14:foregroundMark x1="67284" y1="39452" x2="67284" y2="39452"/>
                        <a14:foregroundMark x1="82407" y1="39452" x2="82407" y2="39452"/>
                        <a14:foregroundMark x1="92130" y1="35068" x2="92130" y2="35068"/>
                        <a14:foregroundMark x1="92593" y1="68219" x2="92593" y2="68219"/>
                        <a14:foregroundMark x1="80247" y1="66301" x2="80247" y2="66301"/>
                        <a14:foregroundMark x1="71296" y1="69041" x2="71296" y2="69041"/>
                        <a14:foregroundMark x1="61574" y1="69041" x2="61574" y2="69041"/>
                        <a14:foregroundMark x1="51080" y1="69041" x2="51080" y2="69041"/>
                        <a14:foregroundMark x1="40895" y1="68219" x2="40895" y2="68219"/>
                        <a14:foregroundMark x1="30864" y1="70137" x2="30864" y2="70137"/>
                        <a14:foregroundMark x1="18981" y1="69589" x2="18981" y2="69589"/>
                        <a14:foregroundMark x1="7716" y1="70137" x2="7716" y2="70137"/>
                        <a14:backgroundMark x1="14660" y1="43288" x2="14660" y2="43288"/>
                        <a14:backgroundMark x1="4167" y1="41370" x2="4167" y2="41370"/>
                        <a14:backgroundMark x1="13117" y1="79726" x2="13117" y2="797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758036"/>
            <a:ext cx="4032448" cy="2271363"/>
          </a:xfrm>
          <a:prstGeom prst="rect">
            <a:avLst/>
          </a:prstGeom>
        </p:spPr>
      </p:pic>
      <p:sp>
        <p:nvSpPr>
          <p:cNvPr id="15" name="직사각형 14"/>
          <p:cNvSpPr/>
          <p:nvPr/>
        </p:nvSpPr>
        <p:spPr>
          <a:xfrm>
            <a:off x="539552" y="2195572"/>
            <a:ext cx="950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latin typeface="+mn-ea"/>
              </a:rPr>
              <a:t>1950</a:t>
            </a:r>
            <a:r>
              <a:rPr lang="ko-KR" altLang="en-US" dirty="0" smtClean="0">
                <a:latin typeface="+mn-ea"/>
              </a:rPr>
              <a:t>년</a:t>
            </a:r>
            <a:endParaRPr lang="ko-KR" altLang="en-US" dirty="0"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547663" y="2162180"/>
            <a:ext cx="70584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+mn-ea"/>
              </a:rPr>
              <a:t>라디오에 사용되던 조사 방법론을 </a:t>
            </a:r>
            <a:r>
              <a:rPr lang="en-US" altLang="ko-KR" sz="1600" dirty="0" smtClean="0">
                <a:latin typeface="+mn-ea"/>
              </a:rPr>
              <a:t>TV</a:t>
            </a:r>
            <a:r>
              <a:rPr lang="ko-KR" altLang="en-US" sz="1600" dirty="0" smtClean="0">
                <a:latin typeface="+mn-ea"/>
              </a:rPr>
              <a:t>에 적용</a:t>
            </a:r>
            <a:r>
              <a:rPr lang="en-US" altLang="ko-KR" sz="1600" dirty="0" smtClean="0">
                <a:latin typeface="+mn-ea"/>
              </a:rPr>
              <a:t>.</a:t>
            </a:r>
            <a:endParaRPr lang="ko-KR" altLang="en-US" sz="1600" dirty="0" smtClean="0">
              <a:latin typeface="+mn-ea"/>
            </a:endParaRPr>
          </a:p>
          <a:p>
            <a:r>
              <a:rPr lang="ko-KR" altLang="en-US" sz="1600" dirty="0" smtClean="0">
                <a:latin typeface="+mn-ea"/>
              </a:rPr>
              <a:t>마케팅의 방법과 소비자의 정보를 주는 중요한 공급원이 됨</a:t>
            </a:r>
            <a:endParaRPr lang="ko-KR" altLang="en-US" sz="1600" dirty="0"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23528" y="3001888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latin typeface="+mn-ea"/>
              </a:rPr>
              <a:t>1990</a:t>
            </a:r>
            <a:r>
              <a:rPr lang="ko-KR" altLang="en-US" dirty="0" smtClean="0">
                <a:latin typeface="+mn-ea"/>
              </a:rPr>
              <a:t>년대</a:t>
            </a:r>
            <a:endParaRPr lang="ko-KR" altLang="en-US" dirty="0"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585883" y="2924944"/>
            <a:ext cx="7020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latin typeface="+mn-ea"/>
              </a:rPr>
              <a:t>TV</a:t>
            </a:r>
            <a:r>
              <a:rPr lang="ko-KR" altLang="en-US" sz="1600" dirty="0" smtClean="0">
                <a:latin typeface="+mn-ea"/>
              </a:rPr>
              <a:t>에 연결하여 분단위로 시청자의 시청 형태를 조사하는 </a:t>
            </a:r>
            <a:r>
              <a:rPr lang="en-US" altLang="ko-KR" sz="1600" dirty="0" smtClean="0">
                <a:latin typeface="+mn-ea"/>
              </a:rPr>
              <a:t>'set meters‘ </a:t>
            </a:r>
            <a:r>
              <a:rPr lang="ko-KR" altLang="en-US" sz="1600" dirty="0" smtClean="0">
                <a:latin typeface="+mn-ea"/>
              </a:rPr>
              <a:t>등장</a:t>
            </a:r>
            <a:endParaRPr lang="en-US" altLang="ko-KR" sz="1600" dirty="0" smtClean="0">
              <a:latin typeface="+mn-ea"/>
            </a:endParaRPr>
          </a:p>
          <a:p>
            <a:r>
              <a:rPr lang="ko-KR" altLang="en-US" sz="1600" dirty="0" smtClean="0">
                <a:latin typeface="+mn-ea"/>
              </a:rPr>
              <a:t>하지만 가구의 시청률이라는 조사 범위의 한계</a:t>
            </a:r>
            <a:endParaRPr lang="ko-KR" altLang="en-US" sz="1600" dirty="0"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619672" y="3573016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latin typeface="+mn-ea"/>
              </a:rPr>
              <a:t>'C3 rating'</a:t>
            </a:r>
            <a:r>
              <a:rPr lang="ko-KR" altLang="en-US" sz="1600" dirty="0" smtClean="0">
                <a:latin typeface="+mn-ea"/>
              </a:rPr>
              <a:t>을 개발</a:t>
            </a:r>
            <a:r>
              <a:rPr lang="en-US" altLang="ko-KR" sz="1600" dirty="0" smtClean="0">
                <a:latin typeface="+mn-ea"/>
              </a:rPr>
              <a:t>. </a:t>
            </a:r>
            <a:r>
              <a:rPr lang="ko-KR" altLang="en-US" sz="1600" dirty="0" smtClean="0">
                <a:latin typeface="+mn-ea"/>
              </a:rPr>
              <a:t>프로그램 중간에 나오는 광고 시간의 시청률과 </a:t>
            </a:r>
            <a:r>
              <a:rPr lang="en-US" altLang="ko-KR" sz="1600" dirty="0" smtClean="0">
                <a:latin typeface="+mn-ea"/>
              </a:rPr>
              <a:t>DVR</a:t>
            </a:r>
            <a:r>
              <a:rPr lang="ko-KR" altLang="en-US" sz="1600" dirty="0" smtClean="0">
                <a:latin typeface="+mn-ea"/>
              </a:rPr>
              <a:t>등을 사용해 </a:t>
            </a:r>
            <a:r>
              <a:rPr lang="en-US" altLang="ko-KR" sz="1600" dirty="0" smtClean="0">
                <a:latin typeface="+mn-ea"/>
              </a:rPr>
              <a:t>3</a:t>
            </a:r>
            <a:r>
              <a:rPr lang="ko-KR" altLang="en-US" sz="1600" dirty="0" smtClean="0">
                <a:latin typeface="+mn-ea"/>
              </a:rPr>
              <a:t>일 뒤까지 본 시청률을 포함시킨 시청률을 측정하는 방식</a:t>
            </a:r>
            <a:r>
              <a:rPr lang="en-US" altLang="ko-KR" sz="1600" dirty="0" smtClean="0">
                <a:latin typeface="+mn-ea"/>
              </a:rPr>
              <a:t>.</a:t>
            </a:r>
            <a:endParaRPr lang="ko-KR" altLang="en-US" sz="1600" dirty="0"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639028" y="4221088"/>
            <a:ext cx="7901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latin typeface="+mn-ea"/>
              </a:rPr>
              <a:t>people </a:t>
            </a:r>
            <a:r>
              <a:rPr lang="en-US" altLang="ko-KR" sz="1600" dirty="0" smtClean="0">
                <a:latin typeface="+mn-ea"/>
              </a:rPr>
              <a:t>meter</a:t>
            </a:r>
            <a:r>
              <a:rPr lang="ko-KR" altLang="en-US" sz="1600" dirty="0" smtClean="0">
                <a:latin typeface="+mn-ea"/>
              </a:rPr>
              <a:t>의 상용화로 </a:t>
            </a:r>
            <a:r>
              <a:rPr lang="ko-KR" altLang="en-US" sz="1600" dirty="0">
                <a:latin typeface="+mn-ea"/>
              </a:rPr>
              <a:t>개인 단위의 시청률 조사까지 가능</a:t>
            </a:r>
            <a:endParaRPr lang="en-US" altLang="ko-KR" sz="1600" dirty="0">
              <a:latin typeface="+mn-ea"/>
            </a:endParaRPr>
          </a:p>
          <a:p>
            <a:r>
              <a:rPr lang="ko-KR" altLang="en-US" sz="1600" dirty="0" smtClean="0">
                <a:latin typeface="+mn-ea"/>
              </a:rPr>
              <a:t>그 이후 </a:t>
            </a:r>
            <a:r>
              <a:rPr lang="ko-KR" altLang="en-US" sz="1600" dirty="0">
                <a:latin typeface="+mn-ea"/>
              </a:rPr>
              <a:t>휴대용 개인 미디어 기기가 등장하면서 휴대용 측정기기가 </a:t>
            </a:r>
            <a:r>
              <a:rPr lang="ko-KR" altLang="en-US" sz="1600" dirty="0" smtClean="0">
                <a:latin typeface="+mn-ea"/>
              </a:rPr>
              <a:t>개발됨</a:t>
            </a:r>
            <a:r>
              <a:rPr lang="en-US" altLang="ko-KR" sz="1600" dirty="0" smtClean="0">
                <a:latin typeface="+mn-ea"/>
              </a:rPr>
              <a:t>.</a:t>
            </a:r>
            <a:endParaRPr lang="en-US" altLang="ko-KR" sz="1600" dirty="0"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46903" y="1556792"/>
            <a:ext cx="60693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dirty="0" smtClean="0">
                <a:latin typeface="+mn-ea"/>
              </a:rPr>
              <a:t>국제적인 정보 조사회사 </a:t>
            </a:r>
            <a:r>
              <a:rPr lang="en-US" altLang="ko-KR" sz="2000" dirty="0" smtClean="0">
                <a:latin typeface="+mn-ea"/>
              </a:rPr>
              <a:t>Nielsen</a:t>
            </a:r>
            <a:r>
              <a:rPr lang="ko-KR" altLang="en-US" sz="2000" dirty="0" smtClean="0">
                <a:latin typeface="+mn-ea"/>
              </a:rPr>
              <a:t>의 </a:t>
            </a:r>
            <a:r>
              <a:rPr lang="en-US" altLang="ko-KR" sz="2000" dirty="0" smtClean="0">
                <a:latin typeface="+mn-ea"/>
              </a:rPr>
              <a:t>TV </a:t>
            </a:r>
            <a:r>
              <a:rPr lang="ko-KR" altLang="en-US" sz="2000" dirty="0" smtClean="0">
                <a:latin typeface="+mn-ea"/>
              </a:rPr>
              <a:t>시청률 조사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0887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47951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기존의 시청률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VS </a:t>
            </a:r>
            <a:r>
              <a:rPr lang="ko-KR" altLang="en-US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소셜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TV </a:t>
            </a:r>
            <a:r>
              <a:rPr lang="ko-KR" altLang="en-US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레이팅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?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446903" y="1556792"/>
            <a:ext cx="74005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dirty="0" err="1" smtClean="0">
                <a:latin typeface="+mn-ea"/>
              </a:rPr>
              <a:t>소셜</a:t>
            </a:r>
            <a:r>
              <a:rPr lang="ko-KR" altLang="en-US" sz="2000" dirty="0" smtClean="0">
                <a:latin typeface="+mn-ea"/>
              </a:rPr>
              <a:t> 미디어가 </a:t>
            </a:r>
            <a:r>
              <a:rPr lang="en-US" altLang="ko-KR" sz="2000" dirty="0">
                <a:latin typeface="+mn-ea"/>
              </a:rPr>
              <a:t>Nielsen TV </a:t>
            </a:r>
            <a:r>
              <a:rPr lang="ko-KR" altLang="en-US" sz="2000" dirty="0" smtClean="0">
                <a:latin typeface="+mn-ea"/>
              </a:rPr>
              <a:t>시청률에 미치는 영향에 대한 실험</a:t>
            </a:r>
            <a:endParaRPr lang="ko-KR" altLang="en-US" sz="2000" dirty="0"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979712" y="2268161"/>
            <a:ext cx="64624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backchannel conversation</a:t>
            </a:r>
            <a:r>
              <a:rPr lang="ko-KR" altLang="en-US" sz="1600" dirty="0" smtClean="0">
                <a:latin typeface="+mn-ea"/>
              </a:rPr>
              <a:t>과 </a:t>
            </a:r>
            <a:r>
              <a:rPr lang="en-US" altLang="ko-KR" sz="1600" dirty="0" smtClean="0">
                <a:latin typeface="+mn-ea"/>
              </a:rPr>
              <a:t>Nielsen rating(</a:t>
            </a:r>
            <a:r>
              <a:rPr lang="ko-KR" altLang="en-US" sz="1600" dirty="0" smtClean="0">
                <a:latin typeface="+mn-ea"/>
              </a:rPr>
              <a:t>시청률</a:t>
            </a:r>
            <a:r>
              <a:rPr lang="en-US" altLang="ko-KR" sz="1600" dirty="0" smtClean="0">
                <a:latin typeface="+mn-ea"/>
              </a:rPr>
              <a:t>)</a:t>
            </a:r>
            <a:r>
              <a:rPr lang="ko-KR" altLang="en-US" sz="1600" dirty="0" smtClean="0">
                <a:latin typeface="+mn-ea"/>
              </a:rPr>
              <a:t>자료간의 연관성이 있는지에 대한 실험으로 </a:t>
            </a:r>
            <a:r>
              <a:rPr lang="ko-KR" altLang="en-US" sz="1600" dirty="0">
                <a:latin typeface="+mn-ea"/>
              </a:rPr>
              <a:t>한 해에 </a:t>
            </a:r>
            <a:r>
              <a:rPr lang="en-US" altLang="ko-KR" sz="1600" dirty="0" smtClean="0">
                <a:latin typeface="+mn-ea"/>
              </a:rPr>
              <a:t>1/3</a:t>
            </a:r>
            <a:r>
              <a:rPr lang="ko-KR" altLang="en-US" sz="1600" dirty="0">
                <a:latin typeface="+mn-ea"/>
              </a:rPr>
              <a:t>이상의 프로그램이 어떠한 이유에서건 수명을 다하는데 </a:t>
            </a:r>
            <a:r>
              <a:rPr lang="ko-KR" altLang="en-US" sz="1600" dirty="0" smtClean="0">
                <a:latin typeface="+mn-ea"/>
              </a:rPr>
              <a:t> 위의 </a:t>
            </a:r>
            <a:r>
              <a:rPr lang="ko-KR" altLang="en-US" sz="1600" dirty="0">
                <a:latin typeface="+mn-ea"/>
              </a:rPr>
              <a:t>정보로 프로그램들의 흥망을 미리 예측 할 수 있을지 알아 보기 위함</a:t>
            </a:r>
          </a:p>
          <a:p>
            <a:endParaRPr lang="ko-KR" altLang="en-US" sz="1600" dirty="0">
              <a:latin typeface="+mn-ea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091840" y="4182179"/>
            <a:ext cx="70166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dirty="0" smtClean="0">
                <a:latin typeface="+mn-ea"/>
              </a:rPr>
              <a:t>각 </a:t>
            </a:r>
            <a:r>
              <a:rPr lang="en-US" altLang="ko-KR" sz="1600" dirty="0" smtClean="0">
                <a:latin typeface="+mn-ea"/>
              </a:rPr>
              <a:t>TV show</a:t>
            </a:r>
            <a:r>
              <a:rPr lang="ko-KR" altLang="en-US" sz="1600" dirty="0" smtClean="0">
                <a:latin typeface="+mn-ea"/>
              </a:rPr>
              <a:t>의 </a:t>
            </a:r>
            <a:r>
              <a:rPr lang="ko-KR" altLang="en-US" sz="1600" dirty="0" err="1" smtClean="0">
                <a:latin typeface="+mn-ea"/>
              </a:rPr>
              <a:t>트윗</a:t>
            </a:r>
            <a:r>
              <a:rPr lang="ko-KR" altLang="en-US" sz="1600" dirty="0" smtClean="0">
                <a:latin typeface="+mn-ea"/>
              </a:rPr>
              <a:t> 양과 </a:t>
            </a:r>
            <a:r>
              <a:rPr lang="en-US" altLang="ko-KR" sz="1600" dirty="0" smtClean="0">
                <a:latin typeface="+mn-ea"/>
              </a:rPr>
              <a:t>Nielsen rating</a:t>
            </a:r>
            <a:r>
              <a:rPr lang="ko-KR" altLang="en-US" sz="1600" dirty="0" smtClean="0">
                <a:latin typeface="+mn-ea"/>
              </a:rPr>
              <a:t>과 비교하였고 </a:t>
            </a:r>
            <a:r>
              <a:rPr lang="en-US" altLang="ko-KR" sz="1600" dirty="0" smtClean="0">
                <a:latin typeface="+mn-ea"/>
              </a:rPr>
              <a:t>,</a:t>
            </a:r>
            <a:r>
              <a:rPr lang="ko-KR" altLang="en-US" sz="1600" dirty="0" smtClean="0">
                <a:latin typeface="+mn-ea"/>
              </a:rPr>
              <a:t>각 </a:t>
            </a:r>
            <a:r>
              <a:rPr lang="en-US" altLang="ko-KR" sz="1600" dirty="0" smtClean="0">
                <a:latin typeface="+mn-ea"/>
              </a:rPr>
              <a:t>show</a:t>
            </a:r>
            <a:r>
              <a:rPr lang="ko-KR" altLang="en-US" sz="1600" dirty="0" smtClean="0">
                <a:latin typeface="+mn-ea"/>
              </a:rPr>
              <a:t>들의 </a:t>
            </a:r>
            <a:endParaRPr lang="en-US" altLang="ko-KR" sz="1600" dirty="0" smtClean="0">
              <a:latin typeface="+mn-ea"/>
            </a:endParaRPr>
          </a:p>
          <a:p>
            <a:r>
              <a:rPr lang="ko-KR" altLang="en-US" sz="1600" dirty="0" smtClean="0">
                <a:latin typeface="+mn-ea"/>
              </a:rPr>
              <a:t>전</a:t>
            </a:r>
            <a:r>
              <a:rPr lang="en-US" altLang="ko-KR" sz="1600" dirty="0" smtClean="0">
                <a:latin typeface="+mn-ea"/>
              </a:rPr>
              <a:t>,</a:t>
            </a:r>
            <a:r>
              <a:rPr lang="ko-KR" altLang="en-US" sz="1600" dirty="0" smtClean="0">
                <a:latin typeface="+mn-ea"/>
              </a:rPr>
              <a:t>중</a:t>
            </a:r>
            <a:r>
              <a:rPr lang="en-US" altLang="ko-KR" sz="1600" dirty="0" smtClean="0">
                <a:latin typeface="+mn-ea"/>
              </a:rPr>
              <a:t>,</a:t>
            </a:r>
            <a:r>
              <a:rPr lang="ko-KR" altLang="en-US" sz="1600" dirty="0" smtClean="0">
                <a:latin typeface="+mn-ea"/>
              </a:rPr>
              <a:t>후의 긍정적 단어의 변화 추이를 그래프로 나타내어 그 </a:t>
            </a:r>
            <a:r>
              <a:rPr lang="en-US" altLang="ko-KR" sz="1600" dirty="0" smtClean="0">
                <a:latin typeface="+mn-ea"/>
              </a:rPr>
              <a:t>show</a:t>
            </a:r>
            <a:r>
              <a:rPr lang="ko-KR" altLang="en-US" sz="1600" dirty="0" smtClean="0">
                <a:latin typeface="+mn-ea"/>
              </a:rPr>
              <a:t>에 대한 </a:t>
            </a:r>
            <a:endParaRPr lang="en-US" altLang="ko-KR" sz="1600" dirty="0" smtClean="0">
              <a:latin typeface="+mn-ea"/>
            </a:endParaRPr>
          </a:p>
          <a:p>
            <a:r>
              <a:rPr lang="ko-KR" altLang="en-US" sz="1600" dirty="0" smtClean="0">
                <a:latin typeface="+mn-ea"/>
              </a:rPr>
              <a:t>평가의 토대를 마련</a:t>
            </a:r>
            <a:endParaRPr lang="ko-KR" altLang="en-US" sz="1600" dirty="0">
              <a:latin typeface="+mn-ea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075207" y="3541574"/>
            <a:ext cx="61973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+mn-ea"/>
              </a:rPr>
              <a:t>실험은 </a:t>
            </a:r>
            <a:r>
              <a:rPr lang="en-US" altLang="ko-KR" sz="1600" dirty="0" smtClean="0">
                <a:latin typeface="+mn-ea"/>
              </a:rPr>
              <a:t>19</a:t>
            </a:r>
            <a:r>
              <a:rPr lang="ko-KR" altLang="en-US" sz="1600" dirty="0" smtClean="0">
                <a:latin typeface="+mn-ea"/>
              </a:rPr>
              <a:t>개의 </a:t>
            </a:r>
            <a:r>
              <a:rPr lang="en-US" altLang="ko-KR" sz="1600" dirty="0" smtClean="0">
                <a:latin typeface="+mn-ea"/>
              </a:rPr>
              <a:t>TV show</a:t>
            </a:r>
            <a:r>
              <a:rPr lang="ko-KR" altLang="en-US" sz="1600" dirty="0" smtClean="0">
                <a:latin typeface="+mn-ea"/>
              </a:rPr>
              <a:t>에 대한 모든 </a:t>
            </a:r>
            <a:r>
              <a:rPr lang="en-US" altLang="ko-KR" sz="1600" dirty="0" smtClean="0">
                <a:latin typeface="+mn-ea"/>
              </a:rPr>
              <a:t>backchannel Conversation</a:t>
            </a:r>
            <a:r>
              <a:rPr lang="ko-KR" altLang="en-US" sz="1600" dirty="0" smtClean="0">
                <a:latin typeface="+mn-ea"/>
              </a:rPr>
              <a:t>을 </a:t>
            </a:r>
            <a:r>
              <a:rPr lang="en-US" altLang="ko-KR" sz="1600" dirty="0" smtClean="0">
                <a:latin typeface="+mn-ea"/>
              </a:rPr>
              <a:t>Radian6</a:t>
            </a:r>
            <a:r>
              <a:rPr lang="ko-KR" altLang="en-US" sz="1600" dirty="0" smtClean="0">
                <a:latin typeface="+mn-ea"/>
              </a:rPr>
              <a:t>라는 </a:t>
            </a:r>
            <a:r>
              <a:rPr lang="ko-KR" altLang="en-US" sz="1600" dirty="0" err="1" smtClean="0">
                <a:latin typeface="+mn-ea"/>
              </a:rPr>
              <a:t>소셜</a:t>
            </a:r>
            <a:r>
              <a:rPr lang="ko-KR" altLang="en-US" sz="1600" dirty="0" smtClean="0">
                <a:latin typeface="+mn-ea"/>
              </a:rPr>
              <a:t> 미디어 분석 툴을 사용하여 진행</a:t>
            </a:r>
            <a:endParaRPr lang="ko-KR" altLang="en-US" sz="1600" dirty="0"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457199" y="2206103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+mn-ea"/>
              </a:rPr>
              <a:t>실험의 목적</a:t>
            </a:r>
            <a:endParaRPr lang="ko-KR" altLang="en-US" dirty="0">
              <a:latin typeface="+mn-ea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487122" y="3563724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+mn-ea"/>
              </a:rPr>
              <a:t>실험의 진행</a:t>
            </a:r>
            <a:endParaRPr lang="ko-KR" altLang="en-US" dirty="0">
              <a:latin typeface="+mn-ea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611560" y="5085184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+mn-ea"/>
              </a:rPr>
              <a:t>실험 결과</a:t>
            </a:r>
            <a:endParaRPr lang="ko-KR" altLang="en-US" dirty="0">
              <a:latin typeface="+mn-ea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086698" y="5085184"/>
            <a:ext cx="63184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+mn-ea"/>
              </a:rPr>
              <a:t>몇몇의 프로그램은 관련한 </a:t>
            </a:r>
            <a:r>
              <a:rPr lang="ko-KR" altLang="en-US" sz="1600" dirty="0" err="1" smtClean="0">
                <a:latin typeface="+mn-ea"/>
              </a:rPr>
              <a:t>트윗</a:t>
            </a:r>
            <a:r>
              <a:rPr lang="ko-KR" altLang="en-US" sz="1600" dirty="0" smtClean="0">
                <a:latin typeface="+mn-ea"/>
              </a:rPr>
              <a:t> 양과 긍정적 표현이 비례하거나 반비례하여 흥망을 쉽게 추측할 수 있었다</a:t>
            </a:r>
            <a:r>
              <a:rPr lang="en-US" altLang="ko-KR" sz="1600" dirty="0" smtClean="0">
                <a:latin typeface="+mn-ea"/>
              </a:rPr>
              <a:t>.</a:t>
            </a:r>
          </a:p>
          <a:p>
            <a:r>
              <a:rPr lang="ko-KR" altLang="en-US" sz="1600" dirty="0" smtClean="0">
                <a:latin typeface="+mn-ea"/>
              </a:rPr>
              <a:t>하지만 </a:t>
            </a:r>
            <a:r>
              <a:rPr lang="ko-KR" altLang="en-US" sz="2000" b="1" dirty="0" smtClean="0">
                <a:latin typeface="+mn-ea"/>
              </a:rPr>
              <a:t>대부분은 단순히 비례하거나 반비례하지 않았다</a:t>
            </a:r>
            <a:endParaRPr lang="ko-KR" altLang="en-US" sz="2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508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47951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기존의 시청률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VS </a:t>
            </a:r>
            <a:r>
              <a:rPr lang="ko-KR" altLang="en-US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소셜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TV </a:t>
            </a:r>
            <a:r>
              <a:rPr lang="ko-KR" altLang="en-US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레이팅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?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446903" y="1556792"/>
            <a:ext cx="74005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dirty="0" err="1" smtClean="0">
                <a:latin typeface="+mn-ea"/>
              </a:rPr>
              <a:t>소셜</a:t>
            </a:r>
            <a:r>
              <a:rPr lang="ko-KR" altLang="en-US" sz="2000" dirty="0" smtClean="0">
                <a:latin typeface="+mn-ea"/>
              </a:rPr>
              <a:t> 미디어가 </a:t>
            </a:r>
            <a:r>
              <a:rPr lang="en-US" altLang="ko-KR" sz="2000" dirty="0">
                <a:latin typeface="+mn-ea"/>
              </a:rPr>
              <a:t>Nielsen TV </a:t>
            </a:r>
            <a:r>
              <a:rPr lang="ko-KR" altLang="en-US" sz="2000" dirty="0" smtClean="0">
                <a:latin typeface="+mn-ea"/>
              </a:rPr>
              <a:t>시청률에 미치는 영향에 대한 실험</a:t>
            </a:r>
            <a:endParaRPr lang="ko-KR" altLang="en-US" sz="2000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67944" y="4167231"/>
            <a:ext cx="49984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atin typeface="+mn-ea"/>
              </a:rPr>
              <a:t>Nielsen</a:t>
            </a:r>
            <a:r>
              <a:rPr lang="ko-KR" altLang="ko-KR" sz="1600" dirty="0">
                <a:latin typeface="+mn-ea"/>
              </a:rPr>
              <a:t>은 </a:t>
            </a:r>
            <a:r>
              <a:rPr lang="ko-KR" altLang="ko-KR" sz="1600" dirty="0" err="1">
                <a:latin typeface="+mn-ea"/>
              </a:rPr>
              <a:t>트위터</a:t>
            </a:r>
            <a:r>
              <a:rPr lang="ko-KR" altLang="ko-KR" sz="1600" dirty="0">
                <a:latin typeface="+mn-ea"/>
              </a:rPr>
              <a:t> </a:t>
            </a:r>
            <a:r>
              <a:rPr lang="ko-KR" altLang="ko-KR" sz="1600" dirty="0" err="1">
                <a:latin typeface="+mn-ea"/>
              </a:rPr>
              <a:t>트래픽</a:t>
            </a:r>
            <a:r>
              <a:rPr lang="ko-KR" altLang="ko-KR" sz="1600" dirty="0">
                <a:latin typeface="+mn-ea"/>
              </a:rPr>
              <a:t> 양의 </a:t>
            </a:r>
            <a:r>
              <a:rPr lang="ko-KR" altLang="ko-KR" sz="1600" dirty="0" smtClean="0">
                <a:latin typeface="+mn-ea"/>
              </a:rPr>
              <a:t>증가와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en-US" altLang="ko-KR" sz="1600" dirty="0">
                <a:latin typeface="+mn-ea"/>
              </a:rPr>
              <a:t>TV </a:t>
            </a:r>
            <a:r>
              <a:rPr lang="ko-KR" altLang="ko-KR" sz="1600" dirty="0">
                <a:latin typeface="+mn-ea"/>
              </a:rPr>
              <a:t>시청률 </a:t>
            </a:r>
            <a:endParaRPr lang="en-US" altLang="ko-KR" sz="1600" dirty="0" smtClean="0">
              <a:latin typeface="+mn-ea"/>
            </a:endParaRPr>
          </a:p>
          <a:p>
            <a:r>
              <a:rPr lang="ko-KR" altLang="ko-KR" sz="1600" dirty="0" smtClean="0">
                <a:latin typeface="+mn-ea"/>
              </a:rPr>
              <a:t>상승 </a:t>
            </a:r>
            <a:r>
              <a:rPr lang="ko-KR" altLang="ko-KR" sz="1600" dirty="0">
                <a:latin typeface="+mn-ea"/>
              </a:rPr>
              <a:t>사이에 상관관계가 있음을 </a:t>
            </a:r>
            <a:r>
              <a:rPr lang="ko-KR" altLang="ko-KR" sz="1600" dirty="0" smtClean="0">
                <a:latin typeface="+mn-ea"/>
              </a:rPr>
              <a:t>발표</a:t>
            </a:r>
            <a:r>
              <a:rPr lang="en-US" altLang="ko-KR" sz="1600" dirty="0" smtClean="0">
                <a:latin typeface="+mn-ea"/>
              </a:rPr>
              <a:t>.</a:t>
            </a:r>
          </a:p>
          <a:p>
            <a:r>
              <a:rPr lang="ko-KR" altLang="ko-KR" sz="1600" dirty="0" smtClean="0">
                <a:latin typeface="+mn-ea"/>
              </a:rPr>
              <a:t>전통적 </a:t>
            </a:r>
            <a:r>
              <a:rPr lang="ko-KR" altLang="ko-KR" sz="1600" dirty="0">
                <a:latin typeface="+mn-ea"/>
              </a:rPr>
              <a:t>시청률 측정방법을 보완할 수 있는 </a:t>
            </a:r>
            <a:r>
              <a:rPr lang="ko-KR" altLang="ko-KR" sz="1600" dirty="0" smtClean="0">
                <a:latin typeface="+mn-ea"/>
              </a:rPr>
              <a:t>수단으로 </a:t>
            </a:r>
            <a:endParaRPr lang="en-US" altLang="ko-KR" sz="1600" dirty="0" smtClean="0">
              <a:latin typeface="+mn-ea"/>
            </a:endParaRPr>
          </a:p>
          <a:p>
            <a:r>
              <a:rPr lang="ko-KR" altLang="ko-KR" sz="1600" dirty="0" smtClean="0">
                <a:latin typeface="+mn-ea"/>
              </a:rPr>
              <a:t>적극 활용</a:t>
            </a:r>
            <a:r>
              <a:rPr lang="ko-KR" altLang="en-US" sz="1600" dirty="0" smtClean="0">
                <a:latin typeface="+mn-ea"/>
              </a:rPr>
              <a:t>할 수 있는 가능성을</a:t>
            </a:r>
            <a:r>
              <a:rPr lang="en-US" altLang="ko-KR" sz="1600" dirty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보여줌</a:t>
            </a:r>
            <a:endParaRPr lang="ko-KR" altLang="en-US" sz="1600" dirty="0">
              <a:latin typeface="+mn-ea"/>
            </a:endParaRPr>
          </a:p>
        </p:txBody>
      </p:sp>
      <p:pic>
        <p:nvPicPr>
          <p:cNvPr id="1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5" y="3517851"/>
            <a:ext cx="3954580" cy="3340149"/>
          </a:xfrm>
          <a:prstGeom prst="rect">
            <a:avLst/>
          </a:prstGeom>
        </p:spPr>
      </p:pic>
      <p:sp>
        <p:nvSpPr>
          <p:cNvPr id="20" name="직사각형 19"/>
          <p:cNvSpPr/>
          <p:nvPr/>
        </p:nvSpPr>
        <p:spPr>
          <a:xfrm>
            <a:off x="611560" y="2132856"/>
            <a:ext cx="75556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몇 </a:t>
            </a:r>
            <a:r>
              <a:rPr lang="ko-KR" altLang="en-US" sz="1400" dirty="0">
                <a:latin typeface="a드림고딕3" pitchFamily="18" charset="-127"/>
                <a:ea typeface="a드림고딕3" pitchFamily="18" charset="-127"/>
              </a:rPr>
              <a:t>년 전까지만 해도 이 둘은 관계가 없다고 생각했으나 최근 사람들이 </a:t>
            </a:r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생활 속에서 </a:t>
            </a:r>
            <a:r>
              <a:rPr lang="ko-KR" altLang="en-US" sz="1400" dirty="0">
                <a:latin typeface="a드림고딕3" pitchFamily="18" charset="-127"/>
                <a:ea typeface="a드림고딕3" pitchFamily="18" charset="-127"/>
              </a:rPr>
              <a:t>가장 많이 접하는 매체이고 문화적으로도 가장 영향력이 있는 영역으로 </a:t>
            </a:r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관계가 </a:t>
            </a:r>
            <a:r>
              <a:rPr lang="ko-KR" altLang="en-US" sz="1400" dirty="0">
                <a:latin typeface="a드림고딕3" pitchFamily="18" charset="-127"/>
                <a:ea typeface="a드림고딕3" pitchFamily="18" charset="-127"/>
              </a:rPr>
              <a:t>있을 수 밖에 </a:t>
            </a:r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없음</a:t>
            </a:r>
            <a:endParaRPr lang="ko-KR" altLang="en-US" sz="1400" dirty="0">
              <a:latin typeface="a드림고딕3" pitchFamily="18" charset="-127"/>
              <a:ea typeface="a드림고딕3" pitchFamily="18" charset="-127"/>
            </a:endParaRPr>
          </a:p>
          <a:p>
            <a:pPr fontAlgn="base"/>
            <a:endParaRPr lang="en-US" altLang="ko-KR" sz="1400" dirty="0" smtClean="0">
              <a:latin typeface="a드림고딕3" pitchFamily="18" charset="-127"/>
              <a:ea typeface="a드림고딕3" pitchFamily="18" charset="-127"/>
            </a:endParaRPr>
          </a:p>
          <a:p>
            <a:pPr fontAlgn="base"/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어떤 </a:t>
            </a:r>
            <a:r>
              <a:rPr lang="ko-KR" altLang="en-US" sz="1400" dirty="0">
                <a:latin typeface="a드림고딕3" pitchFamily="18" charset="-127"/>
                <a:ea typeface="a드림고딕3" pitchFamily="18" charset="-127"/>
              </a:rPr>
              <a:t>부분에서 관련이 있는지 간단히 정의하긴 </a:t>
            </a:r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어렵지만</a:t>
            </a:r>
            <a:r>
              <a:rPr lang="en-US" altLang="ko-KR" sz="1400" dirty="0" smtClean="0"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ko-KR" altLang="en-US" sz="1400" dirty="0" smtClean="0">
                <a:latin typeface="a드림고딕3" pitchFamily="18" charset="-127"/>
                <a:ea typeface="a드림고딕3" pitchFamily="18" charset="-127"/>
              </a:rPr>
              <a:t>“</a:t>
            </a:r>
            <a:r>
              <a:rPr lang="ko-KR" altLang="en-US" sz="1400" dirty="0">
                <a:latin typeface="a드림고딕3" pitchFamily="18" charset="-127"/>
                <a:ea typeface="a드림고딕3" pitchFamily="18" charset="-127"/>
              </a:rPr>
              <a:t>전반적으로” 관련이 있다고 볼 수 있다</a:t>
            </a:r>
            <a:r>
              <a:rPr lang="en-US" altLang="ko-KR" sz="1400" dirty="0" smtClean="0"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 algn="ctr" fontAlgn="base"/>
            <a:r>
              <a:rPr lang="en-US" altLang="ko-KR" sz="1400" dirty="0" smtClean="0"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en-US" altLang="ko-KR" sz="1400" dirty="0">
                <a:latin typeface="a드림고딕3" pitchFamily="18" charset="-127"/>
                <a:ea typeface="a드림고딕3" pitchFamily="18" charset="-127"/>
              </a:rPr>
              <a:t>-</a:t>
            </a:r>
            <a:r>
              <a:rPr lang="ko-KR" altLang="en-US" sz="1400" dirty="0" err="1">
                <a:latin typeface="a드림고딕3" pitchFamily="18" charset="-127"/>
                <a:ea typeface="a드림고딕3" pitchFamily="18" charset="-127"/>
              </a:rPr>
              <a:t>닐슨</a:t>
            </a:r>
            <a:r>
              <a:rPr lang="ko-KR" altLang="en-US" sz="1400" dirty="0"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en-US" altLang="ko-KR" sz="1400" dirty="0">
                <a:latin typeface="a드림고딕3" pitchFamily="18" charset="-127"/>
                <a:ea typeface="a드림고딕3" pitchFamily="18" charset="-127"/>
              </a:rPr>
              <a:t>SVP. </a:t>
            </a:r>
            <a:r>
              <a:rPr lang="en-US" altLang="ko-KR" sz="1400" dirty="0" err="1">
                <a:latin typeface="a드림고딕3" pitchFamily="18" charset="-127"/>
                <a:ea typeface="a드림고딕3" pitchFamily="18" charset="-127"/>
              </a:rPr>
              <a:t>Radha</a:t>
            </a:r>
            <a:r>
              <a:rPr lang="en-US" altLang="ko-KR" sz="1400" dirty="0"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en-US" altLang="ko-KR" sz="1400" dirty="0" err="1">
                <a:latin typeface="a드림고딕3" pitchFamily="18" charset="-127"/>
                <a:ea typeface="a드림고딕3" pitchFamily="18" charset="-127"/>
              </a:rPr>
              <a:t>Subramanyam</a:t>
            </a:r>
            <a:r>
              <a:rPr lang="en-US" altLang="ko-KR" sz="1400" dirty="0">
                <a:latin typeface="a드림고딕3" pitchFamily="18" charset="-127"/>
                <a:ea typeface="a드림고딕3" pitchFamily="18" charset="-127"/>
              </a:rPr>
              <a:t>- </a:t>
            </a:r>
            <a:endParaRPr lang="ko-KR" altLang="en-US" sz="1400" dirty="0">
              <a:latin typeface="a드림고딕3" pitchFamily="18" charset="-127"/>
              <a:ea typeface="a드림고딕3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63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36170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Social TV Rating 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의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ko-KR" altLang="en-US" sz="2200" b="1" dirty="0" smtClean="0">
                <a:solidFill>
                  <a:schemeClr val="tx2"/>
                </a:solidFill>
                <a:latin typeface="+mj-ea"/>
                <a:ea typeface="+mj-ea"/>
              </a:rPr>
              <a:t>등장</a:t>
            </a:r>
            <a:endParaRPr lang="en-US" altLang="ko-KR" sz="2200" b="1" dirty="0" smtClean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79929" y="1772816"/>
            <a:ext cx="6460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>
                <a:latin typeface="+mn-ea"/>
              </a:rPr>
              <a:t>TV </a:t>
            </a:r>
            <a:r>
              <a:rPr lang="ko-KR" altLang="ko-KR" dirty="0">
                <a:latin typeface="+mn-ea"/>
              </a:rPr>
              <a:t>방송과 </a:t>
            </a:r>
            <a:r>
              <a:rPr lang="ko-KR" altLang="ko-KR" dirty="0" err="1">
                <a:latin typeface="+mn-ea"/>
              </a:rPr>
              <a:t>소셜</a:t>
            </a:r>
            <a:r>
              <a:rPr lang="ko-KR" altLang="ko-KR" dirty="0">
                <a:latin typeface="+mn-ea"/>
              </a:rPr>
              <a:t> 미디어의 상호작용을 </a:t>
            </a:r>
            <a:r>
              <a:rPr lang="ko-KR" altLang="ko-KR" dirty="0" smtClean="0">
                <a:latin typeface="+mn-ea"/>
              </a:rPr>
              <a:t>보다</a:t>
            </a:r>
            <a:endParaRPr lang="en-US" altLang="ko-KR" dirty="0" smtClean="0">
              <a:latin typeface="+mn-ea"/>
            </a:endParaRPr>
          </a:p>
          <a:p>
            <a:pPr algn="ctr"/>
            <a:r>
              <a:rPr lang="ko-KR" altLang="ko-KR" dirty="0" smtClean="0">
                <a:latin typeface="+mn-ea"/>
              </a:rPr>
              <a:t>잘 </a:t>
            </a:r>
            <a:r>
              <a:rPr lang="ko-KR" altLang="ko-KR" dirty="0">
                <a:latin typeface="+mn-ea"/>
              </a:rPr>
              <a:t>이해할 수 있도록 하기 위해 만들어진 신개념 시청률 지표</a:t>
            </a:r>
            <a:endParaRPr lang="ko-KR" altLang="en-US" dirty="0"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8025" y="2771587"/>
            <a:ext cx="7084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>
                <a:latin typeface="+mn-ea"/>
              </a:rPr>
              <a:t>TV </a:t>
            </a:r>
            <a:r>
              <a:rPr lang="ko-KR" altLang="ko-KR" dirty="0">
                <a:latin typeface="+mn-ea"/>
              </a:rPr>
              <a:t>프로그램에 대한 주요</a:t>
            </a:r>
            <a:r>
              <a:rPr lang="en-US" altLang="ko-KR" dirty="0">
                <a:latin typeface="+mn-ea"/>
              </a:rPr>
              <a:t> SNS </a:t>
            </a:r>
            <a:r>
              <a:rPr lang="ko-KR" altLang="ko-KR" dirty="0">
                <a:latin typeface="+mn-ea"/>
              </a:rPr>
              <a:t>및 미디어 체크인기반의 </a:t>
            </a:r>
            <a:endParaRPr lang="en-US" altLang="ko-KR" dirty="0" smtClean="0">
              <a:latin typeface="+mn-ea"/>
            </a:endParaRPr>
          </a:p>
          <a:p>
            <a:pPr algn="ctr"/>
            <a:r>
              <a:rPr lang="ko-KR" altLang="ko-KR" dirty="0" err="1" smtClean="0">
                <a:latin typeface="+mn-ea"/>
              </a:rPr>
              <a:t>소셜</a:t>
            </a:r>
            <a:r>
              <a:rPr lang="en-US" altLang="ko-KR" dirty="0" smtClean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TV </a:t>
            </a:r>
            <a:r>
              <a:rPr lang="ko-KR" altLang="ko-KR" dirty="0">
                <a:latin typeface="+mn-ea"/>
              </a:rPr>
              <a:t>애플리케이션 이용자들의 반응을 통합하는 방식으로 측정</a:t>
            </a:r>
            <a:r>
              <a:rPr lang="en-US" altLang="ko-KR" dirty="0" smtClean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568" y="3881812"/>
            <a:ext cx="79933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ko-KR" altLang="ko-KR" dirty="0" smtClean="0">
                <a:latin typeface="+mn-ea"/>
              </a:rPr>
              <a:t>기존 </a:t>
            </a:r>
            <a:r>
              <a:rPr lang="ko-KR" altLang="ko-KR" dirty="0">
                <a:latin typeface="+mn-ea"/>
              </a:rPr>
              <a:t>시청률이 주지 못하는 데이터들을 추가로 </a:t>
            </a:r>
            <a:endParaRPr lang="en-US" altLang="ko-KR" dirty="0" smtClean="0">
              <a:latin typeface="+mn-ea"/>
            </a:endParaRPr>
          </a:p>
          <a:p>
            <a:pPr lvl="0" algn="ctr"/>
            <a:r>
              <a:rPr lang="ko-KR" altLang="ko-KR" dirty="0" smtClean="0">
                <a:latin typeface="+mn-ea"/>
              </a:rPr>
              <a:t>얻을 </a:t>
            </a:r>
            <a:r>
              <a:rPr lang="ko-KR" altLang="ko-KR" dirty="0">
                <a:latin typeface="+mn-ea"/>
              </a:rPr>
              <a:t>수 있는 보조 역할</a:t>
            </a:r>
            <a:r>
              <a:rPr lang="en-US" altLang="ko-KR" dirty="0">
                <a:latin typeface="+mn-ea"/>
              </a:rPr>
              <a:t>. 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ko-KR" dirty="0" smtClean="0">
                <a:latin typeface="+mn-ea"/>
              </a:rPr>
              <a:t>특정 </a:t>
            </a:r>
            <a:r>
              <a:rPr lang="ko-KR" altLang="ko-KR" dirty="0">
                <a:latin typeface="+mn-ea"/>
              </a:rPr>
              <a:t>계층이 아닌 모든 사람들의 보편적으로 </a:t>
            </a:r>
            <a:endParaRPr lang="en-US" altLang="ko-KR" dirty="0" smtClean="0">
              <a:latin typeface="+mn-ea"/>
            </a:endParaRPr>
          </a:p>
          <a:p>
            <a:pPr lvl="0" algn="ctr"/>
            <a:r>
              <a:rPr lang="ko-KR" altLang="ko-KR" dirty="0" smtClean="0">
                <a:latin typeface="+mn-ea"/>
              </a:rPr>
              <a:t>느끼는</a:t>
            </a:r>
            <a:r>
              <a:rPr lang="en-US" altLang="ko-KR" dirty="0" smtClean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TV </a:t>
            </a:r>
            <a:r>
              <a:rPr lang="ko-KR" altLang="ko-KR" dirty="0">
                <a:latin typeface="+mn-ea"/>
              </a:rPr>
              <a:t>프로그램에 대한 감정을 얻을 수 있는 자료</a:t>
            </a:r>
            <a:r>
              <a:rPr lang="en-US" altLang="ko-KR" dirty="0">
                <a:latin typeface="+mn-ea"/>
              </a:rPr>
              <a:t>. </a:t>
            </a:r>
            <a:endParaRPr lang="en-US" altLang="ko-KR" dirty="0" smtClean="0">
              <a:latin typeface="+mn-ea"/>
            </a:endParaRPr>
          </a:p>
          <a:p>
            <a:pPr lvl="0" algn="ctr"/>
            <a:r>
              <a:rPr lang="ko-KR" altLang="ko-KR" dirty="0" smtClean="0">
                <a:latin typeface="+mn-ea"/>
              </a:rPr>
              <a:t>시청자의 </a:t>
            </a:r>
            <a:r>
              <a:rPr lang="ko-KR" altLang="ko-KR" dirty="0" err="1">
                <a:latin typeface="+mn-ea"/>
              </a:rPr>
              <a:t>소셜</a:t>
            </a:r>
            <a:r>
              <a:rPr lang="ko-KR" altLang="ko-KR" dirty="0">
                <a:latin typeface="+mn-ea"/>
              </a:rPr>
              <a:t> 참여 수치뿐 아니라</a:t>
            </a:r>
            <a:r>
              <a:rPr lang="en-US" altLang="ko-KR" dirty="0">
                <a:latin typeface="+mn-ea"/>
              </a:rPr>
              <a:t> TV </a:t>
            </a:r>
            <a:r>
              <a:rPr lang="ko-KR" altLang="ko-KR" dirty="0">
                <a:latin typeface="+mn-ea"/>
              </a:rPr>
              <a:t>프로그램에 사람들이 얼마나 어떻게 </a:t>
            </a:r>
            <a:endParaRPr lang="en-US" altLang="ko-KR" dirty="0" smtClean="0">
              <a:latin typeface="+mn-ea"/>
            </a:endParaRPr>
          </a:p>
          <a:p>
            <a:pPr lvl="0" algn="ctr"/>
            <a:r>
              <a:rPr lang="ko-KR" altLang="ko-KR" dirty="0" smtClean="0">
                <a:latin typeface="+mn-ea"/>
              </a:rPr>
              <a:t>반응하는지 </a:t>
            </a:r>
            <a:r>
              <a:rPr lang="ko-KR" altLang="ko-KR" dirty="0">
                <a:latin typeface="+mn-ea"/>
              </a:rPr>
              <a:t>파악하는데 좋은 자료</a:t>
            </a:r>
            <a:r>
              <a:rPr lang="en-US" altLang="ko-KR" dirty="0">
                <a:latin typeface="+mn-ea"/>
              </a:rPr>
              <a:t>. </a:t>
            </a:r>
            <a:endParaRPr lang="ko-KR" altLang="ko-KR" dirty="0">
              <a:latin typeface="+mn-ea"/>
            </a:endParaRPr>
          </a:p>
          <a:p>
            <a:pPr algn="ctr"/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855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20409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: </a:t>
            </a:r>
            <a:r>
              <a:rPr lang="en-US" altLang="ko-KR" sz="2200" b="1" dirty="0" err="1" smtClean="0">
                <a:solidFill>
                  <a:schemeClr val="tx2"/>
                </a:solidFill>
                <a:latin typeface="+mj-ea"/>
                <a:ea typeface="+mj-ea"/>
              </a:rPr>
              <a:t>BlueFin</a:t>
            </a:r>
            <a:r>
              <a:rPr lang="en-US" altLang="ko-KR" sz="2200" b="1" dirty="0" smtClean="0">
                <a:solidFill>
                  <a:schemeClr val="tx2"/>
                </a:solidFill>
                <a:latin typeface="+mj-ea"/>
                <a:ea typeface="+mj-ea"/>
              </a:rPr>
              <a:t> Labs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7206" y="1412776"/>
            <a:ext cx="80858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600" dirty="0">
                <a:latin typeface="+mn-ea"/>
              </a:rPr>
              <a:t>대중적으로 </a:t>
            </a:r>
            <a:r>
              <a:rPr lang="ko-KR" altLang="en-US" sz="1600" dirty="0" err="1">
                <a:latin typeface="+mn-ea"/>
              </a:rPr>
              <a:t>이용가능한</a:t>
            </a:r>
            <a:r>
              <a:rPr lang="ko-KR" altLang="en-US" sz="1600" dirty="0">
                <a:latin typeface="+mn-ea"/>
              </a:rPr>
              <a:t> </a:t>
            </a:r>
            <a:r>
              <a:rPr lang="ko-KR" altLang="en-US" sz="1600" dirty="0" err="1">
                <a:latin typeface="+mn-ea"/>
              </a:rPr>
              <a:t>소셜미디어</a:t>
            </a:r>
            <a:r>
              <a:rPr lang="ko-KR" altLang="en-US" sz="1600" dirty="0">
                <a:latin typeface="+mn-ea"/>
              </a:rPr>
              <a:t> </a:t>
            </a:r>
            <a:r>
              <a:rPr lang="ko-KR" altLang="en-US" sz="1600" dirty="0" err="1">
                <a:latin typeface="+mn-ea"/>
              </a:rPr>
              <a:t>코멘터리</a:t>
            </a:r>
            <a:r>
              <a:rPr lang="en-US" altLang="ko-KR" sz="1600" dirty="0">
                <a:latin typeface="+mn-ea"/>
              </a:rPr>
              <a:t>(</a:t>
            </a:r>
            <a:r>
              <a:rPr lang="ko-KR" altLang="en-US" sz="1600" dirty="0" err="1">
                <a:latin typeface="+mn-ea"/>
              </a:rPr>
              <a:t>트위터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 err="1">
                <a:latin typeface="+mn-ea"/>
              </a:rPr>
              <a:t>페이스북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 err="1">
                <a:latin typeface="+mn-ea"/>
              </a:rPr>
              <a:t>블로그등</a:t>
            </a:r>
            <a:r>
              <a:rPr lang="en-US" altLang="ko-KR" sz="1600" dirty="0">
                <a:latin typeface="+mn-ea"/>
              </a:rPr>
              <a:t>)</a:t>
            </a:r>
            <a:r>
              <a:rPr lang="ko-KR" altLang="en-US" sz="1600" dirty="0">
                <a:latin typeface="+mn-ea"/>
              </a:rPr>
              <a:t>를 측정하여 </a:t>
            </a:r>
            <a:endParaRPr lang="en-US" altLang="ko-KR" sz="1600" dirty="0" smtClean="0">
              <a:latin typeface="+mn-ea"/>
            </a:endParaRPr>
          </a:p>
          <a:p>
            <a:pPr algn="ctr"/>
            <a:r>
              <a:rPr lang="ko-KR" altLang="en-US" sz="1600" dirty="0" smtClean="0">
                <a:latin typeface="+mn-ea"/>
              </a:rPr>
              <a:t>해당 </a:t>
            </a:r>
            <a:r>
              <a:rPr lang="en-US" altLang="ko-KR" sz="1600" dirty="0">
                <a:latin typeface="+mn-ea"/>
              </a:rPr>
              <a:t>TV </a:t>
            </a:r>
            <a:r>
              <a:rPr lang="ko-KR" altLang="en-US" sz="1600" dirty="0">
                <a:latin typeface="+mn-ea"/>
              </a:rPr>
              <a:t>쇼나 광고에 대한 시청자의 </a:t>
            </a:r>
            <a:r>
              <a:rPr lang="ko-KR" altLang="en-US" sz="1600" dirty="0" err="1">
                <a:latin typeface="+mn-ea"/>
              </a:rPr>
              <a:t>관여도를</a:t>
            </a:r>
            <a:r>
              <a:rPr lang="ko-KR" altLang="en-US" sz="1600" dirty="0">
                <a:latin typeface="+mn-ea"/>
              </a:rPr>
              <a:t> 조사하는 </a:t>
            </a:r>
            <a:r>
              <a:rPr lang="ko-KR" altLang="en-US" sz="1600" dirty="0" err="1">
                <a:latin typeface="+mn-ea"/>
              </a:rPr>
              <a:t>소셜</a:t>
            </a:r>
            <a:r>
              <a:rPr lang="ko-KR" altLang="en-US" sz="1600" dirty="0">
                <a:latin typeface="+mn-ea"/>
              </a:rPr>
              <a:t> </a:t>
            </a:r>
            <a:r>
              <a:rPr lang="en-US" altLang="ko-KR" sz="1600" dirty="0">
                <a:latin typeface="+mn-ea"/>
              </a:rPr>
              <a:t>TV </a:t>
            </a:r>
            <a:r>
              <a:rPr lang="ko-KR" altLang="en-US" sz="1600" dirty="0">
                <a:latin typeface="+mn-ea"/>
              </a:rPr>
              <a:t>분석 업체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7203" y="2123564"/>
            <a:ext cx="771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>
                <a:latin typeface="+mn-ea"/>
              </a:rPr>
              <a:t>2013</a:t>
            </a:r>
            <a:r>
              <a:rPr lang="ko-KR" altLang="en-US" dirty="0" smtClean="0">
                <a:latin typeface="+mn-ea"/>
              </a:rPr>
              <a:t>년 </a:t>
            </a:r>
            <a:r>
              <a:rPr lang="en-US" altLang="ko-KR" dirty="0" smtClean="0">
                <a:latin typeface="+mn-ea"/>
              </a:rPr>
              <a:t>2</a:t>
            </a:r>
            <a:r>
              <a:rPr lang="ko-KR" altLang="en-US" dirty="0" smtClean="0">
                <a:latin typeface="+mn-ea"/>
              </a:rPr>
              <a:t>월 </a:t>
            </a:r>
            <a:r>
              <a:rPr lang="ko-KR" altLang="en-US" dirty="0" err="1" smtClean="0">
                <a:latin typeface="+mn-ea"/>
              </a:rPr>
              <a:t>트위터가</a:t>
            </a:r>
            <a:r>
              <a:rPr lang="ko-KR" altLang="en-US" dirty="0" smtClean="0">
                <a:latin typeface="+mn-ea"/>
              </a:rPr>
              <a:t> 인수하여 좀 더 세밀한 자료 분석과 그 효과를 기대</a:t>
            </a:r>
            <a:endParaRPr lang="ko-KR" altLang="en-US" dirty="0"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620229"/>
            <a:ext cx="5377780" cy="455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4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404664"/>
            <a:ext cx="2975476" cy="0"/>
          </a:xfrm>
          <a:prstGeom prst="line">
            <a:avLst/>
          </a:prstGeom>
          <a:ln w="762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1196752"/>
            <a:ext cx="2975476" cy="0"/>
          </a:xfrm>
          <a:prstGeom prst="line">
            <a:avLst/>
          </a:prstGeom>
          <a:ln w="762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6512" y="545318"/>
            <a:ext cx="301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2"/>
                </a:solidFill>
                <a:latin typeface="08서울남산체 B" panose="02020603020101020101" pitchFamily="18" charset="-127"/>
                <a:ea typeface="08서울남산체 B" panose="02020603020101020101" pitchFamily="18" charset="-127"/>
              </a:rPr>
              <a:t> Social TV Rating</a:t>
            </a:r>
            <a:endParaRPr lang="ko-KR" altLang="en-US" sz="28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2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2249" y="591484"/>
            <a:ext cx="1642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>
                <a:solidFill>
                  <a:schemeClr val="tx2"/>
                </a:solidFill>
                <a:latin typeface="+mj-ea"/>
                <a:ea typeface="+mj-ea"/>
              </a:rPr>
              <a:t>: Trendrr.tv</a:t>
            </a:r>
            <a:endParaRPr lang="en-US" altLang="ko-KR" sz="2200" b="1" dirty="0" smtClean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3677" y="1484784"/>
            <a:ext cx="71002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ko-KR" sz="1600" dirty="0" err="1">
                <a:latin typeface="+mn-ea"/>
              </a:rPr>
              <a:t>소셜</a:t>
            </a:r>
            <a:r>
              <a:rPr lang="ko-KR" altLang="ko-KR" sz="1600" dirty="0">
                <a:latin typeface="+mn-ea"/>
              </a:rPr>
              <a:t> 미디어 전문 시장조사업체</a:t>
            </a:r>
            <a:r>
              <a:rPr lang="en-US" altLang="ko-KR" sz="1600" dirty="0">
                <a:latin typeface="+mn-ea"/>
              </a:rPr>
              <a:t> </a:t>
            </a:r>
            <a:r>
              <a:rPr lang="en-US" altLang="ko-KR" sz="1600" dirty="0" err="1">
                <a:latin typeface="+mn-ea"/>
              </a:rPr>
              <a:t>Wiredset</a:t>
            </a:r>
            <a:r>
              <a:rPr lang="ko-KR" altLang="ko-KR" sz="1600" dirty="0">
                <a:latin typeface="+mn-ea"/>
              </a:rPr>
              <a:t>이 </a:t>
            </a:r>
            <a:r>
              <a:rPr lang="ko-KR" altLang="ko-KR" sz="1600" dirty="0" smtClean="0">
                <a:latin typeface="+mn-ea"/>
              </a:rPr>
              <a:t>출시</a:t>
            </a:r>
            <a:r>
              <a:rPr lang="ko-KR" altLang="en-US" sz="1600" dirty="0" smtClean="0">
                <a:latin typeface="+mn-ea"/>
              </a:rPr>
              <a:t>하여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ko-KR" sz="1600" dirty="0">
                <a:latin typeface="+mn-ea"/>
              </a:rPr>
              <a:t>현재</a:t>
            </a:r>
            <a:r>
              <a:rPr lang="en-US" altLang="ko-KR" sz="1600" dirty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twitter</a:t>
            </a:r>
            <a:r>
              <a:rPr lang="ko-KR" altLang="ko-KR" sz="1600" dirty="0" smtClean="0">
                <a:latin typeface="+mn-ea"/>
              </a:rPr>
              <a:t>가 </a:t>
            </a:r>
            <a:r>
              <a:rPr lang="ko-KR" altLang="ko-KR" sz="1600" dirty="0">
                <a:latin typeface="+mn-ea"/>
              </a:rPr>
              <a:t>인수함</a:t>
            </a:r>
            <a:endParaRPr lang="ko-KR" altLang="en-US" sz="1600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8881" y="1988840"/>
            <a:ext cx="6886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ko-KR" sz="1600" dirty="0" err="1" smtClean="0">
                <a:latin typeface="+mn-ea"/>
              </a:rPr>
              <a:t>페이스북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ko-KR" sz="1600" dirty="0" err="1" smtClean="0">
                <a:latin typeface="+mn-ea"/>
              </a:rPr>
              <a:t>트위터</a:t>
            </a:r>
            <a:r>
              <a:rPr lang="ko-KR" altLang="en-US" sz="1600" dirty="0" err="1" smtClean="0">
                <a:latin typeface="+mn-ea"/>
              </a:rPr>
              <a:t>의</a:t>
            </a:r>
            <a:r>
              <a:rPr lang="ko-KR" altLang="en-US" sz="1600" dirty="0" smtClean="0">
                <a:latin typeface="+mn-ea"/>
              </a:rPr>
              <a:t> 코멘트와</a:t>
            </a:r>
            <a:r>
              <a:rPr lang="ko-KR" altLang="ko-KR" sz="1600" dirty="0" smtClean="0">
                <a:latin typeface="+mn-ea"/>
              </a:rPr>
              <a:t> </a:t>
            </a:r>
            <a:r>
              <a:rPr lang="ko-KR" altLang="ko-KR" sz="1600" dirty="0">
                <a:latin typeface="+mn-ea"/>
              </a:rPr>
              <a:t>체크인 </a:t>
            </a:r>
            <a:r>
              <a:rPr lang="ko-KR" altLang="ko-KR" sz="1600" dirty="0" err="1">
                <a:latin typeface="+mn-ea"/>
              </a:rPr>
              <a:t>소셜</a:t>
            </a:r>
            <a:r>
              <a:rPr lang="en-US" altLang="ko-KR" sz="1600" dirty="0">
                <a:latin typeface="+mn-ea"/>
              </a:rPr>
              <a:t> TV </a:t>
            </a:r>
            <a:r>
              <a:rPr lang="ko-KR" altLang="ko-KR" sz="1600" dirty="0">
                <a:latin typeface="+mn-ea"/>
              </a:rPr>
              <a:t>애플리케이션인 </a:t>
            </a:r>
            <a:r>
              <a:rPr lang="en-US" altLang="ko-KR" sz="1600" dirty="0" err="1" smtClean="0">
                <a:latin typeface="+mn-ea"/>
              </a:rPr>
              <a:t>getglue</a:t>
            </a:r>
            <a:r>
              <a:rPr lang="ko-KR" altLang="ko-KR" sz="1600" dirty="0" smtClean="0">
                <a:latin typeface="+mn-ea"/>
              </a:rPr>
              <a:t>와 </a:t>
            </a:r>
            <a:endParaRPr lang="en-US" altLang="ko-KR" sz="1600" dirty="0" smtClean="0">
              <a:latin typeface="+mn-ea"/>
            </a:endParaRPr>
          </a:p>
          <a:p>
            <a:pPr algn="ctr"/>
            <a:r>
              <a:rPr lang="ko-KR" altLang="ko-KR" sz="1600" dirty="0" smtClean="0">
                <a:latin typeface="+mn-ea"/>
              </a:rPr>
              <a:t>미소를 </a:t>
            </a:r>
            <a:r>
              <a:rPr lang="ko-KR" altLang="ko-KR" sz="1600" dirty="0">
                <a:latin typeface="+mn-ea"/>
              </a:rPr>
              <a:t>통한 체크인 횟수 등의 데이터가 통합되어 반영</a:t>
            </a:r>
            <a:endParaRPr lang="ko-KR" altLang="en-US" sz="1600" dirty="0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8024" y="3466743"/>
            <a:ext cx="490070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fontAlgn="base">
              <a:buFontTx/>
              <a:buChar char="-"/>
            </a:pPr>
            <a:r>
              <a:rPr lang="en-US" altLang="ko-KR" sz="1600" dirty="0" smtClean="0">
                <a:latin typeface="+mn-ea"/>
              </a:rPr>
              <a:t>TV</a:t>
            </a:r>
            <a:r>
              <a:rPr lang="ko-KR" altLang="en-US" sz="1600" dirty="0" err="1" smtClean="0">
                <a:latin typeface="+mn-ea"/>
              </a:rPr>
              <a:t>프로그램명이</a:t>
            </a:r>
            <a:r>
              <a:rPr lang="ko-KR" altLang="en-US" sz="1600" dirty="0" smtClean="0">
                <a:latin typeface="+mn-ea"/>
              </a:rPr>
              <a:t> 포함된 </a:t>
            </a:r>
            <a:r>
              <a:rPr lang="ko-KR" altLang="en-US" sz="1600" dirty="0" err="1" smtClean="0">
                <a:latin typeface="+mn-ea"/>
              </a:rPr>
              <a:t>트윗</a:t>
            </a:r>
            <a:r>
              <a:rPr lang="ko-KR" altLang="en-US" sz="1600" dirty="0" smtClean="0">
                <a:latin typeface="+mn-ea"/>
              </a:rPr>
              <a:t> 글</a:t>
            </a:r>
            <a:endParaRPr lang="en-US" altLang="ko-KR" sz="1600" dirty="0" smtClean="0">
              <a:latin typeface="+mn-ea"/>
            </a:endParaRPr>
          </a:p>
          <a:p>
            <a:pPr marL="285750" indent="-285750" fontAlgn="base">
              <a:buFontTx/>
              <a:buChar char="-"/>
            </a:pPr>
            <a:endParaRPr lang="en-US" altLang="ko-KR" sz="1600" dirty="0" smtClean="0">
              <a:latin typeface="+mn-ea"/>
            </a:endParaRPr>
          </a:p>
          <a:p>
            <a:pPr fontAlgn="base"/>
            <a:r>
              <a:rPr lang="en-US" altLang="ko-KR" sz="1600" dirty="0" smtClean="0">
                <a:latin typeface="+mn-ea"/>
              </a:rPr>
              <a:t>- </a:t>
            </a:r>
            <a:r>
              <a:rPr lang="ko-KR" altLang="en-US" sz="1600" dirty="0" smtClean="0">
                <a:latin typeface="+mn-ea"/>
              </a:rPr>
              <a:t>해당 프로그램의 캐릭터나 연기자가 포함된        </a:t>
            </a:r>
            <a:endParaRPr lang="en-US" altLang="ko-KR" sz="1600" dirty="0" smtClean="0">
              <a:latin typeface="+mn-ea"/>
            </a:endParaRPr>
          </a:p>
          <a:p>
            <a:pPr fontAlgn="base"/>
            <a:r>
              <a:rPr lang="en-US" altLang="ko-KR" sz="1600" dirty="0" smtClean="0">
                <a:latin typeface="+mn-ea"/>
              </a:rPr>
              <a:t>    </a:t>
            </a:r>
            <a:r>
              <a:rPr lang="ko-KR" altLang="en-US" sz="1600" dirty="0" err="1" smtClean="0">
                <a:latin typeface="+mn-ea"/>
              </a:rPr>
              <a:t>트윗</a:t>
            </a:r>
            <a:r>
              <a:rPr lang="ko-KR" altLang="en-US" sz="1600" dirty="0" smtClean="0">
                <a:latin typeface="+mn-ea"/>
              </a:rPr>
              <a:t> 글</a:t>
            </a:r>
            <a:endParaRPr lang="en-US" altLang="ko-KR" sz="1600" dirty="0" smtClean="0">
              <a:latin typeface="+mn-ea"/>
            </a:endParaRPr>
          </a:p>
          <a:p>
            <a:pPr fontAlgn="base"/>
            <a:endParaRPr lang="ko-KR" altLang="en-US" sz="1600" dirty="0" smtClean="0">
              <a:latin typeface="+mn-ea"/>
            </a:endParaRPr>
          </a:p>
          <a:p>
            <a:pPr fontAlgn="base"/>
            <a:r>
              <a:rPr lang="en-US" altLang="ko-KR" sz="1600" dirty="0" smtClean="0">
                <a:latin typeface="+mn-ea"/>
              </a:rPr>
              <a:t>- </a:t>
            </a:r>
            <a:r>
              <a:rPr lang="ko-KR" altLang="en-US" sz="1600" dirty="0" smtClean="0">
                <a:latin typeface="+mn-ea"/>
              </a:rPr>
              <a:t>해당 프로그램 계정 등에 </a:t>
            </a:r>
            <a:r>
              <a:rPr lang="en-US" altLang="ko-KR" sz="1600" dirty="0" smtClean="0">
                <a:latin typeface="+mn-ea"/>
              </a:rPr>
              <a:t>replies</a:t>
            </a:r>
            <a:r>
              <a:rPr lang="ko-KR" altLang="en-US" sz="1600" dirty="0" smtClean="0">
                <a:latin typeface="+mn-ea"/>
              </a:rPr>
              <a:t>를 하는         </a:t>
            </a:r>
            <a:endParaRPr lang="en-US" altLang="ko-KR" sz="1600" dirty="0" smtClean="0">
              <a:latin typeface="+mn-ea"/>
            </a:endParaRPr>
          </a:p>
          <a:p>
            <a:pPr fontAlgn="base"/>
            <a:r>
              <a:rPr lang="en-US" altLang="ko-KR" sz="1600" dirty="0" smtClean="0">
                <a:latin typeface="+mn-ea"/>
              </a:rPr>
              <a:t>    </a:t>
            </a:r>
            <a:r>
              <a:rPr lang="ko-KR" altLang="en-US" sz="1600" dirty="0" smtClean="0">
                <a:latin typeface="+mn-ea"/>
              </a:rPr>
              <a:t>경우</a:t>
            </a:r>
            <a:endParaRPr lang="en-US" altLang="ko-KR" sz="1600" dirty="0" smtClean="0">
              <a:latin typeface="+mn-ea"/>
            </a:endParaRPr>
          </a:p>
          <a:p>
            <a:pPr fontAlgn="base"/>
            <a:endParaRPr lang="en-US" altLang="ko-KR" sz="1600" dirty="0" smtClean="0">
              <a:latin typeface="+mn-ea"/>
            </a:endParaRPr>
          </a:p>
          <a:p>
            <a:pPr fontAlgn="base"/>
            <a:r>
              <a:rPr lang="en-US" altLang="ko-KR" sz="1600" dirty="0" smtClean="0">
                <a:latin typeface="+mn-ea"/>
              </a:rPr>
              <a:t>- </a:t>
            </a:r>
            <a:r>
              <a:rPr lang="ko-KR" altLang="en-US" sz="1600" dirty="0" err="1" smtClean="0">
                <a:latin typeface="+mn-ea"/>
              </a:rPr>
              <a:t>해쉬태그</a:t>
            </a:r>
            <a:r>
              <a:rPr lang="en-US" altLang="ko-KR" sz="1600" dirty="0" smtClean="0">
                <a:latin typeface="+mn-ea"/>
              </a:rPr>
              <a:t>(#)</a:t>
            </a:r>
            <a:r>
              <a:rPr lang="ko-KR" altLang="en-US" sz="1600" dirty="0">
                <a:latin typeface="+mn-ea"/>
              </a:rPr>
              <a:t>에</a:t>
            </a:r>
            <a:r>
              <a:rPr lang="ko-KR" altLang="en-US" sz="1600" dirty="0" smtClean="0">
                <a:latin typeface="+mn-ea"/>
              </a:rPr>
              <a:t> 해당 프로그램 명 </a:t>
            </a:r>
            <a:endParaRPr lang="en-US" altLang="ko-KR" sz="1600" dirty="0" smtClean="0">
              <a:latin typeface="+mn-ea"/>
            </a:endParaRPr>
          </a:p>
          <a:p>
            <a:pPr fontAlgn="base"/>
            <a:r>
              <a:rPr lang="en-US" altLang="ko-KR" sz="1600" dirty="0" smtClean="0">
                <a:latin typeface="+mn-ea"/>
              </a:rPr>
              <a:t>    </a:t>
            </a:r>
            <a:r>
              <a:rPr lang="ko-KR" altLang="en-US" sz="1600" dirty="0" smtClean="0">
                <a:latin typeface="+mn-ea"/>
              </a:rPr>
              <a:t>또는 캐릭터 명이 포함된 경우</a:t>
            </a:r>
            <a:endParaRPr lang="ko-KR" altLang="en-US" sz="1600" dirty="0">
              <a:latin typeface="+mn-ea"/>
            </a:endParaRPr>
          </a:p>
        </p:txBody>
      </p:sp>
      <p:pic>
        <p:nvPicPr>
          <p:cNvPr id="15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1453"/>
            <a:ext cx="4899086" cy="336812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02220" y="3018438"/>
            <a:ext cx="272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+mn-ea"/>
              </a:rPr>
              <a:t>수집하는 데이터</a:t>
            </a:r>
            <a:endParaRPr lang="ko-KR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3920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cmpd="dbl"/>
      </a:spPr>
      <a:bodyPr rtlCol="0" anchor="ctr"/>
      <a:lstStyle>
        <a:defPPr algn="ctr">
          <a:lnSpc>
            <a:spcPct val="150000"/>
          </a:lnSpc>
          <a:defRPr sz="3200" b="1" dirty="0" smtClean="0">
            <a:solidFill>
              <a:schemeClr val="tx2"/>
            </a:solidFill>
            <a:latin typeface="08서울한강체 M" panose="02020603020101020101" pitchFamily="18" charset="-127"/>
            <a:ea typeface="08서울한강체 M" panose="02020603020101020101" pitchFamily="18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923</Words>
  <Application>Microsoft Office PowerPoint</Application>
  <PresentationFormat>화면 슬라이드 쇼(4:3)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Ch5. Social TV Rating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 천만관객영화의 힘</dc:title>
  <dc:creator>YJ</dc:creator>
  <cp:lastModifiedBy>YJ</cp:lastModifiedBy>
  <cp:revision>70</cp:revision>
  <dcterms:created xsi:type="dcterms:W3CDTF">2014-11-19T05:06:41Z</dcterms:created>
  <dcterms:modified xsi:type="dcterms:W3CDTF">2015-06-03T08:21:47Z</dcterms:modified>
</cp:coreProperties>
</file>