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87" r:id="rId4"/>
    <p:sldId id="289" r:id="rId5"/>
    <p:sldId id="317" r:id="rId6"/>
    <p:sldId id="318" r:id="rId7"/>
    <p:sldId id="322" r:id="rId8"/>
    <p:sldId id="319" r:id="rId9"/>
    <p:sldId id="320" r:id="rId10"/>
    <p:sldId id="321" r:id="rId11"/>
    <p:sldId id="324" r:id="rId12"/>
    <p:sldId id="325" r:id="rId13"/>
    <p:sldId id="326" r:id="rId14"/>
    <p:sldId id="327" r:id="rId15"/>
    <p:sldId id="293" r:id="rId16"/>
    <p:sldId id="328" r:id="rId17"/>
    <p:sldId id="292" r:id="rId18"/>
    <p:sldId id="329" r:id="rId19"/>
  </p:sldIdLst>
  <p:sldSz cx="9144000" cy="5143500" type="screen16x9"/>
  <p:notesSz cx="6858000" cy="9144000"/>
  <p:embeddedFontLst>
    <p:embeddedFont>
      <p:font typeface="서울한강체 B" panose="02020603020101020101" pitchFamily="18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C3D"/>
    <a:srgbClr val="D35A4D"/>
    <a:srgbClr val="DB766B"/>
    <a:srgbClr val="EAC5C4"/>
    <a:srgbClr val="DF867D"/>
    <a:srgbClr val="F3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660" autoAdjust="0"/>
  </p:normalViewPr>
  <p:slideViewPr>
    <p:cSldViewPr showGuides="1">
      <p:cViewPr varScale="1">
        <p:scale>
          <a:sx n="153" d="100"/>
          <a:sy n="153" d="100"/>
        </p:scale>
        <p:origin x="636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512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3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021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1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723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432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183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14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664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807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defRPr>
            </a:lvl1pPr>
          </a:lstStyle>
          <a:p>
            <a:fld id="{FFB241B1-18A5-4966-AD47-D54390CA2A22}" type="datetimeFigureOut">
              <a:rPr lang="ko-KR" altLang="en-US" smtClean="0"/>
              <a:pPr/>
              <a:t>2015-06-04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defRPr>
            </a:lvl1pPr>
          </a:lstStyle>
          <a:p>
            <a:fld id="{68201229-BA06-4931-8AC4-534356DEE3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3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서울한강체 B" panose="02020603020101020101" pitchFamily="18" charset="-127"/>
          <a:ea typeface="서울한강체 B" panose="02020603020101020101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서울한강체 B" panose="02020603020101020101" pitchFamily="18" charset="-127"/>
          <a:ea typeface="서울한강체 B" panose="02020603020101020101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서울한강체 B" panose="02020603020101020101" pitchFamily="18" charset="-127"/>
          <a:ea typeface="서울한강체 B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서울한강체 B" panose="02020603020101020101" pitchFamily="18" charset="-127"/>
          <a:ea typeface="서울한강체 B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서울한강체 B" panose="02020603020101020101" pitchFamily="18" charset="-127"/>
          <a:ea typeface="서울한강체 B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서울한강체 B" panose="02020603020101020101" pitchFamily="18" charset="-127"/>
          <a:ea typeface="서울한강체 B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Htw-TS2q4&amp;list=PLmubs-L9VxBL9lOHH2ja-Bh_0LWYMsUVX" TargetMode="External"/><Relationship Id="rId2" Type="http://schemas.openxmlformats.org/officeDocument/2006/relationships/hyperlink" Target="old%20spice%20&#44305;&#44256;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owGykVbfgU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hE1ev61Of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558" y1="78309" x2="50558" y2="78309"/>
                        <a14:foregroundMark x1="50558" y1="83732" x2="50558" y2="83732"/>
                        <a14:foregroundMark x1="17877" y1="54004" x2="17877" y2="54004"/>
                        <a14:foregroundMark x1="29236" y1="28864" x2="29236" y2="28864"/>
                        <a14:foregroundMark x1="49162" y1="22160" x2="49162" y2="22160"/>
                        <a14:foregroundMark x1="69274" y1="28864" x2="69274" y2="28864"/>
                        <a14:foregroundMark x1="81750" y1="52886" x2="81750" y2="52886"/>
                        <a14:foregroundMark x1="50219" y1="75877" x2="50219" y2="75877"/>
                      </a14:backgroundRemoval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95" y="852263"/>
            <a:ext cx="1896609" cy="1896609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4572000" y="0"/>
            <a:ext cx="0" cy="105958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94676" y="2393181"/>
            <a:ext cx="2954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브릿지</a:t>
            </a:r>
            <a:r>
              <a:rPr lang="ko-KR" altLang="en-US" sz="4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 </a:t>
            </a:r>
            <a:r>
              <a:rPr lang="ko-KR" altLang="en-US" sz="40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컨텐츠</a:t>
            </a:r>
            <a:r>
              <a:rPr lang="en-US" altLang="ko-KR" sz="40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	</a:t>
            </a:r>
            <a:endParaRPr lang="ko-KR" altLang="en-US" sz="4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391" y="3025284"/>
            <a:ext cx="112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뉴미디어기획</a:t>
            </a:r>
            <a:endParaRPr lang="ko-KR" altLang="en-US" sz="16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22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15566"/>
            <a:ext cx="2387905" cy="328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223696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극중에 나오는 홈페이지를 실제로 제작</a:t>
            </a:r>
            <a:endParaRPr lang="ko-KR" altLang="en-US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42" y="75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2. 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실제 사례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0370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969627"/>
            <a:ext cx="1971675" cy="609600"/>
          </a:xfrm>
          <a:prstGeom prst="rect">
            <a:avLst/>
          </a:prstGeom>
        </p:spPr>
      </p:pic>
      <p:pic>
        <p:nvPicPr>
          <p:cNvPr id="3074" name="Picture 2" descr="http://postfiles16.naver.net/20110107_159/irulil07_1294368138200O52fK_JPEG/bsg1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24" y="1720652"/>
            <a:ext cx="3525149" cy="28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942" y="75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2. 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실제 사례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698133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26228"/>
            <a:ext cx="1133475" cy="714375"/>
          </a:xfrm>
          <a:prstGeom prst="rect">
            <a:avLst/>
          </a:prstGeom>
        </p:spPr>
      </p:pic>
      <p:sp>
        <p:nvSpPr>
          <p:cNvPr id="4" name="오른쪽 화살표 3"/>
          <p:cNvSpPr/>
          <p:nvPr/>
        </p:nvSpPr>
        <p:spPr>
          <a:xfrm>
            <a:off x="3405981" y="2175402"/>
            <a:ext cx="1080120" cy="21602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8628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TV</a:t>
            </a:r>
            <a:r>
              <a:rPr lang="ko-KR" altLang="en-US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와 </a:t>
            </a:r>
            <a:r>
              <a:rPr lang="en-US" altLang="ko-KR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Web </a:t>
            </a:r>
            <a:r>
              <a:rPr lang="ko-KR" altLang="en-US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의 동시 사용</a:t>
            </a:r>
            <a:endParaRPr lang="ko-KR" altLang="en-US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275493"/>
            <a:ext cx="3042989" cy="2015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942" y="75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2. 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실제 사례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703980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31640" y="3691434"/>
            <a:ext cx="792088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400" dirty="0" smtClean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  <a:p>
            <a:endParaRPr lang="en-US" altLang="ko-KR" sz="1400" dirty="0">
              <a:latin typeface="서울한강체 B" panose="02020603020101020101" pitchFamily="18" charset="-127"/>
              <a:ea typeface="서울한강체 B" panose="02020603020101020101" pitchFamily="18" charset="-127"/>
              <a:hlinkClick r:id="rId2" action="ppaction://hlinkfile"/>
            </a:endParaRPr>
          </a:p>
          <a:p>
            <a:r>
              <a:rPr lang="en-US" altLang="ko-KR" sz="1100" dirty="0" smtClean="0">
                <a:latin typeface="서울한강체 B" panose="02020603020101020101" pitchFamily="18" charset="-127"/>
                <a:ea typeface="서울한강체 B" panose="02020603020101020101" pitchFamily="18" charset="-127"/>
                <a:hlinkClick r:id="rId3"/>
              </a:rPr>
              <a:t>https://www.youtube.com/watch?v=lqHtw-TS2q4&amp;list=PLmubs-L9VxBL9lOHH2ja-Bh_0LWYMsUVX</a:t>
            </a:r>
            <a:endParaRPr lang="en-US" altLang="ko-KR" sz="1100" dirty="0" smtClean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  <a:p>
            <a:endParaRPr lang="ko-KR" altLang="ko-KR" sz="1100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  <a:p>
            <a:r>
              <a:rPr lang="en-US" altLang="ko-KR" sz="1100" dirty="0" smtClean="0">
                <a:latin typeface="서울한강체 B" panose="02020603020101020101" pitchFamily="18" charset="-127"/>
                <a:ea typeface="서울한강체 B" panose="02020603020101020101" pitchFamily="18" charset="-127"/>
                <a:hlinkClick r:id="rId4"/>
              </a:rPr>
              <a:t>https://www.youtube.com/watch?v=owGykVbfgUE</a:t>
            </a:r>
            <a:endParaRPr lang="ko-KR" altLang="ko-KR" sz="1100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  <a:p>
            <a:endParaRPr lang="ko-KR" altLang="en-US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1388480"/>
            <a:ext cx="4726104" cy="25993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84355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Sesame Street </a:t>
            </a:r>
            <a:endParaRPr lang="ko-KR" altLang="en-US" sz="2400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942" y="75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2. 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실제 사례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67302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토요타, BMW와 함께 신형 수프라 개발 이미지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91630"/>
            <a:ext cx="2664296" cy="22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2417975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TV</a:t>
            </a:r>
            <a:r>
              <a:rPr lang="ko-KR" altLang="en-US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광고를 </a:t>
            </a:r>
            <a:r>
              <a:rPr lang="ko-KR" altLang="en-US" dirty="0" err="1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유투브와</a:t>
            </a:r>
            <a:r>
              <a:rPr lang="ko-KR" altLang="en-US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 연결</a:t>
            </a:r>
            <a:endParaRPr lang="ko-KR" altLang="en-US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42" y="75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2. 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실제 사례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6606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4572000" y="0"/>
            <a:ext cx="0" cy="105958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70596" y="2187029"/>
            <a:ext cx="2202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국내 사례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558" y1="78309" x2="50558" y2="78309"/>
                        <a14:foregroundMark x1="50558" y1="83732" x2="50558" y2="83732"/>
                        <a14:foregroundMark x1="22198" y1="51648" x2="22198" y2="51648"/>
                        <a14:backgroundMark x1="30330" y1="27473" x2="30330" y2="27473"/>
                        <a14:backgroundMark x1="49451" y1="20440" x2="51868" y2="20440"/>
                        <a14:backgroundMark x1="68352" y1="21758" x2="71868" y2="32967"/>
                        <a14:backgroundMark x1="80440" y1="49011" x2="80879" y2="63297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1" y="680912"/>
            <a:ext cx="1890837" cy="1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78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38014"/>
            <a:ext cx="4644008" cy="2604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40644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드라마 </a:t>
            </a:r>
            <a:r>
              <a:rPr lang="ko-KR" altLang="en-US" b="1" dirty="0" err="1">
                <a:latin typeface="서울한강체 B" panose="02020603020101020101" pitchFamily="18" charset="-127"/>
                <a:ea typeface="서울한강체 B" panose="02020603020101020101" pitchFamily="18" charset="-127"/>
              </a:rPr>
              <a:t>컨셉</a:t>
            </a:r>
            <a:r>
              <a:rPr lang="ko-KR" altLang="en-US" b="1" dirty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 광고 </a:t>
            </a:r>
            <a:r>
              <a:rPr lang="en-US" altLang="ko-KR" b="1" dirty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1</a:t>
            </a:r>
            <a:r>
              <a:rPr lang="ko-KR" altLang="en-US" b="1" dirty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화 ‘배달이 금지된 집’</a:t>
            </a:r>
            <a:endParaRPr lang="ko-KR" altLang="en-US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72687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mediaus.co.kr/news/photo/201411/45616_106946_5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41" y="915566"/>
            <a:ext cx="2445717" cy="354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144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67544" y="1923678"/>
            <a:ext cx="8229600" cy="857250"/>
          </a:xfrm>
        </p:spPr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3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4572000" y="0"/>
            <a:ext cx="0" cy="105958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21420" y="2187029"/>
            <a:ext cx="4301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1.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브릿지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 </a:t>
            </a:r>
            <a:r>
              <a:rPr lang="ko-KR" altLang="en-US" sz="4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컨텐츠란</a:t>
            </a:r>
            <a:r>
              <a:rPr lang="en-US" altLang="ko-KR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?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558" y1="78309" x2="50558" y2="78309"/>
                        <a14:foregroundMark x1="50558" y1="83732" x2="50558" y2="83732"/>
                        <a14:foregroundMark x1="22198" y1="51648" x2="22198" y2="51648"/>
                        <a14:backgroundMark x1="30330" y1="27473" x2="30330" y2="27473"/>
                        <a14:backgroundMark x1="49451" y1="20440" x2="51868" y2="20440"/>
                        <a14:backgroundMark x1="68352" y1="21758" x2="71868" y2="32967"/>
                        <a14:backgroundMark x1="80440" y1="49011" x2="80879" y2="63297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1" y="680912"/>
            <a:ext cx="1890837" cy="1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3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1942" y="75712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1. </a:t>
            </a:r>
            <a:r>
              <a:rPr lang="ko-KR" altLang="en-US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브릿지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 </a:t>
            </a:r>
            <a:r>
              <a:rPr lang="ko-KR" altLang="en-US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컨텐츠란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?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/>
          <p:cNvSpPr txBox="1">
            <a:spLocks/>
          </p:cNvSpPr>
          <p:nvPr/>
        </p:nvSpPr>
        <p:spPr>
          <a:xfrm>
            <a:off x="-2772816" y="1779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 smtClean="0">
              <a:solidFill>
                <a:srgbClr val="102E25"/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  <a:p>
            <a:r>
              <a:rPr lang="en-US" altLang="ko-KR" sz="2400" dirty="0" smtClean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‘</a:t>
            </a:r>
            <a:r>
              <a:rPr lang="ko-KR" altLang="en-US" sz="2400" dirty="0" smtClean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다리가 되는 </a:t>
            </a:r>
            <a:r>
              <a:rPr lang="ko-KR" altLang="en-US" sz="2400" dirty="0" err="1" smtClean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컨텐츠</a:t>
            </a:r>
            <a:r>
              <a:rPr lang="en-US" altLang="ko-KR" sz="2400" dirty="0" smtClean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’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37377"/>
            <a:ext cx="4186291" cy="4884007"/>
          </a:xfrm>
          <a:prstGeom prst="rect">
            <a:avLst/>
          </a:prstGeom>
          <a:effectLst>
            <a:outerShdw blurRad="165100" dist="50800" dir="5400000" sx="103000" sy="103000" algn="ctr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4310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1"/>
          <p:cNvSpPr txBox="1">
            <a:spLocks/>
          </p:cNvSpPr>
          <p:nvPr/>
        </p:nvSpPr>
        <p:spPr>
          <a:xfrm>
            <a:off x="1171137" y="860874"/>
            <a:ext cx="6801725" cy="658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DALLAS</a:t>
            </a:r>
            <a:endParaRPr lang="ko-KR" altLang="ko-KR" dirty="0">
              <a:solidFill>
                <a:srgbClr val="102E25"/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pic>
        <p:nvPicPr>
          <p:cNvPr id="7" name="내용 개체 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22887"/>
            <a:ext cx="1473585" cy="1998009"/>
          </a:xfrm>
          <a:prstGeom prst="rect">
            <a:avLst/>
          </a:prstGeom>
          <a:effectLst>
            <a:outerShdw blurRad="228600" dist="88900" sx="103000" sy="103000" algn="tl" rotWithShape="0">
              <a:prstClr val="black">
                <a:alpha val="39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995936" y="2355726"/>
            <a:ext cx="45406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1978년 4월 2일부터 1991년 5월 3일까지 </a:t>
            </a:r>
            <a:r>
              <a:rPr lang="ko-KR" altLang="en-US" dirty="0" smtClean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방송된 장기 드라마</a:t>
            </a:r>
            <a:r>
              <a:rPr lang="en-US" altLang="ko-KR" dirty="0" smtClean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. </a:t>
            </a:r>
          </a:p>
          <a:p>
            <a:endParaRPr lang="en-US" altLang="ko-KR" dirty="0">
              <a:solidFill>
                <a:srgbClr val="102E25"/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  <a:p>
            <a:r>
              <a:rPr lang="en-US" altLang="ko-KR" sz="1400" dirty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  <a:hlinkClick r:id="rId3"/>
              </a:rPr>
              <a:t>https://www.youtube.com/watch?v=jhE1ev61Ofk</a:t>
            </a:r>
            <a:endParaRPr lang="ko-KR" altLang="ko-KR" sz="1400" dirty="0">
              <a:solidFill>
                <a:srgbClr val="102E25"/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  <a:p>
            <a:endParaRPr lang="en-US" altLang="ko-KR" dirty="0" smtClean="0">
              <a:solidFill>
                <a:srgbClr val="102E25"/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942" y="75712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1. </a:t>
            </a:r>
            <a:r>
              <a:rPr lang="ko-KR" altLang="en-US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브릿지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 </a:t>
            </a:r>
            <a:r>
              <a:rPr lang="ko-KR" altLang="en-US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컨텐츠란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?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48336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1"/>
          <p:cNvSpPr txBox="1">
            <a:spLocks/>
          </p:cNvSpPr>
          <p:nvPr/>
        </p:nvSpPr>
        <p:spPr>
          <a:xfrm>
            <a:off x="1171137" y="860874"/>
            <a:ext cx="6801725" cy="658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>
                <a:solidFill>
                  <a:srgbClr val="102E25"/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"who shot JR"</a:t>
            </a:r>
            <a:endParaRPr lang="ko-KR" altLang="ko-KR" dirty="0">
              <a:solidFill>
                <a:srgbClr val="102E25"/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03" y="1941301"/>
            <a:ext cx="2635392" cy="1976544"/>
          </a:xfrm>
          <a:prstGeom prst="rect">
            <a:avLst/>
          </a:prstGeom>
          <a:effectLst>
            <a:outerShdw blurRad="203200" dist="114300" dir="2700000" sx="102000" sy="102000" algn="tl" rotWithShape="0">
              <a:prstClr val="black">
                <a:alpha val="33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1942" y="75712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1. </a:t>
            </a:r>
            <a:r>
              <a:rPr lang="ko-KR" altLang="en-US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브릿지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 </a:t>
            </a:r>
            <a:r>
              <a:rPr lang="ko-KR" altLang="en-US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컨텐츠란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?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559394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45" y="1831584"/>
            <a:ext cx="1720109" cy="1720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5962" y="962023"/>
            <a:ext cx="423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‘Facebook’</a:t>
            </a:r>
            <a:endParaRPr lang="ko-KR" altLang="en-US" sz="3200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04241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‘</a:t>
            </a:r>
            <a:r>
              <a:rPr lang="ko-KR" altLang="en-US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이상적인 플랫폼</a:t>
            </a:r>
            <a:r>
              <a:rPr lang="en-US" altLang="ko-KR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’</a:t>
            </a:r>
            <a:endParaRPr lang="ko-KR" altLang="en-US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942" y="75712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1. </a:t>
            </a:r>
            <a:r>
              <a:rPr lang="ko-KR" altLang="en-US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브릿지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 </a:t>
            </a:r>
            <a:r>
              <a:rPr lang="ko-KR" altLang="en-US" sz="2400" spc="-300" dirty="0" err="1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컨텐츠란</a:t>
            </a:r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?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69040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>
          <a:xfrm>
            <a:off x="4572000" y="0"/>
            <a:ext cx="0" cy="105958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70588" y="2187029"/>
            <a:ext cx="22028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해외 </a:t>
            </a:r>
            <a:r>
              <a:rPr lang="ko-KR" altLang="en-US" sz="4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사례</a:t>
            </a:r>
            <a:endParaRPr lang="ko-KR" altLang="en-US" sz="4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0558" y1="78309" x2="50558" y2="78309"/>
                        <a14:foregroundMark x1="50558" y1="83732" x2="50558" y2="83732"/>
                        <a14:foregroundMark x1="22198" y1="51648" x2="22198" y2="51648"/>
                        <a14:backgroundMark x1="30330" y1="27473" x2="30330" y2="27473"/>
                        <a14:backgroundMark x1="49451" y1="20440" x2="51868" y2="20440"/>
                        <a14:backgroundMark x1="68352" y1="21758" x2="71868" y2="32967"/>
                        <a14:backgroundMark x1="80440" y1="49011" x2="80879" y2="63297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81" y="680912"/>
            <a:ext cx="1890837" cy="189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27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2527"/>
            <a:ext cx="1362265" cy="638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9952" y="210616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미국의 방송사 </a:t>
            </a:r>
            <a:r>
              <a:rPr lang="en-US" altLang="ko-KR" sz="2400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‘CW’</a:t>
            </a:r>
          </a:p>
          <a:p>
            <a:r>
              <a:rPr lang="ko-KR" altLang="en-US" sz="2400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→</a:t>
            </a:r>
            <a:r>
              <a:rPr lang="ko-KR" altLang="en-US" sz="2400" dirty="0" err="1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컨텐츠</a:t>
            </a:r>
            <a:r>
              <a:rPr lang="ko-KR" altLang="en-US" sz="2400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 </a:t>
            </a:r>
            <a:r>
              <a:rPr lang="ko-KR" altLang="en-US" sz="2400" dirty="0" err="1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브릿지</a:t>
            </a:r>
            <a:r>
              <a:rPr lang="ko-KR" altLang="en-US" sz="2400" dirty="0" smtClean="0">
                <a:latin typeface="서울한강체 B" panose="02020603020101020101" pitchFamily="18" charset="-127"/>
                <a:ea typeface="서울한강체 B" panose="02020603020101020101" pitchFamily="18" charset="-127"/>
              </a:rPr>
              <a:t> 적극 활용</a:t>
            </a:r>
            <a:endParaRPr lang="ko-KR" altLang="en-US" sz="2400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95" y="1097848"/>
            <a:ext cx="2523809" cy="28476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942" y="75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2. 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실제 사례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44094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 flipV="1">
            <a:off x="4572000" y="4855468"/>
            <a:ext cx="0" cy="288032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23528" y="4855468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23528" y="585143"/>
            <a:ext cx="8496944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75739"/>
            <a:ext cx="2268031" cy="302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오른쪽 화살표 4"/>
          <p:cNvSpPr/>
          <p:nvPr/>
        </p:nvSpPr>
        <p:spPr>
          <a:xfrm>
            <a:off x="4067944" y="2303157"/>
            <a:ext cx="741958" cy="372628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  <p:pic>
        <p:nvPicPr>
          <p:cNvPr id="1030" name="Picture 6" descr="abc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50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42" y="757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2. </a:t>
            </a:r>
            <a:r>
              <a:rPr lang="ko-KR" altLang="en-US" sz="2400" spc="-3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서울한강체 B" panose="02020603020101020101" pitchFamily="18" charset="-127"/>
                <a:ea typeface="서울한강체 B" panose="02020603020101020101" pitchFamily="18" charset="-127"/>
              </a:rPr>
              <a:t>실제 사례</a:t>
            </a:r>
            <a:endParaRPr lang="ko-KR" altLang="en-US" sz="24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서울한강체 B" panose="02020603020101020101" pitchFamily="18" charset="-127"/>
              <a:ea typeface="서울한강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43439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142</Words>
  <Application>Microsoft Office PowerPoint</Application>
  <PresentationFormat>화면 슬라이드 쇼(16:9)</PresentationFormat>
  <Paragraphs>38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서울한강체 B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JIHOON Lee</dc:creator>
  <cp:lastModifiedBy>jang</cp:lastModifiedBy>
  <cp:revision>117</cp:revision>
  <dcterms:created xsi:type="dcterms:W3CDTF">2015-04-29T04:31:15Z</dcterms:created>
  <dcterms:modified xsi:type="dcterms:W3CDTF">2015-06-04T00:34:55Z</dcterms:modified>
</cp:coreProperties>
</file>