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9" r:id="rId2"/>
    <p:sldId id="257" r:id="rId3"/>
    <p:sldId id="274" r:id="rId4"/>
    <p:sldId id="428" r:id="rId5"/>
    <p:sldId id="460" r:id="rId6"/>
    <p:sldId id="450" r:id="rId7"/>
    <p:sldId id="461" r:id="rId8"/>
    <p:sldId id="462" r:id="rId9"/>
    <p:sldId id="451" r:id="rId10"/>
    <p:sldId id="452" r:id="rId11"/>
    <p:sldId id="463" r:id="rId12"/>
    <p:sldId id="464" r:id="rId13"/>
    <p:sldId id="465" r:id="rId14"/>
    <p:sldId id="454" r:id="rId15"/>
    <p:sldId id="466" r:id="rId16"/>
    <p:sldId id="453" r:id="rId17"/>
    <p:sldId id="458" r:id="rId18"/>
    <p:sldId id="455" r:id="rId19"/>
    <p:sldId id="456" r:id="rId20"/>
    <p:sldId id="457" r:id="rId21"/>
    <p:sldId id="45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심주영" initials="심" lastIdx="1" clrIdx="0">
    <p:extLst/>
  </p:cmAuthor>
  <p:cmAuthor id="2" name="taeho lee" initials="t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35"/>
    <a:srgbClr val="D7E2D0"/>
    <a:srgbClr val="548235"/>
    <a:srgbClr val="779B5E"/>
    <a:srgbClr val="E2F0D9"/>
    <a:srgbClr val="A9D18E"/>
    <a:srgbClr val="E71B44"/>
    <a:srgbClr val="EE647E"/>
    <a:srgbClr val="104827"/>
    <a:srgbClr val="8F0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8520" autoAdjust="0"/>
  </p:normalViewPr>
  <p:slideViewPr>
    <p:cSldViewPr snapToGrid="0">
      <p:cViewPr varScale="1">
        <p:scale>
          <a:sx n="72" d="100"/>
          <a:sy n="7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0CCC-1102-411B-99E3-4AB4B4D9C025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5A0B-E0D3-4057-B48E-D00FECF23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72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79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88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59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18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7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28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179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05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79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05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32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85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86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11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25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6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87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87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4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17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8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77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35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4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74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2CA-31F6-4FD0-82B0-2B3F9FE5FF72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RvaakT52RjQ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vBCJmTqEwUI&amp;list=PLykzf464sU99HVFTMNPjNLWLqPSJAzED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MwoexR1ev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755" y="4617187"/>
            <a:ext cx="90570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ln w="19050">
                  <a:solidFill>
                    <a:schemeClr val="bg1"/>
                  </a:solidFill>
                </a:ln>
                <a:solidFill>
                  <a:srgbClr val="004D35"/>
                </a:solidFill>
              </a:rPr>
              <a:t>Social TV : The </a:t>
            </a:r>
            <a:r>
              <a:rPr lang="en-US" altLang="ko-KR" sz="4800" b="1" dirty="0" err="1" smtClean="0">
                <a:ln w="19050">
                  <a:solidFill>
                    <a:schemeClr val="bg1"/>
                  </a:solidFill>
                </a:ln>
                <a:solidFill>
                  <a:srgbClr val="004D35"/>
                </a:solidFill>
              </a:rPr>
              <a:t>BackChannel</a:t>
            </a:r>
            <a:endParaRPr lang="ko-KR" altLang="en-US" sz="4800" b="1" dirty="0">
              <a:ln w="19050">
                <a:solidFill>
                  <a:schemeClr val="bg1"/>
                </a:solidFill>
              </a:ln>
              <a:solidFill>
                <a:srgbClr val="004D35"/>
              </a:solidFill>
            </a:endParaRPr>
          </a:p>
        </p:txBody>
      </p:sp>
      <p:sp>
        <p:nvSpPr>
          <p:cNvPr id="8" name="직사각형 16"/>
          <p:cNvSpPr/>
          <p:nvPr/>
        </p:nvSpPr>
        <p:spPr>
          <a:xfrm>
            <a:off x="0" y="4545749"/>
            <a:ext cx="607219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9" y="895142"/>
            <a:ext cx="1675157" cy="26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1\Desktop\mtv-vmas-complete-list-of-wi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83" y="900971"/>
            <a:ext cx="1500198" cy="1676357"/>
          </a:xfrm>
          <a:prstGeom prst="rect">
            <a:avLst/>
          </a:prstGeom>
          <a:noFill/>
        </p:spPr>
      </p:pic>
      <p:sp>
        <p:nvSpPr>
          <p:cNvPr id="14" name="직사각형 6"/>
          <p:cNvSpPr/>
          <p:nvPr/>
        </p:nvSpPr>
        <p:spPr>
          <a:xfrm>
            <a:off x="2336714" y="1075010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2009 </a:t>
            </a:r>
            <a:r>
              <a:rPr lang="en-US" altLang="ko-KR" b="1" dirty="0">
                <a:solidFill>
                  <a:srgbClr val="004D35"/>
                </a:solidFill>
              </a:rPr>
              <a:t>Video Music Awards</a:t>
            </a:r>
            <a:endParaRPr lang="ko-KR" altLang="en-US" b="1" dirty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chemeClr val="bg2">
                    <a:lumMod val="25000"/>
                  </a:schemeClr>
                </a:solidFill>
              </a:rPr>
              <a:t>소셜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 미디어 업체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Radian6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와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Stamen Design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과 협력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최초로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을 적극 활용한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MTV.</a:t>
            </a:r>
          </a:p>
        </p:txBody>
      </p:sp>
      <p:sp>
        <p:nvSpPr>
          <p:cNvPr id="10" name="직사각형 6">
            <a:hlinkClick r:id="rId5"/>
          </p:cNvPr>
          <p:cNvSpPr/>
          <p:nvPr/>
        </p:nvSpPr>
        <p:spPr>
          <a:xfrm>
            <a:off x="478464" y="5885549"/>
            <a:ext cx="58295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https://www.youtube.com/watch?v=RvaakT52RjQ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 descr="C:\Users\user1\Desktop\Picture-12-625x3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982" y="3212605"/>
            <a:ext cx="4359421" cy="2162273"/>
          </a:xfrm>
          <a:prstGeom prst="rect">
            <a:avLst/>
          </a:prstGeom>
          <a:noFill/>
        </p:spPr>
      </p:pic>
      <p:sp>
        <p:nvSpPr>
          <p:cNvPr id="12" name="직사각형 6"/>
          <p:cNvSpPr/>
          <p:nvPr/>
        </p:nvSpPr>
        <p:spPr>
          <a:xfrm>
            <a:off x="6333540" y="3416578"/>
            <a:ext cx="47863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당시 미국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랩퍼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Kanye West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Taylor Swift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최고 여자 비디오상 수상소감을 말할 때 중간에 난입 해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Beyonce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진정한 수상자라는 식으로 얘기해서 이에 대한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폭주한 사건도 있었다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1107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TV Shows Realize the Power of the Hashtag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6"/>
          <p:cNvSpPr/>
          <p:nvPr/>
        </p:nvSpPr>
        <p:spPr>
          <a:xfrm>
            <a:off x="655556" y="1479484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Hashtag</a:t>
            </a:r>
            <a:r>
              <a:rPr lang="en-US" altLang="ko-KR" b="1" dirty="0" smtClean="0">
                <a:solidFill>
                  <a:srgbClr val="004D35"/>
                </a:solidFill>
              </a:rPr>
              <a:t>(#)</a:t>
            </a:r>
            <a:endParaRPr lang="ko-KR" altLang="en-US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쇼에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hashtag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보여주는 것이 일반화 되고 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이는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통해 시청자들의 의견을 아는 것과 동시에 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자신의 생각을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통해 전하는 측면으로 이용된다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9" name="Picture 8" descr="C:\Users\user1\Desktop\thevoice_hashtag.jpg"/>
          <p:cNvPicPr>
            <a:picLocks noChangeAspect="1" noChangeArrowheads="1"/>
          </p:cNvPicPr>
          <p:nvPr/>
        </p:nvPicPr>
        <p:blipFill>
          <a:blip r:embed="rId3" cstate="print"/>
          <a:srcRect l="24095" t="49020"/>
          <a:stretch>
            <a:fillRect/>
          </a:stretch>
        </p:blipFill>
        <p:spPr bwMode="auto">
          <a:xfrm>
            <a:off x="1056002" y="3497006"/>
            <a:ext cx="4950965" cy="1857388"/>
          </a:xfrm>
          <a:prstGeom prst="rect">
            <a:avLst/>
          </a:prstGeom>
          <a:noFill/>
        </p:spPr>
      </p:pic>
      <p:sp>
        <p:nvSpPr>
          <p:cNvPr id="13" name="직사각형 18"/>
          <p:cNvSpPr/>
          <p:nvPr/>
        </p:nvSpPr>
        <p:spPr>
          <a:xfrm>
            <a:off x="1177555" y="5601233"/>
            <a:ext cx="972898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Twitter</a:t>
            </a:r>
            <a:endParaRPr lang="en-US" altLang="ko-KR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방법을 쓸 경우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backchannel tweet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을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평소의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배에서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배정도 증가시킨다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직사각형 18"/>
          <p:cNvSpPr/>
          <p:nvPr/>
        </p:nvSpPr>
        <p:spPr>
          <a:xfrm>
            <a:off x="6109252" y="3588439"/>
            <a:ext cx="7000924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화면 좌측이나 우측 하단에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#Glee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나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TheVoice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와 같이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표기하여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트윗터로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의사소통 할 수 있다는 점을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시청자들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에게 보여준다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1107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Our Tweets Are Becoming Television Content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04" y="4222066"/>
            <a:ext cx="2876757" cy="2162352"/>
          </a:xfrm>
          <a:prstGeom prst="rect">
            <a:avLst/>
          </a:prstGeom>
        </p:spPr>
      </p:pic>
      <p:sp>
        <p:nvSpPr>
          <p:cNvPr id="10" name="직사각형 6"/>
          <p:cNvSpPr/>
          <p:nvPr/>
        </p:nvSpPr>
        <p:spPr>
          <a:xfrm>
            <a:off x="785167" y="1378000"/>
            <a:ext cx="9657545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Twitter </a:t>
            </a:r>
            <a:r>
              <a:rPr lang="en-US" altLang="ko-KR" b="1" dirty="0" smtClean="0">
                <a:solidFill>
                  <a:srgbClr val="004D35"/>
                </a:solidFill>
              </a:rPr>
              <a:t>Content</a:t>
            </a:r>
            <a:endParaRPr lang="ko-KR" altLang="en-US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content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적극적으로 방송에 이용한다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방송시간 동안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hashtag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이용해서 시청자들의 지속적인 반응을 확인한다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84" y="4250212"/>
            <a:ext cx="3242755" cy="2106060"/>
          </a:xfrm>
          <a:prstGeom prst="rect">
            <a:avLst/>
          </a:prstGeom>
        </p:spPr>
      </p:pic>
      <p:sp>
        <p:nvSpPr>
          <p:cNvPr id="12" name="직사각형 6"/>
          <p:cNvSpPr/>
          <p:nvPr/>
        </p:nvSpPr>
        <p:spPr>
          <a:xfrm>
            <a:off x="785167" y="2800033"/>
            <a:ext cx="9657545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106 &amp; </a:t>
            </a:r>
            <a:r>
              <a:rPr lang="en-US" altLang="ko-KR" b="1" dirty="0" smtClean="0">
                <a:solidFill>
                  <a:srgbClr val="004D35"/>
                </a:solidFill>
              </a:rPr>
              <a:t>Park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 프로그램의 경우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트위터가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만들었다고 해도 과언이 아니다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트위터를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통해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신청곡을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받고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아티스트의 공연이나 인터뷰도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인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트위터에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기반하여 진행한다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8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1" y="1355002"/>
            <a:ext cx="2151075" cy="1069438"/>
          </a:xfrm>
          <a:prstGeom prst="rect">
            <a:avLst/>
          </a:prstGeom>
        </p:spPr>
      </p:pic>
      <p:sp>
        <p:nvSpPr>
          <p:cNvPr id="16" name="직사각형 6"/>
          <p:cNvSpPr/>
          <p:nvPr/>
        </p:nvSpPr>
        <p:spPr>
          <a:xfrm>
            <a:off x="2786269" y="1220307"/>
            <a:ext cx="89949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Late </a:t>
            </a:r>
            <a:r>
              <a:rPr lang="en-US" altLang="ko-KR" b="1" dirty="0">
                <a:solidFill>
                  <a:srgbClr val="004D35"/>
                </a:solidFill>
              </a:rPr>
              <a:t>Night with Jimmy Fallon 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방송 전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, backchannel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에서 재미있는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소재들을 주제로 선정하여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트윗이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달리면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흥미 있는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개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정도의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트윗을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추려서 방송에서 소개하기도 한다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직사각형 6">
            <a:hlinkClick r:id="rId4"/>
          </p:cNvPr>
          <p:cNvSpPr/>
          <p:nvPr/>
        </p:nvSpPr>
        <p:spPr>
          <a:xfrm>
            <a:off x="2935717" y="5611938"/>
            <a:ext cx="6858048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4D35"/>
                </a:solidFill>
              </a:rPr>
              <a:t>https://www.youtube.com/watch?v=vBCJmTqEwUI&amp;list=PLykzf464sU99HVFTMNPjNLWLqPSJAzEDN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270" y="2818311"/>
            <a:ext cx="4171122" cy="244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543" y="2818311"/>
            <a:ext cx="4163666" cy="24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92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Television Talent Discover Live Tweeting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3" y="3313044"/>
            <a:ext cx="4550037" cy="2918998"/>
          </a:xfrm>
          <a:prstGeom prst="rect">
            <a:avLst/>
          </a:prstGeom>
        </p:spPr>
      </p:pic>
      <p:sp>
        <p:nvSpPr>
          <p:cNvPr id="12" name="직사각형 6"/>
          <p:cNvSpPr/>
          <p:nvPr/>
        </p:nvSpPr>
        <p:spPr>
          <a:xfrm>
            <a:off x="626165" y="1676108"/>
            <a:ext cx="89949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Twitter Content</a:t>
            </a:r>
            <a:endParaRPr lang="en-US" altLang="ko-KR" b="1" dirty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유명인과 직접 의사소통 할 수 있다는 점이 굉장히 매력적이며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실시간으로 함께 경험을 공유한다는 것의 매력 또한 매우 강력하다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직사각형 6"/>
          <p:cNvSpPr/>
          <p:nvPr/>
        </p:nvSpPr>
        <p:spPr>
          <a:xfrm>
            <a:off x="5675243" y="3650682"/>
            <a:ext cx="63709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 Ratings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MTV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VMA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나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, Movie Awards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의 경우 지속적인 증가를 보였다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하지만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을 이용한다고 해서 시청률이 항상 오르는 것은 아니다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미국의 프로그램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Survivor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경우 시청률이 하락했다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34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1181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TV Shows Are Not the Only </a:t>
            </a:r>
            <a:r>
              <a:rPr lang="en-US" altLang="ko-KR" sz="3200" b="1" dirty="0" err="1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BackChannel</a:t>
            </a:r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Conversation Topic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2" name="직사각형 6"/>
          <p:cNvSpPr/>
          <p:nvPr/>
        </p:nvSpPr>
        <p:spPr>
          <a:xfrm>
            <a:off x="3197087" y="1625595"/>
            <a:ext cx="8994913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미국의 오랜 역사를 지닌 보험회사로 광고를 기업의 이미지를 아름답고 따뜻한 세상을 만들어 내는 근본이라는 개념으로 치환했다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직사각형 6"/>
          <p:cNvSpPr/>
          <p:nvPr/>
        </p:nvSpPr>
        <p:spPr>
          <a:xfrm>
            <a:off x="2574631" y="3587454"/>
            <a:ext cx="741790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 광고가 나올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2006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년 당시에는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Social Media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충분히 발전하지 않았음에도 광고를 접한 사람들이 직접 제작자에게 편지를 보내 감명받았다는 말을 하는 등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Social Media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부재가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에서 받은 감정을 공유하고 싶어하는 사실을 변하게 하진 않는다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Social Media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는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을 할 수 있는 수단만을 제공한다는 점을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기억해야한다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15958" b="12233"/>
          <a:stretch>
            <a:fillRect/>
          </a:stretch>
        </p:blipFill>
        <p:spPr bwMode="auto">
          <a:xfrm>
            <a:off x="1046271" y="1479484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6">
            <a:hlinkClick r:id="rId4"/>
          </p:cNvPr>
          <p:cNvSpPr/>
          <p:nvPr/>
        </p:nvSpPr>
        <p:spPr>
          <a:xfrm>
            <a:off x="3295005" y="2618741"/>
            <a:ext cx="8994913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https://www.youtube.com/watch?v=wMwoexR1evo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761381" y="2805222"/>
            <a:ext cx="498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+mn-ea"/>
              </a:rPr>
              <a:t>Example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68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27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Example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1" name="직사각형 6"/>
          <p:cNvSpPr/>
          <p:nvPr/>
        </p:nvSpPr>
        <p:spPr>
          <a:xfrm>
            <a:off x="2537137" y="998482"/>
            <a:ext cx="75610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The voice</a:t>
            </a:r>
            <a:endParaRPr lang="ko-KR" altLang="en-US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뮤지션들의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뒤에서 노래만으로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평가받는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프로그램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큰 성공을 거두어 세계 각국으로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콘텐츠를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판매</a:t>
            </a:r>
            <a:r>
              <a:rPr lang="en-US" altLang="ko-KR" b="1" dirty="0" smtClean="0"/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9115" y="998482"/>
            <a:ext cx="2332382" cy="14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7137" y="3331222"/>
            <a:ext cx="3468104" cy="229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20"/>
          <p:cNvSpPr/>
          <p:nvPr/>
        </p:nvSpPr>
        <p:spPr>
          <a:xfrm>
            <a:off x="6005241" y="3404248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The voice twitter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실시간으로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트위터에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올라오는 반응 등을 읽어줌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b="1" dirty="0" err="1" smtClean="0">
                <a:solidFill>
                  <a:schemeClr val="bg2">
                    <a:lumMod val="25000"/>
                  </a:schemeClr>
                </a:solidFill>
              </a:rPr>
              <a:t>접근성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ko-KR" b="1" dirty="0" smtClean="0">
                <a:solidFill>
                  <a:schemeClr val="bg2">
                    <a:lumMod val="25000"/>
                  </a:schemeClr>
                </a:solidFill>
              </a:rPr>
              <a:t>개방성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ko-KR" b="1" dirty="0" smtClean="0">
                <a:solidFill>
                  <a:schemeClr val="bg2">
                    <a:lumMod val="25000"/>
                  </a:schemeClr>
                </a:solidFill>
              </a:rPr>
              <a:t>커뮤니티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ko-KR" b="1" dirty="0" smtClean="0">
                <a:solidFill>
                  <a:schemeClr val="bg2">
                    <a:lumMod val="25000"/>
                  </a:schemeClr>
                </a:solidFill>
              </a:rPr>
              <a:t>연결성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ko-KR" b="1" dirty="0" err="1" smtClean="0">
                <a:solidFill>
                  <a:schemeClr val="bg2">
                    <a:lumMod val="25000"/>
                  </a:schemeClr>
                </a:solidFill>
              </a:rPr>
              <a:t>소셜</a:t>
            </a:r>
            <a:r>
              <a:rPr lang="ko-KR" altLang="ko-KR" b="1" dirty="0" smtClean="0">
                <a:solidFill>
                  <a:schemeClr val="bg2">
                    <a:lumMod val="25000"/>
                  </a:schemeClr>
                </a:solidFill>
              </a:rPr>
              <a:t> 미디어 전략의 모든 신조를 쇼에 접합시킴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5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27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Example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91" y="2729947"/>
            <a:ext cx="6621115" cy="3485909"/>
          </a:xfrm>
          <a:prstGeom prst="rect">
            <a:avLst/>
          </a:prstGeom>
        </p:spPr>
      </p:pic>
      <p:sp>
        <p:nvSpPr>
          <p:cNvPr id="10" name="직사각형 17"/>
          <p:cNvSpPr/>
          <p:nvPr/>
        </p:nvSpPr>
        <p:spPr>
          <a:xfrm>
            <a:off x="3087758" y="983943"/>
            <a:ext cx="70009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err="1" smtClean="0">
                <a:solidFill>
                  <a:srgbClr val="004D35"/>
                </a:solidFill>
              </a:rPr>
              <a:t>Tving</a:t>
            </a:r>
            <a:r>
              <a:rPr lang="en-US" altLang="ko-KR" b="1" dirty="0" smtClean="0">
                <a:solidFill>
                  <a:srgbClr val="004D35"/>
                </a:solidFill>
              </a:rPr>
              <a:t> </a:t>
            </a:r>
            <a:endParaRPr lang="ko-KR" altLang="en-US" b="1" dirty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실시간으로 인터넷을 통해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보며 같이 보는 사람들과 함께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대화하며 의사소통 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79" y="3187439"/>
            <a:ext cx="4575771" cy="25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27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Example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0" name="직사각형 17"/>
          <p:cNvSpPr/>
          <p:nvPr/>
        </p:nvSpPr>
        <p:spPr>
          <a:xfrm>
            <a:off x="3087758" y="983943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err="1" smtClean="0">
                <a:solidFill>
                  <a:srgbClr val="004D35"/>
                </a:solidFill>
              </a:rPr>
              <a:t>AfreecaTV</a:t>
            </a:r>
            <a:endParaRPr lang="en-US" altLang="ko-KR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인터넷 방송으로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개인이 방송을 하며 사람들과 의사소통하고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그들의 의견을 받아들인다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요즘에는 개그맨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연기자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가수 등 연예인의 진출도 많아지고 있는 실정이다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01" y="2738269"/>
            <a:ext cx="6360837" cy="35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445" y="2819579"/>
            <a:ext cx="4354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4D35"/>
                </a:solidFill>
              </a:rPr>
              <a:t>CONTENTS</a:t>
            </a:r>
            <a:endParaRPr lang="ko-KR" altLang="en-US" sz="4400" dirty="0">
              <a:solidFill>
                <a:srgbClr val="004D35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981700" y="542925"/>
            <a:ext cx="0" cy="56292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26595" y="2067363"/>
            <a:ext cx="789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4D35"/>
                </a:solidFill>
              </a:rPr>
              <a:t>1. </a:t>
            </a:r>
            <a:r>
              <a:rPr lang="en-US" altLang="ko-KR" sz="2800" b="1" dirty="0" smtClean="0">
                <a:solidFill>
                  <a:srgbClr val="004D35"/>
                </a:solidFill>
              </a:rPr>
              <a:t>Summary</a:t>
            </a:r>
            <a:endParaRPr lang="ko-KR" altLang="en-US" sz="2800" b="1" dirty="0">
              <a:solidFill>
                <a:srgbClr val="004D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595" y="4297986"/>
            <a:ext cx="433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4D35"/>
                </a:solidFill>
              </a:rPr>
              <a:t>2. Example</a:t>
            </a:r>
            <a:endParaRPr lang="ko-KR" altLang="en-US" sz="2800" b="1" dirty="0">
              <a:solidFill>
                <a:srgbClr val="004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1822669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2345635" y="691740"/>
            <a:ext cx="959381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27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Example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0" name="직사각형 17"/>
          <p:cNvSpPr/>
          <p:nvPr/>
        </p:nvSpPr>
        <p:spPr>
          <a:xfrm>
            <a:off x="3260036" y="1147488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4D35"/>
                </a:solidFill>
              </a:rPr>
              <a:t>마이 </a:t>
            </a:r>
            <a:r>
              <a:rPr lang="ko-KR" altLang="en-US" b="1" dirty="0" err="1" smtClean="0">
                <a:solidFill>
                  <a:srgbClr val="004D35"/>
                </a:solidFill>
              </a:rPr>
              <a:t>리틀</a:t>
            </a:r>
            <a:r>
              <a:rPr lang="ko-KR" altLang="en-US" b="1" dirty="0" smtClean="0">
                <a:solidFill>
                  <a:srgbClr val="004D35"/>
                </a:solidFill>
              </a:rPr>
              <a:t> 텔레비전</a:t>
            </a:r>
            <a:endParaRPr lang="en-US" altLang="ko-KR" b="1" dirty="0" smtClean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커져가고 있는 인터넷 방송의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파급력을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바탕으로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공중파 방송에서 최초로 인터넷 방송과 연계하에 진행하고 있는 프로그램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인터넷 방송한 것을 공중파에서 내보낼 때는 적절한 편집을 사용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0" y="1458250"/>
            <a:ext cx="2417998" cy="13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54" y="3401833"/>
            <a:ext cx="5148964" cy="2759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475" y="3357561"/>
            <a:ext cx="4966046" cy="28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761381" y="2805222"/>
            <a:ext cx="498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+mn-ea"/>
              </a:rPr>
              <a:t>Thank you.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79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007086" y="3030508"/>
            <a:ext cx="498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+mn-ea"/>
              </a:rPr>
              <a:t>Summary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37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6"/>
          <p:cNvSpPr/>
          <p:nvPr/>
        </p:nvSpPr>
        <p:spPr>
          <a:xfrm>
            <a:off x="3284400" y="839285"/>
            <a:ext cx="7025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err="1" smtClean="0">
                <a:solidFill>
                  <a:srgbClr val="004D35"/>
                </a:solidFill>
              </a:rPr>
              <a:t>BackChannel</a:t>
            </a:r>
            <a:r>
              <a:rPr lang="ko-KR" altLang="en-US" b="1" dirty="0" smtClean="0">
                <a:solidFill>
                  <a:srgbClr val="004D35"/>
                </a:solidFill>
              </a:rPr>
              <a:t>이란</a:t>
            </a:r>
            <a:r>
              <a:rPr lang="en-US" altLang="ko-KR" b="1" dirty="0" smtClean="0">
                <a:solidFill>
                  <a:srgbClr val="004D35"/>
                </a:solidFill>
              </a:rPr>
              <a:t>?</a:t>
            </a:r>
            <a:endParaRPr lang="en-US" altLang="ko-KR" b="1" dirty="0">
              <a:solidFill>
                <a:srgbClr val="004D35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특정 그룹 내에서 온라인을 활용하여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진행중인 프로그램이나 현상에 대해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실시간으로 이야기하는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형태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커뮤니티가 진행되는 동안 청중들이 </a:t>
            </a:r>
            <a:r>
              <a:rPr lang="ko-KR" altLang="en-US" b="1" dirty="0" err="1">
                <a:solidFill>
                  <a:schemeClr val="bg2">
                    <a:lumMod val="25000"/>
                  </a:schemeClr>
                </a:solidFill>
              </a:rPr>
              <a:t>채팅방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bg2">
                    <a:lumMod val="25000"/>
                  </a:schemeClr>
                </a:solidFill>
              </a:rPr>
              <a:t>트위터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문자를 통해 커뮤니케이션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하는 것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168" y="793225"/>
            <a:ext cx="27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BackChannel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524" y="4329377"/>
            <a:ext cx="4857752" cy="22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428" y="3710550"/>
            <a:ext cx="5281853" cy="28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1073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Bringing the Social Conversation to the Forefront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9" name="직사각형 6"/>
          <p:cNvSpPr/>
          <p:nvPr/>
        </p:nvSpPr>
        <p:spPr>
          <a:xfrm>
            <a:off x="5073444" y="1821338"/>
            <a:ext cx="54423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Beatles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1964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년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월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일 일요일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밴드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Beatles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쇼에 최초로 등장했고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7300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만 인구가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쇼를 시청했다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시청자들은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60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분짜리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쇼가 진행되는 동안 프로그램에 반응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대화하고 다음날이면 복도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정수기 앞에서 서로 이야기했다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통한 대중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구심점을 형성한 계기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30" y="2248110"/>
            <a:ext cx="2592588" cy="24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21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6"/>
          <p:cNvSpPr/>
          <p:nvPr/>
        </p:nvSpPr>
        <p:spPr>
          <a:xfrm>
            <a:off x="4251809" y="2112653"/>
            <a:ext cx="54423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쇼를 통한 소극적인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이후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40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년이 지난 지금은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Twitter,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Fackbook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과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같은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SNS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를 활용하여 대화하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거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나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티빙이나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아프리카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에서 처럼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채팅방을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활용하여 서로 진행중인 프로그램에 대해서 자유롭게 대화할 수 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5167" y="793225"/>
            <a:ext cx="973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Television and Social Media have blended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028" y="5243468"/>
            <a:ext cx="1714512" cy="121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949" y="4968737"/>
            <a:ext cx="1571625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415" y="5711687"/>
            <a:ext cx="325170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ttp://dimg.donga.com/wps/NEWS/IMAGE/2014/02/03/60554124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-5237128"/>
            <a:ext cx="5757615" cy="4799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7" y="793225"/>
            <a:ext cx="471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Meet the </a:t>
            </a:r>
            <a:r>
              <a:rPr lang="en-US" altLang="ko-KR" sz="3200" b="1" dirty="0" err="1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BackChannel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2" name="직사각형 17"/>
          <p:cNvSpPr/>
          <p:nvPr/>
        </p:nvSpPr>
        <p:spPr>
          <a:xfrm>
            <a:off x="4914674" y="1551401"/>
            <a:ext cx="69294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BackChannel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은 프로그램이 방영될 때의 실시간으로 이루어지는 대화들로 정의한다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2011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년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월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트위터는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하루에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억개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이상의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트윗을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생산하고 있고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활성된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사용자만 약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억명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으로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추정했다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4" y="3957196"/>
            <a:ext cx="2774075" cy="276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966" y="3992809"/>
            <a:ext cx="2419764" cy="2779030"/>
          </a:xfrm>
          <a:prstGeom prst="rect">
            <a:avLst/>
          </a:prstGeom>
        </p:spPr>
      </p:pic>
      <p:sp>
        <p:nvSpPr>
          <p:cNvPr id="13" name="직사각형 17"/>
          <p:cNvSpPr/>
          <p:nvPr/>
        </p:nvSpPr>
        <p:spPr>
          <a:xfrm>
            <a:off x="3402044" y="4350617"/>
            <a:ext cx="3025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미국 드라마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Glee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의 경우</a:t>
            </a:r>
            <a:endParaRPr lang="en-US" altLang="ko-K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브리트니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스피어스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에피소드 방영 후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량이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 285,000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건으로 측정되었고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직사각형 17"/>
          <p:cNvSpPr/>
          <p:nvPr/>
        </p:nvSpPr>
        <p:spPr>
          <a:xfrm>
            <a:off x="9166740" y="4358665"/>
            <a:ext cx="3025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2011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년 여자 월드컵의 경우 한 경기가 끝나면 초당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7,196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개의 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</a:rPr>
              <a:t>트윗이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 생성된 것으로 측정되었다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67" y="1686897"/>
            <a:ext cx="4256299" cy="16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7" y="793225"/>
            <a:ext cx="1057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The </a:t>
            </a:r>
            <a:r>
              <a:rPr lang="en-US" altLang="ko-KR" sz="3200" b="1" dirty="0" err="1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BackChannel</a:t>
            </a:r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is more than Twitter : Facebook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6"/>
          <p:cNvSpPr/>
          <p:nvPr/>
        </p:nvSpPr>
        <p:spPr>
          <a:xfrm>
            <a:off x="6434012" y="2879517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2012 New </a:t>
            </a:r>
            <a:r>
              <a:rPr lang="en-US" altLang="ko-KR" b="1" dirty="0" smtClean="0">
                <a:solidFill>
                  <a:srgbClr val="004D35"/>
                </a:solidFill>
              </a:rPr>
              <a:t>Hampshire primary election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David Gregory</a:t>
            </a:r>
            <a:r>
              <a:rPr lang="ko-KR" altLang="en-US" b="1" dirty="0" smtClean="0"/>
              <a:t>의 진행으로 이루어진 </a:t>
            </a:r>
            <a:r>
              <a:rPr lang="en-US" altLang="ko-KR" b="1" dirty="0" smtClean="0"/>
              <a:t>TV</a:t>
            </a:r>
            <a:r>
              <a:rPr lang="ko-KR" altLang="en-US" b="1" dirty="0" smtClean="0"/>
              <a:t>논쟁을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err="1" smtClean="0"/>
              <a:t>facebook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페이지에 동시 방송됨에 따라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실시간으로 </a:t>
            </a:r>
            <a:r>
              <a:rPr lang="en-US" altLang="ko-KR" b="1" dirty="0" smtClean="0"/>
              <a:t>web</a:t>
            </a:r>
            <a:r>
              <a:rPr lang="ko-KR" altLang="en-US" b="1" dirty="0" smtClean="0"/>
              <a:t>상에서 </a:t>
            </a:r>
            <a:r>
              <a:rPr lang="ko-KR" altLang="en-US" b="1" dirty="0" smtClean="0"/>
              <a:t>시청자들과 논쟁이 </a:t>
            </a:r>
            <a:r>
              <a:rPr lang="ko-KR" altLang="en-US" b="1" dirty="0" smtClean="0"/>
              <a:t>가능했다</a:t>
            </a:r>
            <a:r>
              <a:rPr lang="en-US" altLang="ko-KR" dirty="0" smtClean="0"/>
              <a:t>.</a:t>
            </a:r>
            <a:endParaRPr lang="ko-KR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3" y="1974574"/>
            <a:ext cx="5642554" cy="35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27"/>
          <p:cNvCxnSpPr/>
          <p:nvPr/>
        </p:nvCxnSpPr>
        <p:spPr>
          <a:xfrm>
            <a:off x="363940" y="691740"/>
            <a:ext cx="2564790" cy="0"/>
          </a:xfrm>
          <a:prstGeom prst="line">
            <a:avLst/>
          </a:prstGeom>
          <a:ln w="38100">
            <a:solidFill>
              <a:srgbClr val="004D3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8"/>
          <p:cNvCxnSpPr/>
          <p:nvPr/>
        </p:nvCxnSpPr>
        <p:spPr>
          <a:xfrm>
            <a:off x="3087758" y="691740"/>
            <a:ext cx="885169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5168" y="793225"/>
            <a:ext cx="1107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Television Networks Have Embraced the </a:t>
            </a:r>
            <a:r>
              <a:rPr lang="en-US" altLang="ko-KR" sz="3200" b="1" dirty="0" err="1" smtClean="0">
                <a:solidFill>
                  <a:srgbClr val="004D3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BackChannel</a:t>
            </a:r>
            <a:endParaRPr lang="ko-KR" altLang="en-US" sz="3200" b="1" dirty="0">
              <a:solidFill>
                <a:srgbClr val="004D35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0" name="직사각형 6"/>
          <p:cNvSpPr/>
          <p:nvPr/>
        </p:nvSpPr>
        <p:spPr>
          <a:xfrm>
            <a:off x="3519350" y="1505762"/>
            <a:ext cx="4786346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Ryan </a:t>
            </a:r>
            <a:r>
              <a:rPr lang="en-US" altLang="ko-KR" b="1" dirty="0">
                <a:solidFill>
                  <a:srgbClr val="004D35"/>
                </a:solidFill>
              </a:rPr>
              <a:t>Osborn </a:t>
            </a:r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</a:rPr>
              <a:t>NBC </a:t>
            </a:r>
            <a:r>
              <a:rPr lang="ko-KR" altLang="en-US" sz="1000" b="1" dirty="0" smtClean="0">
                <a:solidFill>
                  <a:schemeClr val="bg2">
                    <a:lumMod val="25000"/>
                  </a:schemeClr>
                </a:solidFill>
              </a:rPr>
              <a:t>방송국 </a:t>
            </a:r>
            <a:r>
              <a:rPr lang="ko-KR" altLang="en-US" sz="1000" b="1" dirty="0" err="1" smtClean="0">
                <a:solidFill>
                  <a:schemeClr val="bg2">
                    <a:lumMod val="25000"/>
                  </a:schemeClr>
                </a:solidFill>
              </a:rPr>
              <a:t>디렉터</a:t>
            </a:r>
            <a:endParaRPr lang="en-US" altLang="ko-KR" sz="1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/>
              <a:t>5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년 전에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TV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프로듀서들이 어떻게든 관객들이 집중을 못한다는 이유로 방송 중에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URL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을 언급하기 꺼려했다는 사실을 잊기 쉽다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하지만 오늘날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사회와 디지털이 우리가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상에서 하고 있는 것을 엄청나게 강화하고 있다는 것에 대해서는 확실한 느낌이 존재한다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904" y="1654240"/>
            <a:ext cx="150019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7"/>
          <p:cNvSpPr/>
          <p:nvPr/>
        </p:nvSpPr>
        <p:spPr>
          <a:xfrm>
            <a:off x="5262514" y="4939006"/>
            <a:ext cx="69294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4D35"/>
                </a:solidFill>
              </a:rPr>
              <a:t>Ryan </a:t>
            </a:r>
            <a:r>
              <a:rPr lang="en-US" altLang="ko-KR" b="1" dirty="0">
                <a:solidFill>
                  <a:srgbClr val="004D35"/>
                </a:solidFill>
              </a:rPr>
              <a:t>Osborn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과거와 달리 오늘 날에는 방송에서 </a:t>
            </a: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Backchannel(twitter, </a:t>
            </a:r>
            <a:r>
              <a:rPr lang="en-US" altLang="ko-KR" b="1" dirty="0" err="1">
                <a:solidFill>
                  <a:schemeClr val="bg2">
                    <a:lumMod val="25000"/>
                  </a:schemeClr>
                </a:solidFill>
              </a:rPr>
              <a:t>facebook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을 적극 활용하게 되었다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806</Words>
  <Application>Microsoft Office PowerPoint</Application>
  <PresentationFormat>Widescreen</PresentationFormat>
  <Paragraphs>116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Adobe 고딕 Std B</vt:lpstr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심주영</dc:creator>
  <cp:lastModifiedBy>Young Ho Kim</cp:lastModifiedBy>
  <cp:revision>263</cp:revision>
  <dcterms:created xsi:type="dcterms:W3CDTF">2013-12-11T13:21:44Z</dcterms:created>
  <dcterms:modified xsi:type="dcterms:W3CDTF">2015-05-25T15:48:59Z</dcterms:modified>
</cp:coreProperties>
</file>