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2" r:id="rId5"/>
    <p:sldId id="263" r:id="rId6"/>
    <p:sldId id="260" r:id="rId7"/>
    <p:sldId id="264" r:id="rId8"/>
    <p:sldId id="261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572" y="-5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>
                <a:latin typeface="맑은 고딕" pitchFamily="50" charset="-127"/>
              </a:endParaRPr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>
                <a:latin typeface="맑은 고딕" pitchFamily="50" charset="-127"/>
              </a:endParaRPr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>
                <a:latin typeface="맑은 고딕" pitchFamily="50" charset="-127"/>
              </a:endParaRPr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2C8FD01-85D2-4869-88AF-422FE214FC73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0D0B74-1073-4589-84E2-EA83C488CF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C8FD01-85D2-4869-88AF-422FE214FC73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0D0B74-1073-4589-84E2-EA83C488CF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C8FD01-85D2-4869-88AF-422FE214FC73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0D0B74-1073-4589-84E2-EA83C488CF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제목 1"/>
          <p:cNvSpPr>
            <a:spLocks noGrp="1"/>
          </p:cNvSpPr>
          <p:nvPr>
            <p:ph type="ctrTitle" hasCustomPrompt="1"/>
          </p:nvPr>
        </p:nvSpPr>
        <p:spPr>
          <a:xfrm>
            <a:off x="2604616" y="3068960"/>
            <a:ext cx="6539384" cy="578495"/>
          </a:xfrm>
        </p:spPr>
        <p:txBody>
          <a:bodyPr>
            <a:noAutofit/>
          </a:bodyPr>
          <a:lstStyle>
            <a:lvl1pPr algn="l">
              <a:defRPr lang="ko-KR" altLang="en-US" sz="24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C8FD01-85D2-4869-88AF-422FE214FC73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0D0B74-1073-4589-84E2-EA83C488CFC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0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4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5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6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7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C8FD01-85D2-4869-88AF-422FE214FC73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0D0B74-1073-4589-84E2-EA83C488CFC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8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9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0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4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258706" y="3136613"/>
            <a:ext cx="47852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0" kern="1200" dirty="0" smtClean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조선일보명조" pitchFamily="18" charset="-127"/>
              </a:rPr>
              <a:t>경청해 주셔서 감사합니다</a:t>
            </a:r>
            <a:r>
              <a:rPr lang="en-US" altLang="ko-KR" sz="3200" b="0" kern="1200" dirty="0" smtClean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조선일보명조" pitchFamily="18" charset="-127"/>
              </a:rPr>
              <a:t>.</a:t>
            </a:r>
            <a:endParaRPr lang="ko-KR" altLang="en-US" sz="3200" b="0" kern="1200" dirty="0" smtClean="0">
              <a:gradFill flip="none" rotWithShape="1">
                <a:gsLst>
                  <a:gs pos="0">
                    <a:schemeClr val="tx1">
                      <a:lumMod val="65000"/>
                      <a:lumOff val="3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16200000" scaled="1"/>
                <a:tileRect/>
              </a:gradFill>
              <a:latin typeface="나눔고딕 ExtraBold" pitchFamily="50" charset="-127"/>
              <a:ea typeface="나눔고딕 ExtraBold" pitchFamily="50" charset="-127"/>
              <a:cs typeface="조선일보명조" pitchFamily="18" charset="-127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>
            <a:spLocks noGrp="1"/>
          </p:cNvSpPr>
          <p:nvPr>
            <p:ph type="ctrTitle"/>
          </p:nvPr>
        </p:nvSpPr>
        <p:spPr>
          <a:xfrm>
            <a:off x="1115616" y="4797152"/>
            <a:ext cx="8028384" cy="578495"/>
          </a:xfrm>
        </p:spPr>
        <p:txBody>
          <a:bodyPr>
            <a:noAutofit/>
          </a:bodyPr>
          <a:lstStyle>
            <a:lvl1pPr algn="l">
              <a:defRPr lang="ko-KR" altLang="en-US" sz="3200" b="0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8" name="부제목 2"/>
          <p:cNvSpPr>
            <a:spLocks noGrp="1"/>
          </p:cNvSpPr>
          <p:nvPr>
            <p:ph type="subTitle" idx="1"/>
          </p:nvPr>
        </p:nvSpPr>
        <p:spPr>
          <a:xfrm>
            <a:off x="1115369" y="5396456"/>
            <a:ext cx="8022890" cy="360040"/>
          </a:xfrm>
        </p:spPr>
        <p:txBody>
          <a:bodyPr>
            <a:noAutofit/>
          </a:bodyPr>
          <a:lstStyle>
            <a:lvl1pPr marL="0" indent="0" algn="l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HY헤드라인M" pitchFamily="18" charset="-127"/>
                <a:ea typeface="HY헤드라인M" pitchFamily="18" charset="-12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 dirty="0"/>
          </a:p>
        </p:txBody>
      </p:sp>
      <p:cxnSp>
        <p:nvCxnSpPr>
          <p:cNvPr id="13" name="직선 연결선 12"/>
          <p:cNvCxnSpPr/>
          <p:nvPr/>
        </p:nvCxnSpPr>
        <p:spPr>
          <a:xfrm>
            <a:off x="971600" y="4928976"/>
            <a:ext cx="0" cy="720080"/>
          </a:xfrm>
          <a:prstGeom prst="line">
            <a:avLst/>
          </a:prstGeom>
          <a:ln w="76200">
            <a:solidFill>
              <a:schemeClr val="accent6">
                <a:lumMod val="75000"/>
                <a:alpha val="58039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C8FD01-85D2-4869-88AF-422FE214FC73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0D0B74-1073-4589-84E2-EA83C488CFC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C8FD01-85D2-4869-88AF-422FE214FC73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0D0B74-1073-4589-84E2-EA83C488CF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C8FD01-85D2-4869-88AF-422FE214FC73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0D0B74-1073-4589-84E2-EA83C488CFC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C8FD01-85D2-4869-88AF-422FE214FC73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0D0B74-1073-4589-84E2-EA83C488CF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2C8FD01-85D2-4869-88AF-422FE214FC73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0D0B74-1073-4589-84E2-EA83C488CF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2C8FD01-85D2-4869-88AF-422FE214FC73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0D0B74-1073-4589-84E2-EA83C488CFC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1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dirty="0" smtClean="0"/>
              <a:t>마스터 제목 스타일 편집</a:t>
            </a:r>
            <a:endParaRPr kumimoji="0" lang="en-US" dirty="0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dirty="0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dirty="0" smtClean="0"/>
              <a:t>둘째 수준</a:t>
            </a:r>
          </a:p>
          <a:p>
            <a:pPr lvl="2" eaLnBrk="1" latinLnBrk="0" hangingPunct="1"/>
            <a:r>
              <a:rPr kumimoji="0" lang="ko-KR" altLang="en-US" dirty="0" smtClean="0"/>
              <a:t>셋째 수준</a:t>
            </a:r>
          </a:p>
          <a:p>
            <a:pPr lvl="3" eaLnBrk="1" latinLnBrk="0" hangingPunct="1"/>
            <a:r>
              <a:rPr kumimoji="0" lang="ko-KR" altLang="en-US" dirty="0" smtClean="0"/>
              <a:t>넷째 수준</a:t>
            </a:r>
          </a:p>
          <a:p>
            <a:pPr lvl="4" eaLnBrk="1" latinLnBrk="0" hangingPunct="1"/>
            <a:r>
              <a:rPr kumimoji="0" lang="ko-KR" altLang="en-US" dirty="0" smtClean="0"/>
              <a:t>다섯째 수준</a:t>
            </a:r>
            <a:endParaRPr kumimoji="0" lang="en-US" dirty="0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맑은 고딕" pitchFamily="50" charset="-127"/>
              </a:defRPr>
            </a:lvl1pPr>
            <a:extLst/>
          </a:lstStyle>
          <a:p>
            <a:fld id="{12C8FD01-85D2-4869-88AF-422FE214FC73}" type="datetimeFigureOut">
              <a:rPr lang="ko-KR" altLang="en-US" smtClean="0"/>
              <a:pPr/>
              <a:t>2014-08-14</a:t>
            </a:fld>
            <a:endParaRPr lang="ko-KR" altLang="en-US" dirty="0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맑은 고딕" pitchFamily="50" charset="-127"/>
              </a:defRPr>
            </a:lvl1pPr>
            <a:extLst/>
          </a:lstStyle>
          <a:p>
            <a:endParaRPr lang="ko-KR" altLang="en-US" dirty="0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  <a:latin typeface="맑은 고딕" pitchFamily="50" charset="-127"/>
              </a:defRPr>
            </a:lvl1pPr>
            <a:extLst/>
          </a:lstStyle>
          <a:p>
            <a:fld id="{740D0B74-1073-4589-84E2-EA83C488CFC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맑은 고딕" pitchFamily="50" charset="-127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제목 1"/>
          <p:cNvSpPr>
            <a:spLocks noGrp="1"/>
          </p:cNvSpPr>
          <p:nvPr>
            <p:ph type="ctrTitle"/>
          </p:nvPr>
        </p:nvSpPr>
        <p:spPr>
          <a:xfrm>
            <a:off x="0" y="3212976"/>
            <a:ext cx="9144000" cy="172720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4000" dirty="0" smtClean="0">
                <a:solidFill>
                  <a:srgbClr val="FFC000"/>
                </a:solidFill>
                <a:latin typeface="+mn-ea"/>
                <a:ea typeface="+mn-ea"/>
              </a:rPr>
              <a:t>7</a:t>
            </a:r>
            <a:r>
              <a:rPr lang="ko-KR" altLang="en-US" sz="4000" dirty="0" smtClean="0">
                <a:solidFill>
                  <a:srgbClr val="FFC000"/>
                </a:solidFill>
                <a:latin typeface="+mn-ea"/>
                <a:ea typeface="+mn-ea"/>
              </a:rPr>
              <a:t>장 </a:t>
            </a:r>
            <a:r>
              <a:rPr lang="ko-KR" altLang="en-US" sz="4000" dirty="0" smtClean="0">
                <a:solidFill>
                  <a:schemeClr val="tx1"/>
                </a:solidFill>
                <a:latin typeface="+mn-ea"/>
                <a:ea typeface="+mn-ea"/>
              </a:rPr>
              <a:t>광고 목표 선정</a:t>
            </a:r>
            <a:endParaRPr lang="ko-KR" altLang="en-US" sz="4000" dirty="0" smtClean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37891" name="TextBox 2"/>
          <p:cNvSpPr txBox="1">
            <a:spLocks noChangeArrowheads="1"/>
          </p:cNvSpPr>
          <p:nvPr/>
        </p:nvSpPr>
        <p:spPr bwMode="auto">
          <a:xfrm>
            <a:off x="683568" y="1124744"/>
            <a:ext cx="7848872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ko-KR" altLang="en-US" sz="5400" dirty="0" smtClean="0">
                <a:latin typeface="맑은 고딕" pitchFamily="50" charset="-127"/>
                <a:ea typeface="맑은 고딕" pitchFamily="50" charset="-127"/>
              </a:rPr>
              <a:t>사례 중심의 </a:t>
            </a:r>
            <a:r>
              <a:rPr lang="ko-KR" altLang="en-US" sz="5400" dirty="0" err="1" smtClean="0">
                <a:latin typeface="맑은 고딕" pitchFamily="50" charset="-127"/>
                <a:ea typeface="맑은 고딕" pitchFamily="50" charset="-127"/>
              </a:rPr>
              <a:t>광고기획론</a:t>
            </a:r>
            <a:endParaRPr lang="en-US" altLang="ko-KR" sz="5400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강미선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dirty="0">
                <a:latin typeface="맑은 고딕" pitchFamily="50" charset="-127"/>
                <a:ea typeface="맑은 고딕" pitchFamily="50" charset="-127"/>
              </a:rPr>
              <a:t>지음</a:t>
            </a:r>
          </a:p>
        </p:txBody>
      </p:sp>
      <p:pic>
        <p:nvPicPr>
          <p:cNvPr id="37892" name="Picture 2" descr="https://lh5.googleusercontent.com/kLwAVWJPw2X2i63I-2MXEqejLo7Ad1lJGQ70vrKo27PSl-uDdh2HT0ifVjEt9Ji6OsqzpoSk1Rve_erm6Iy67iNGrkJ8siHp_eS8NnmsUSPIhg-jQEeoXOanc-wtY-h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5888"/>
            <a:ext cx="2505075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3229000" y="1556792"/>
            <a:ext cx="5915000" cy="6525343"/>
          </a:xfrm>
        </p:spPr>
        <p:txBody>
          <a:bodyPr>
            <a:normAutofit/>
          </a:bodyPr>
          <a:lstStyle/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en-US" altLang="ko-KR" sz="2000" dirty="0" smtClean="0"/>
              <a:t>SWOT </a:t>
            </a:r>
            <a:r>
              <a:rPr lang="ko-KR" altLang="en-US" sz="2000" dirty="0" smtClean="0"/>
              <a:t>분석</a:t>
            </a: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ko-KR" altLang="en-US" sz="2000" dirty="0" smtClean="0"/>
              <a:t>광고 목표란</a:t>
            </a:r>
            <a:r>
              <a:rPr lang="en-US" altLang="ko-KR" sz="2000" dirty="0" smtClean="0"/>
              <a:t>?</a:t>
            </a:r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ko-KR" altLang="en-US" sz="2000" dirty="0" smtClean="0"/>
              <a:t>유형별 광고 목표</a:t>
            </a:r>
            <a:endParaRPr lang="en-US" altLang="ko-KR" sz="2000" dirty="0" smtClean="0"/>
          </a:p>
        </p:txBody>
      </p:sp>
      <p:sp>
        <p:nvSpPr>
          <p:cNvPr id="38914" name="슬라이드 번호 개체 틀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74F0A6A-BA76-45E6-85BF-CA387FC62823}" type="slidenum">
              <a:rPr lang="ko-KR" altLang="en-US"/>
              <a:pPr/>
              <a:t>2</a:t>
            </a:fld>
            <a:endParaRPr lang="ko-KR" altLang="en-US"/>
          </a:p>
        </p:txBody>
      </p:sp>
      <p:sp>
        <p:nvSpPr>
          <p:cNvPr id="4098" name="제목 1"/>
          <p:cNvSpPr>
            <a:spLocks noGrp="1"/>
          </p:cNvSpPr>
          <p:nvPr>
            <p:ph type="title"/>
          </p:nvPr>
        </p:nvSpPr>
        <p:spPr>
          <a:xfrm>
            <a:off x="785813" y="285750"/>
            <a:ext cx="7772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ko-KR" sz="3600" dirty="0" smtClean="0">
                <a:latin typeface="+mn-ea"/>
                <a:ea typeface="+mn-ea"/>
              </a:rPr>
              <a:t> </a:t>
            </a:r>
            <a:r>
              <a:rPr lang="ko-KR" altLang="en-US" sz="3600" dirty="0" smtClean="0">
                <a:latin typeface="+mn-ea"/>
                <a:ea typeface="+mn-ea"/>
              </a:rPr>
              <a:t>차례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000" dirty="0" smtClean="0"/>
              <a:t>SWOT </a:t>
            </a:r>
            <a:r>
              <a:rPr lang="ko-KR" altLang="en-US" sz="2000" dirty="0" smtClean="0"/>
              <a:t>분석은 방대한 상황 분석을 요약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정리하고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가장 핵심적인 문제점을 도출하는 데 목적이 있다</a:t>
            </a:r>
            <a:r>
              <a:rPr lang="en-US" altLang="ko-KR" sz="2000" dirty="0" smtClean="0"/>
              <a:t>.</a:t>
            </a:r>
          </a:p>
          <a:p>
            <a:endParaRPr lang="en-US" altLang="ko-KR" sz="2000" dirty="0" smtClean="0"/>
          </a:p>
          <a:p>
            <a:pPr lvl="2"/>
            <a:r>
              <a:rPr lang="ko-KR" altLang="en-US" sz="1800" dirty="0" smtClean="0"/>
              <a:t>강점 </a:t>
            </a:r>
            <a:r>
              <a:rPr lang="en-US" altLang="ko-KR" sz="1800" dirty="0" smtClean="0"/>
              <a:t>(Strength)</a:t>
            </a:r>
          </a:p>
          <a:p>
            <a:pPr lvl="2"/>
            <a:r>
              <a:rPr lang="ko-KR" altLang="en-US" sz="1800" dirty="0" smtClean="0"/>
              <a:t>약점 </a:t>
            </a:r>
            <a:r>
              <a:rPr lang="en-US" altLang="ko-KR" sz="1800" dirty="0" smtClean="0"/>
              <a:t>(Weakness)</a:t>
            </a:r>
          </a:p>
          <a:p>
            <a:pPr lvl="2"/>
            <a:r>
              <a:rPr lang="ko-KR" altLang="en-US" sz="1800" dirty="0" smtClean="0"/>
              <a:t>기회 </a:t>
            </a:r>
            <a:r>
              <a:rPr lang="en-US" altLang="ko-KR" sz="1800" dirty="0" smtClean="0"/>
              <a:t>(Opportunity)</a:t>
            </a:r>
          </a:p>
          <a:p>
            <a:pPr lvl="2"/>
            <a:r>
              <a:rPr lang="ko-KR" altLang="en-US" sz="1800" dirty="0" smtClean="0"/>
              <a:t>위협 </a:t>
            </a:r>
            <a:r>
              <a:rPr lang="en-US" altLang="ko-KR" sz="1800" dirty="0" smtClean="0"/>
              <a:t>(Threat)</a:t>
            </a:r>
            <a:endParaRPr lang="ko-KR" altLang="en-US" sz="18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 SWOT </a:t>
            </a:r>
            <a:r>
              <a:rPr lang="ko-KR" altLang="en-US" dirty="0" smtClean="0"/>
              <a:t>분석</a:t>
            </a:r>
            <a:endParaRPr lang="ko-KR" alt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365104"/>
            <a:ext cx="7277100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</p:spPr>
        <p:txBody>
          <a:bodyPr/>
          <a:lstStyle/>
          <a:p>
            <a:r>
              <a:rPr lang="en-US" altLang="ko-KR" dirty="0" smtClean="0"/>
              <a:t>SWOT </a:t>
            </a:r>
            <a:r>
              <a:rPr lang="ko-KR" altLang="en-US" dirty="0" smtClean="0"/>
              <a:t>분석에서 주의해야 할 점</a:t>
            </a:r>
            <a:endParaRPr lang="en-US" altLang="ko-KR" dirty="0" smtClean="0"/>
          </a:p>
          <a:p>
            <a:endParaRPr lang="en-US" altLang="ko-KR" dirty="0" smtClean="0"/>
          </a:p>
          <a:p>
            <a:pPr lvl="2"/>
            <a:r>
              <a:rPr lang="ko-KR" altLang="en-US" dirty="0" smtClean="0"/>
              <a:t>많은 요인 중 결정적인 </a:t>
            </a:r>
            <a:r>
              <a:rPr lang="en-US" altLang="ko-KR" dirty="0" smtClean="0"/>
              <a:t>1,2</a:t>
            </a:r>
            <a:r>
              <a:rPr lang="ko-KR" altLang="en-US" dirty="0" smtClean="0"/>
              <a:t>개의 핵심 쟁점으로 압축하는 데 </a:t>
            </a:r>
            <a:r>
              <a:rPr lang="en-US" altLang="ko-KR" dirty="0" smtClean="0"/>
              <a:t>SWOT </a:t>
            </a:r>
            <a:r>
              <a:rPr lang="ko-KR" altLang="en-US" dirty="0" smtClean="0"/>
              <a:t>분석의 의의가 있다</a:t>
            </a:r>
            <a:r>
              <a:rPr lang="en-US" altLang="ko-KR" dirty="0" smtClean="0"/>
              <a:t>.</a:t>
            </a:r>
          </a:p>
          <a:p>
            <a:pPr lvl="2"/>
            <a:endParaRPr lang="en-US" altLang="ko-KR" dirty="0" smtClean="0"/>
          </a:p>
          <a:p>
            <a:pPr lvl="2"/>
            <a:r>
              <a:rPr lang="ko-KR" altLang="en-US" dirty="0" smtClean="0"/>
              <a:t>강점과 약점은 경쟁자와 비교하여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상대적 관점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에서 정리할 필요가 있다</a:t>
            </a:r>
            <a:r>
              <a:rPr lang="en-US" altLang="ko-KR" dirty="0" smtClean="0"/>
              <a:t>.</a:t>
            </a:r>
          </a:p>
          <a:p>
            <a:pPr lvl="2"/>
            <a:endParaRPr lang="en-US" altLang="ko-KR" dirty="0" smtClean="0"/>
          </a:p>
          <a:p>
            <a:pPr lvl="2"/>
            <a:r>
              <a:rPr lang="en-US" altLang="ko-KR" dirty="0" smtClean="0"/>
              <a:t>SWOT </a:t>
            </a:r>
            <a:r>
              <a:rPr lang="ko-KR" altLang="en-US" dirty="0" smtClean="0"/>
              <a:t>분석이란 앞의 상황 분석에서 정리한 내용에 대한 요약이지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상황 분석에서 언급되지 않은 내용을 거론해서는 안 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/>
          <a:lstStyle/>
          <a:p>
            <a:r>
              <a:rPr lang="en-US" altLang="ko-KR" dirty="0" smtClean="0"/>
              <a:t>SWOT </a:t>
            </a:r>
            <a:r>
              <a:rPr lang="ko-KR" altLang="en-US" dirty="0" smtClean="0"/>
              <a:t>분석 후 핵심 쟁점 추출</a:t>
            </a:r>
            <a:endParaRPr lang="ko-KR" alt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45432"/>
            <a:ext cx="9144000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2132856"/>
            <a:ext cx="8435280" cy="4525963"/>
          </a:xfrm>
        </p:spPr>
        <p:txBody>
          <a:bodyPr>
            <a:normAutofit/>
          </a:bodyPr>
          <a:lstStyle/>
          <a:p>
            <a:r>
              <a:rPr lang="ko-KR" altLang="en-US" sz="2000" dirty="0" smtClean="0"/>
              <a:t>광고를 통해 자사 브랜드가 가진 문제점을 해결하기 위한 가이드라인</a:t>
            </a:r>
            <a:endParaRPr lang="en-US" altLang="ko-KR" sz="2000" dirty="0" smtClean="0"/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궁극적으로 이번 광고 캠페인으로 달성해야 할 효과</a:t>
            </a:r>
            <a:endParaRPr lang="en-US" altLang="ko-KR" sz="2000" dirty="0" smtClean="0"/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이번 광고를 통해 어떤 효과를 거두고자 하는가에 따라 광고 목표가 결정된다</a:t>
            </a:r>
            <a:endParaRPr lang="ko-KR" altLang="en-US" sz="2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광고 목표란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340769"/>
            <a:ext cx="8496944" cy="3531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525963"/>
          </a:xfrm>
        </p:spPr>
        <p:txBody>
          <a:bodyPr>
            <a:normAutofit/>
          </a:bodyPr>
          <a:lstStyle/>
          <a:p>
            <a:r>
              <a:rPr lang="ko-KR" altLang="en-US" sz="2000" b="1" dirty="0" err="1" smtClean="0"/>
              <a:t>제품군</a:t>
            </a:r>
            <a:r>
              <a:rPr lang="ko-KR" altLang="en-US" sz="2000" b="1" dirty="0" smtClean="0"/>
              <a:t> 욕구</a:t>
            </a:r>
            <a:endParaRPr lang="en-US" altLang="ko-KR" sz="2000" b="1" dirty="0" smtClean="0"/>
          </a:p>
          <a:p>
            <a:pPr lvl="2"/>
            <a:r>
              <a:rPr lang="ko-KR" altLang="en-US" sz="1800" dirty="0" smtClean="0"/>
              <a:t>표적 소비자가 어떤 욕구 충족을 위해 특정 </a:t>
            </a:r>
            <a:r>
              <a:rPr lang="ko-KR" altLang="en-US" sz="1800" dirty="0" err="1" smtClean="0"/>
              <a:t>제품군이나</a:t>
            </a:r>
            <a:r>
              <a:rPr lang="ko-KR" altLang="en-US" sz="1800" dirty="0" smtClean="0"/>
              <a:t> 서비스가 필요하다고 느끼는 상태</a:t>
            </a:r>
            <a:endParaRPr lang="en-US" altLang="ko-KR" sz="1800" dirty="0" smtClean="0"/>
          </a:p>
          <a:p>
            <a:endParaRPr lang="en-US" altLang="ko-KR" sz="2000" dirty="0" smtClean="0"/>
          </a:p>
          <a:p>
            <a:r>
              <a:rPr lang="ko-KR" altLang="en-US" sz="2000" b="1" dirty="0" smtClean="0"/>
              <a:t>브랜드 인지</a:t>
            </a:r>
            <a:endParaRPr lang="en-US" altLang="ko-KR" sz="2000" b="1" dirty="0" smtClean="0"/>
          </a:p>
          <a:p>
            <a:pPr lvl="2"/>
            <a:r>
              <a:rPr lang="ko-KR" altLang="en-US" sz="1800" dirty="0" smtClean="0"/>
              <a:t>많은 소비자가 그 브랜드를 알도록 하는 것</a:t>
            </a:r>
            <a:endParaRPr lang="en-US" altLang="ko-KR" sz="1800" dirty="0" smtClean="0"/>
          </a:p>
          <a:p>
            <a:endParaRPr lang="en-US" altLang="ko-KR" sz="2000" dirty="0" smtClean="0"/>
          </a:p>
          <a:p>
            <a:r>
              <a:rPr lang="ko-KR" altLang="en-US" sz="2000" b="1" dirty="0" smtClean="0"/>
              <a:t>브랜드 태도</a:t>
            </a:r>
            <a:endParaRPr lang="en-US" altLang="ko-KR" sz="2000" b="1" dirty="0" smtClean="0"/>
          </a:p>
          <a:p>
            <a:pPr lvl="2"/>
            <a:endParaRPr lang="en-US" altLang="ko-KR" sz="1800" dirty="0" smtClean="0"/>
          </a:p>
          <a:p>
            <a:endParaRPr lang="en-US" altLang="ko-KR" sz="2000" dirty="0" smtClean="0"/>
          </a:p>
          <a:p>
            <a:r>
              <a:rPr lang="ko-KR" altLang="en-US" sz="2000" b="1" dirty="0" smtClean="0"/>
              <a:t>브랜드 구매 의도</a:t>
            </a:r>
            <a:endParaRPr lang="ko-KR" altLang="en-US" sz="2000" b="1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유형별 광고 목표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테마1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테마1</Template>
  <TotalTime>199</TotalTime>
  <Words>181</Words>
  <Application>Microsoft Office PowerPoint</Application>
  <PresentationFormat>화면 슬라이드 쇼(4:3)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테마1</vt:lpstr>
      <vt:lpstr>7장 광고 목표 선정</vt:lpstr>
      <vt:lpstr> 차례</vt:lpstr>
      <vt:lpstr>1. SWOT 분석</vt:lpstr>
      <vt:lpstr>슬라이드 4</vt:lpstr>
      <vt:lpstr>슬라이드 5</vt:lpstr>
      <vt:lpstr>2. 광고 목표란?</vt:lpstr>
      <vt:lpstr>슬라이드 7</vt:lpstr>
      <vt:lpstr>3. 유형별 광고 목표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7장 광고 목표 선정</dc:title>
  <dc:creator>.</dc:creator>
  <cp:lastModifiedBy>.</cp:lastModifiedBy>
  <cp:revision>6</cp:revision>
  <dcterms:created xsi:type="dcterms:W3CDTF">2014-08-14T02:34:26Z</dcterms:created>
  <dcterms:modified xsi:type="dcterms:W3CDTF">2014-08-14T05:54:13Z</dcterms:modified>
</cp:coreProperties>
</file>