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70" d="100"/>
          <a:sy n="70" d="100"/>
        </p:scale>
        <p:origin x="677" y="-37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각 삼각형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grpSp>
        <p:nvGrpSpPr>
          <p:cNvPr id="2" name="그룹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자유형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자유형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자유형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직선 연결선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E51CA96-865E-4DF0-84BA-27078317AABC}" type="datetimeFigureOut">
              <a:rPr lang="ko-KR" altLang="en-US" smtClean="0"/>
              <a:pPr/>
              <a:t>2014-08-19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91794C2-C898-4120-B9C3-7C094189747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51CA96-865E-4DF0-84BA-27078317AABC}" type="datetimeFigureOut">
              <a:rPr lang="ko-KR" altLang="en-US" smtClean="0"/>
              <a:pPr/>
              <a:t>2014-08-19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1794C2-C898-4120-B9C3-7C094189747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51CA96-865E-4DF0-84BA-27078317AABC}" type="datetimeFigureOut">
              <a:rPr lang="ko-KR" altLang="en-US" smtClean="0"/>
              <a:pPr/>
              <a:t>2014-08-19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1794C2-C898-4120-B9C3-7C094189747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제목 1"/>
          <p:cNvSpPr>
            <a:spLocks noGrp="1"/>
          </p:cNvSpPr>
          <p:nvPr>
            <p:ph type="ctrTitle" hasCustomPrompt="1"/>
          </p:nvPr>
        </p:nvSpPr>
        <p:spPr>
          <a:xfrm>
            <a:off x="2604616" y="3068960"/>
            <a:ext cx="6539384" cy="578495"/>
          </a:xfrm>
        </p:spPr>
        <p:txBody>
          <a:bodyPr>
            <a:noAutofit/>
          </a:bodyPr>
          <a:lstStyle>
            <a:lvl1pPr algn="l">
              <a:defRPr lang="ko-KR" altLang="en-US" sz="24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6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7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51CA96-865E-4DF0-84BA-27078317AABC}" type="datetimeFigureOut">
              <a:rPr lang="ko-KR" altLang="en-US" smtClean="0"/>
              <a:pPr/>
              <a:t>2014-08-19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1794C2-C898-4120-B9C3-7C094189747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제목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8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9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0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1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2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3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4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5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6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7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51CA96-865E-4DF0-84BA-27078317AABC}" type="datetimeFigureOut">
              <a:rPr lang="ko-KR" altLang="en-US" smtClean="0"/>
              <a:pPr/>
              <a:t>2014-08-19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1794C2-C898-4120-B9C3-7C094189747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갈매기형 수장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갈매기형 수장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8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9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0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1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2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3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4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2258706" y="3136613"/>
            <a:ext cx="47852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b="0" kern="1200" dirty="0" smtClean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조선일보명조" pitchFamily="18" charset="-127"/>
              </a:rPr>
              <a:t>경청해 주셔서 감사합니다</a:t>
            </a:r>
            <a:r>
              <a:rPr lang="en-US" altLang="ko-KR" sz="3200" b="0" kern="1200" dirty="0" smtClean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조선일보명조" pitchFamily="18" charset="-127"/>
              </a:rPr>
              <a:t>.</a:t>
            </a:r>
            <a:endParaRPr lang="ko-KR" altLang="en-US" sz="3200" b="0" kern="1200" dirty="0" smtClean="0">
              <a:gradFill flip="none" rotWithShape="1">
                <a:gsLst>
                  <a:gs pos="0">
                    <a:schemeClr val="tx1">
                      <a:lumMod val="65000"/>
                      <a:lumOff val="35000"/>
                    </a:schemeClr>
                  </a:gs>
                  <a:gs pos="100000">
                    <a:schemeClr val="tx1">
                      <a:lumMod val="85000"/>
                      <a:lumOff val="15000"/>
                    </a:schemeClr>
                  </a:gs>
                </a:gsLst>
                <a:lin ang="16200000" scaled="1"/>
                <a:tileRect/>
              </a:gradFill>
              <a:latin typeface="나눔고딕 ExtraBold" pitchFamily="50" charset="-127"/>
              <a:ea typeface="나눔고딕 ExtraBold" pitchFamily="50" charset="-127"/>
              <a:cs typeface="조선일보명조" pitchFamily="18" charset="-127"/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1"/>
          <p:cNvSpPr>
            <a:spLocks noGrp="1"/>
          </p:cNvSpPr>
          <p:nvPr>
            <p:ph type="ctrTitle"/>
          </p:nvPr>
        </p:nvSpPr>
        <p:spPr>
          <a:xfrm>
            <a:off x="1115616" y="4797152"/>
            <a:ext cx="8028384" cy="578495"/>
          </a:xfrm>
        </p:spPr>
        <p:txBody>
          <a:bodyPr>
            <a:noAutofit/>
          </a:bodyPr>
          <a:lstStyle>
            <a:lvl1pPr algn="l">
              <a:defRPr lang="ko-KR" altLang="en-US" sz="3200" b="0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8" name="부제목 2"/>
          <p:cNvSpPr>
            <a:spLocks noGrp="1"/>
          </p:cNvSpPr>
          <p:nvPr>
            <p:ph type="subTitle" idx="1"/>
          </p:nvPr>
        </p:nvSpPr>
        <p:spPr>
          <a:xfrm>
            <a:off x="1115369" y="5396456"/>
            <a:ext cx="8022890" cy="360040"/>
          </a:xfrm>
        </p:spPr>
        <p:txBody>
          <a:bodyPr>
            <a:noAutofit/>
          </a:bodyPr>
          <a:lstStyle>
            <a:lvl1pPr marL="0" indent="0" algn="l">
              <a:buNone/>
              <a:defRPr sz="1400" b="0">
                <a:solidFill>
                  <a:schemeClr val="tx1">
                    <a:lumMod val="65000"/>
                    <a:lumOff val="35000"/>
                  </a:schemeClr>
                </a:solidFill>
                <a:latin typeface="HY헤드라인M" pitchFamily="18" charset="-127"/>
                <a:ea typeface="HY헤드라인M" pitchFamily="18" charset="-127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 dirty="0"/>
          </a:p>
        </p:txBody>
      </p:sp>
      <p:cxnSp>
        <p:nvCxnSpPr>
          <p:cNvPr id="13" name="직선 연결선 12"/>
          <p:cNvCxnSpPr/>
          <p:nvPr/>
        </p:nvCxnSpPr>
        <p:spPr>
          <a:xfrm>
            <a:off x="971600" y="4928976"/>
            <a:ext cx="0" cy="720080"/>
          </a:xfrm>
          <a:prstGeom prst="line">
            <a:avLst/>
          </a:prstGeom>
          <a:ln w="76200">
            <a:solidFill>
              <a:schemeClr val="accent6">
                <a:lumMod val="75000"/>
                <a:alpha val="58039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51CA96-865E-4DF0-84BA-27078317AABC}" type="datetimeFigureOut">
              <a:rPr lang="ko-KR" altLang="en-US" smtClean="0"/>
              <a:pPr/>
              <a:t>2014-08-19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1794C2-C898-4120-B9C3-7C094189747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제목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51CA96-865E-4DF0-84BA-27078317AABC}" type="datetimeFigureOut">
              <a:rPr lang="ko-KR" altLang="en-US" smtClean="0"/>
              <a:pPr/>
              <a:t>2014-08-19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1794C2-C898-4120-B9C3-7C094189747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51CA96-865E-4DF0-84BA-27078317AABC}" type="datetimeFigureOut">
              <a:rPr lang="ko-KR" altLang="en-US" smtClean="0"/>
              <a:pPr/>
              <a:t>2014-08-19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1794C2-C898-4120-B9C3-7C094189747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51CA96-865E-4DF0-84BA-27078317AABC}" type="datetimeFigureOut">
              <a:rPr lang="ko-KR" altLang="en-US" smtClean="0"/>
              <a:pPr/>
              <a:t>2014-08-19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1794C2-C898-4120-B9C3-7C094189747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E51CA96-865E-4DF0-84BA-27078317AABC}" type="datetimeFigureOut">
              <a:rPr lang="ko-KR" altLang="en-US" smtClean="0"/>
              <a:pPr/>
              <a:t>2014-08-19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1794C2-C898-4120-B9C3-7C094189747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E51CA96-865E-4DF0-84BA-27078317AABC}" type="datetimeFigureOut">
              <a:rPr lang="ko-KR" altLang="en-US" smtClean="0"/>
              <a:pPr/>
              <a:t>2014-08-19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91794C2-C898-4120-B9C3-7C094189747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자유형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직각 삼각형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직선 연결선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갈매기형 수장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갈매기형 수장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자유형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자유형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직각 삼각형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41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직선 연결선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E51CA96-865E-4DF0-84BA-27078317AABC}" type="datetimeFigureOut">
              <a:rPr lang="ko-KR" altLang="en-US" smtClean="0"/>
              <a:pPr/>
              <a:t>2014-08-19</a:t>
            </a:fld>
            <a:endParaRPr lang="ko-KR" altLang="en-US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91794C2-C898-4120-B9C3-7C094189747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  <p:sldLayoutId id="2147483697" r:id="rId37"/>
    <p:sldLayoutId id="2147483698" r:id="rId38"/>
    <p:sldLayoutId id="2147483699" r:id="rId39"/>
  </p:sldLayoutIdLst>
  <p:txStyles>
    <p:titleStyle>
      <a:lvl1pPr algn="l" rtl="0" eaLnBrk="1" latinLnBrk="1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1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1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1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ideafestival.cheil.co.kr/?p=2163&amp;subcat=37" TargetMode="External"/><Relationship Id="rId2" Type="http://schemas.openxmlformats.org/officeDocument/2006/relationships/hyperlink" Target="http://ideafestival.cheil.co.kr/?p=1438&amp;subcat=32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제목 1"/>
          <p:cNvSpPr>
            <a:spLocks noGrp="1"/>
          </p:cNvSpPr>
          <p:nvPr>
            <p:ph type="ctrTitle"/>
          </p:nvPr>
        </p:nvSpPr>
        <p:spPr>
          <a:xfrm>
            <a:off x="0" y="3212976"/>
            <a:ext cx="9144000" cy="1727200"/>
          </a:xfrm>
        </p:spPr>
        <p:txBody>
          <a:bodyPr>
            <a:normAutofit fontScale="90000"/>
          </a:bodyPr>
          <a:lstStyle/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ko-KR" sz="4000" dirty="0" smtClean="0">
                <a:solidFill>
                  <a:srgbClr val="FFC000"/>
                </a:solidFill>
                <a:latin typeface="+mn-ea"/>
                <a:ea typeface="+mn-ea"/>
              </a:rPr>
              <a:t>6</a:t>
            </a:r>
            <a:r>
              <a:rPr lang="ko-KR" altLang="en-US" sz="4000" dirty="0" smtClean="0">
                <a:solidFill>
                  <a:srgbClr val="FFC000"/>
                </a:solidFill>
                <a:latin typeface="+mn-ea"/>
                <a:ea typeface="+mn-ea"/>
              </a:rPr>
              <a:t>장 </a:t>
            </a:r>
            <a:r>
              <a:rPr lang="ko-KR" altLang="en-US" sz="4000" dirty="0" smtClean="0">
                <a:solidFill>
                  <a:schemeClr val="tx1"/>
                </a:solidFill>
                <a:latin typeface="+mn-ea"/>
                <a:ea typeface="+mn-ea"/>
              </a:rPr>
              <a:t>소비자 분석 및 표적 소비자 선정 사례</a:t>
            </a:r>
          </a:p>
        </p:txBody>
      </p:sp>
      <p:sp>
        <p:nvSpPr>
          <p:cNvPr id="37891" name="TextBox 2"/>
          <p:cNvSpPr txBox="1">
            <a:spLocks noChangeArrowheads="1"/>
          </p:cNvSpPr>
          <p:nvPr/>
        </p:nvSpPr>
        <p:spPr bwMode="auto">
          <a:xfrm>
            <a:off x="683568" y="1124744"/>
            <a:ext cx="7848872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ko-KR" altLang="en-US" sz="5400" dirty="0" smtClean="0">
                <a:latin typeface="맑은 고딕" pitchFamily="50" charset="-127"/>
                <a:ea typeface="맑은 고딕" pitchFamily="50" charset="-127"/>
              </a:rPr>
              <a:t>사례 중심의 </a:t>
            </a:r>
            <a:r>
              <a:rPr lang="ko-KR" altLang="en-US" sz="5400" dirty="0" err="1" smtClean="0">
                <a:latin typeface="맑은 고딕" pitchFamily="50" charset="-127"/>
                <a:ea typeface="맑은 고딕" pitchFamily="50" charset="-127"/>
              </a:rPr>
              <a:t>광고기획론</a:t>
            </a:r>
            <a:endParaRPr lang="en-US" altLang="ko-KR" sz="5400" dirty="0">
              <a:latin typeface="맑은 고딕" pitchFamily="50" charset="-127"/>
              <a:ea typeface="맑은 고딕" pitchFamily="50" charset="-127"/>
            </a:endParaRPr>
          </a:p>
          <a:p>
            <a:pPr algn="ctr"/>
            <a:endParaRPr lang="en-US" altLang="ko-KR" dirty="0">
              <a:latin typeface="맑은 고딕" pitchFamily="50" charset="-127"/>
              <a:ea typeface="맑은 고딕" pitchFamily="50" charset="-127"/>
            </a:endParaRPr>
          </a:p>
          <a:p>
            <a:pPr algn="ctr"/>
            <a:endParaRPr lang="en-US" altLang="ko-KR" dirty="0">
              <a:latin typeface="맑은 고딕" pitchFamily="50" charset="-127"/>
              <a:ea typeface="맑은 고딕" pitchFamily="50" charset="-127"/>
            </a:endParaRPr>
          </a:p>
          <a:p>
            <a:pPr algn="ctr"/>
            <a:endParaRPr lang="en-US" altLang="ko-KR" dirty="0">
              <a:latin typeface="맑은 고딕" pitchFamily="50" charset="-127"/>
              <a:ea typeface="맑은 고딕" pitchFamily="50" charset="-127"/>
            </a:endParaRPr>
          </a:p>
          <a:p>
            <a:pPr algn="ctr"/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강미선 </a:t>
            </a:r>
            <a:r>
              <a:rPr lang="ko-KR" altLang="en-US" dirty="0">
                <a:latin typeface="맑은 고딕" pitchFamily="50" charset="-127"/>
                <a:ea typeface="맑은 고딕" pitchFamily="50" charset="-127"/>
              </a:rPr>
              <a:t>지음</a:t>
            </a:r>
          </a:p>
        </p:txBody>
      </p:sp>
      <p:pic>
        <p:nvPicPr>
          <p:cNvPr id="37892" name="Picture 2" descr="https://lh5.googleusercontent.com/kLwAVWJPw2X2i63I-2MXEqejLo7Ad1lJGQ70vrKo27PSl-uDdh2HT0ifVjEt9Ji6OsqzpoSk1Rve_erm6Iy67iNGrkJ8siHp_eS8NnmsUSPIhg-jQEeoXOanc-wtY-h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5888"/>
            <a:ext cx="2505075" cy="54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3229000" y="1556792"/>
            <a:ext cx="5915000" cy="6525343"/>
          </a:xfrm>
        </p:spPr>
        <p:txBody>
          <a:bodyPr>
            <a:normAutofit/>
          </a:bodyPr>
          <a:lstStyle/>
          <a:p>
            <a:pPr marL="624078" indent="-514350" fontAlgn="auto">
              <a:spcAft>
                <a:spcPts val="0"/>
              </a:spcAft>
              <a:buFont typeface="Wingdings 3"/>
              <a:buAutoNum type="arabicPeriod"/>
              <a:defRPr/>
            </a:pPr>
            <a:r>
              <a:rPr lang="ko-KR" altLang="en-US" sz="2000" dirty="0" smtClean="0">
                <a:hlinkClick r:id="rId2"/>
              </a:rPr>
              <a:t>애니콜 </a:t>
            </a:r>
            <a:r>
              <a:rPr lang="en-US" altLang="ko-KR" sz="2000" dirty="0" smtClean="0">
                <a:hlinkClick r:id="rId2"/>
              </a:rPr>
              <a:t>(</a:t>
            </a:r>
            <a:r>
              <a:rPr lang="ko-KR" altLang="en-US" sz="2000" dirty="0" smtClean="0">
                <a:hlinkClick r:id="rId2"/>
              </a:rPr>
              <a:t>제일기획</a:t>
            </a:r>
            <a:r>
              <a:rPr lang="en-US" altLang="ko-KR" sz="2000" dirty="0" smtClean="0">
                <a:hlinkClick r:id="rId2"/>
              </a:rPr>
              <a:t>, 2007, 28</a:t>
            </a:r>
            <a:r>
              <a:rPr lang="ko-KR" altLang="en-US" sz="2000" dirty="0" smtClean="0">
                <a:hlinkClick r:id="rId2"/>
              </a:rPr>
              <a:t>회 금상</a:t>
            </a:r>
            <a:r>
              <a:rPr lang="en-US" altLang="ko-KR" sz="2000" dirty="0" smtClean="0">
                <a:hlinkClick r:id="rId2"/>
              </a:rPr>
              <a:t>)</a:t>
            </a:r>
            <a:endParaRPr lang="en-US" altLang="ko-KR" sz="2000" dirty="0" smtClean="0"/>
          </a:p>
          <a:p>
            <a:pPr marL="624078" indent="-514350" fontAlgn="auto">
              <a:spcAft>
                <a:spcPts val="0"/>
              </a:spcAft>
              <a:buFont typeface="Wingdings 3"/>
              <a:buAutoNum type="arabicPeriod"/>
              <a:defRPr/>
            </a:pPr>
            <a:endParaRPr lang="en-US" altLang="ko-KR" sz="2000" dirty="0" smtClean="0"/>
          </a:p>
          <a:p>
            <a:pPr marL="624078" indent="-514350" fontAlgn="auto">
              <a:spcAft>
                <a:spcPts val="0"/>
              </a:spcAft>
              <a:buFont typeface="Wingdings 3"/>
              <a:buAutoNum type="arabicPeriod"/>
              <a:defRPr/>
            </a:pPr>
            <a:r>
              <a:rPr lang="ko-KR" altLang="en-US" sz="2000" dirty="0" smtClean="0">
                <a:hlinkClick r:id="rId3"/>
              </a:rPr>
              <a:t>삼성 </a:t>
            </a:r>
            <a:r>
              <a:rPr lang="ko-KR" altLang="en-US" sz="2000" dirty="0" err="1" smtClean="0">
                <a:hlinkClick r:id="rId3"/>
              </a:rPr>
              <a:t>갤럭시탭</a:t>
            </a:r>
            <a:r>
              <a:rPr lang="ko-KR" altLang="en-US" sz="2000" dirty="0" smtClean="0">
                <a:hlinkClick r:id="rId3"/>
              </a:rPr>
              <a:t> </a:t>
            </a:r>
            <a:r>
              <a:rPr lang="en-US" altLang="ko-KR" sz="2000" dirty="0" smtClean="0">
                <a:hlinkClick r:id="rId3"/>
              </a:rPr>
              <a:t>(</a:t>
            </a:r>
            <a:r>
              <a:rPr lang="ko-KR" altLang="en-US" sz="2000" dirty="0" smtClean="0">
                <a:hlinkClick r:id="rId3"/>
              </a:rPr>
              <a:t>제일기획</a:t>
            </a:r>
            <a:r>
              <a:rPr lang="en-US" altLang="ko-KR" sz="2000" dirty="0" smtClean="0">
                <a:hlinkClick r:id="rId3"/>
              </a:rPr>
              <a:t>, 2012, 33</a:t>
            </a:r>
            <a:r>
              <a:rPr lang="ko-KR" altLang="en-US" sz="2000" dirty="0" smtClean="0">
                <a:hlinkClick r:id="rId3"/>
              </a:rPr>
              <a:t>회 동상</a:t>
            </a:r>
            <a:r>
              <a:rPr lang="en-US" altLang="ko-KR" sz="2000" dirty="0" smtClean="0">
                <a:hlinkClick r:id="rId3"/>
              </a:rPr>
              <a:t>)</a:t>
            </a:r>
            <a:endParaRPr lang="en-US" altLang="ko-KR" sz="2000" dirty="0" smtClean="0"/>
          </a:p>
        </p:txBody>
      </p:sp>
      <p:sp>
        <p:nvSpPr>
          <p:cNvPr id="38914" name="슬라이드 번호 개체 틀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B74F0A6A-BA76-45E6-85BF-CA387FC62823}" type="slidenum">
              <a:rPr lang="ko-KR" altLang="en-US"/>
              <a:pPr/>
              <a:t>2</a:t>
            </a:fld>
            <a:endParaRPr lang="ko-KR" altLang="en-US"/>
          </a:p>
        </p:txBody>
      </p:sp>
      <p:sp>
        <p:nvSpPr>
          <p:cNvPr id="4098" name="제목 1"/>
          <p:cNvSpPr>
            <a:spLocks noGrp="1"/>
          </p:cNvSpPr>
          <p:nvPr>
            <p:ph type="title"/>
          </p:nvPr>
        </p:nvSpPr>
        <p:spPr>
          <a:xfrm>
            <a:off x="785813" y="285750"/>
            <a:ext cx="77724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ko-KR" sz="3600" dirty="0" smtClean="0">
                <a:latin typeface="+mn-ea"/>
                <a:ea typeface="+mn-ea"/>
              </a:rPr>
              <a:t> </a:t>
            </a:r>
            <a:r>
              <a:rPr lang="ko-KR" altLang="en-US" sz="3600" dirty="0" smtClean="0">
                <a:latin typeface="+mn-ea"/>
                <a:ea typeface="+mn-ea"/>
              </a:rPr>
              <a:t>차례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dirty="0" smtClean="0"/>
          </a:p>
          <a:p>
            <a:endParaRPr lang="en-US" altLang="ko-KR" dirty="0" smtClean="0"/>
          </a:p>
          <a:p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3200" dirty="0" smtClean="0"/>
              <a:t>1.</a:t>
            </a:r>
            <a:r>
              <a:rPr lang="ko-KR" altLang="en-US" sz="3200" dirty="0" smtClean="0"/>
              <a:t>애니콜 </a:t>
            </a:r>
            <a:r>
              <a:rPr lang="en-US" altLang="ko-KR" sz="3200" dirty="0" smtClean="0"/>
              <a:t>(</a:t>
            </a:r>
            <a:r>
              <a:rPr lang="ko-KR" altLang="en-US" sz="3200" dirty="0" smtClean="0"/>
              <a:t>제일기획</a:t>
            </a:r>
            <a:r>
              <a:rPr lang="en-US" altLang="ko-KR" sz="3200" dirty="0" smtClean="0"/>
              <a:t>, 2007, 28</a:t>
            </a:r>
            <a:r>
              <a:rPr lang="ko-KR" altLang="en-US" sz="3200" dirty="0" smtClean="0"/>
              <a:t>회 금상</a:t>
            </a:r>
            <a:r>
              <a:rPr lang="en-US" altLang="ko-KR" sz="3200" dirty="0" smtClean="0"/>
              <a:t>)</a:t>
            </a:r>
            <a:endParaRPr lang="ko-KR" altLang="en-US" sz="32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628800"/>
            <a:ext cx="7362825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755576" y="2852936"/>
            <a:ext cx="748883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 smtClean="0"/>
              <a:t> 이 기획서에서는 애니콜 휴대전화가 전체 소비자를 대상으로 하면 압도적인 시장점유율 </a:t>
            </a:r>
            <a:r>
              <a:rPr lang="en-US" altLang="ko-KR" sz="1600" dirty="0" smtClean="0"/>
              <a:t>1</a:t>
            </a:r>
            <a:r>
              <a:rPr lang="ko-KR" altLang="en-US" sz="1600" dirty="0" smtClean="0"/>
              <a:t>위지만</a:t>
            </a:r>
            <a:r>
              <a:rPr lang="en-US" altLang="ko-KR" sz="1600" dirty="0" smtClean="0"/>
              <a:t>, 20</a:t>
            </a:r>
            <a:r>
              <a:rPr lang="ko-KR" altLang="en-US" sz="1600" dirty="0" smtClean="0"/>
              <a:t>대 대학생 집단에선 시장점유율이 </a:t>
            </a:r>
            <a:r>
              <a:rPr lang="en-US" altLang="ko-KR" sz="1600" dirty="0" smtClean="0"/>
              <a:t>2</a:t>
            </a:r>
            <a:r>
              <a:rPr lang="ko-KR" altLang="en-US" sz="1600" dirty="0" smtClean="0"/>
              <a:t>위로 하락함을 지적하면서</a:t>
            </a:r>
            <a:r>
              <a:rPr lang="en-US" altLang="ko-KR" sz="1600" dirty="0" smtClean="0"/>
              <a:t>, </a:t>
            </a:r>
            <a:r>
              <a:rPr lang="ko-KR" altLang="en-US" sz="1600" dirty="0" err="1" smtClean="0"/>
              <a:t>애니콜이</a:t>
            </a:r>
            <a:r>
              <a:rPr lang="ko-KR" altLang="en-US" sz="1600" dirty="0" smtClean="0"/>
              <a:t> 국민휴대전화의 이미지는 강하지만</a:t>
            </a:r>
            <a:r>
              <a:rPr lang="en-US" altLang="ko-KR" sz="1600" dirty="0" smtClean="0"/>
              <a:t>, 20</a:t>
            </a:r>
            <a:r>
              <a:rPr lang="ko-KR" altLang="en-US" sz="1600" dirty="0" smtClean="0"/>
              <a:t>대 이미지를 대변해 주지는 못하고 있음을 잘 지적했다</a:t>
            </a:r>
            <a:r>
              <a:rPr lang="en-US" altLang="ko-KR" sz="1600" dirty="0" smtClean="0"/>
              <a:t>.</a:t>
            </a:r>
          </a:p>
          <a:p>
            <a:endParaRPr lang="en-US" altLang="ko-KR" sz="1600" dirty="0"/>
          </a:p>
          <a:p>
            <a:r>
              <a:rPr lang="en-US" altLang="ko-KR" sz="1600" dirty="0" smtClean="0"/>
              <a:t> </a:t>
            </a:r>
            <a:r>
              <a:rPr lang="ko-KR" altLang="en-US" sz="1600" dirty="0" smtClean="0"/>
              <a:t>기획서에서는 표적 소비자를 </a:t>
            </a:r>
            <a:r>
              <a:rPr lang="en-US" altLang="ko-KR" sz="1600" dirty="0" smtClean="0"/>
              <a:t>1924</a:t>
            </a:r>
            <a:r>
              <a:rPr lang="ko-KR" altLang="en-US" sz="1600" dirty="0" smtClean="0"/>
              <a:t>세대로 정하고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이들을 제일기획의 소비자 조사 자료를 바탕으로 </a:t>
            </a:r>
            <a:r>
              <a:rPr lang="en-US" altLang="ko-KR" sz="1600" dirty="0" smtClean="0"/>
              <a:t>‘O</a:t>
            </a:r>
            <a:r>
              <a:rPr lang="ko-KR" altLang="en-US" sz="1600" dirty="0" smtClean="0"/>
              <a:t>세대</a:t>
            </a:r>
            <a:r>
              <a:rPr lang="en-US" altLang="ko-KR" sz="1600" dirty="0" smtClean="0"/>
              <a:t>’</a:t>
            </a:r>
            <a:r>
              <a:rPr lang="ko-KR" altLang="en-US" sz="1600" dirty="0" smtClean="0"/>
              <a:t>로 명명했다</a:t>
            </a:r>
            <a:r>
              <a:rPr lang="en-US" altLang="ko-KR" sz="1600" dirty="0" smtClean="0"/>
              <a:t>. </a:t>
            </a:r>
          </a:p>
          <a:p>
            <a:r>
              <a:rPr lang="en-US" altLang="ko-KR" sz="1600" dirty="0" smtClean="0"/>
              <a:t> 1924</a:t>
            </a:r>
            <a:r>
              <a:rPr lang="ko-KR" altLang="en-US" sz="1600" dirty="0" smtClean="0"/>
              <a:t>세대는 자기 자신을 표현하는 데 소비를 아끼지 않는 </a:t>
            </a:r>
            <a:r>
              <a:rPr lang="en-US" altLang="ko-KR" sz="1600" dirty="0" smtClean="0"/>
              <a:t>‘</a:t>
            </a:r>
            <a:r>
              <a:rPr lang="ko-KR" altLang="en-US" sz="1600" dirty="0" smtClean="0"/>
              <a:t>가치소비주의자</a:t>
            </a:r>
            <a:r>
              <a:rPr lang="en-US" altLang="ko-KR" sz="1600" dirty="0" smtClean="0"/>
              <a:t>’</a:t>
            </a:r>
            <a:r>
              <a:rPr lang="ko-KR" altLang="en-US" sz="1600" dirty="0" smtClean="0"/>
              <a:t>라는 공통점을 갖고 있다</a:t>
            </a:r>
            <a:r>
              <a:rPr lang="en-US" altLang="ko-KR" sz="1600" dirty="0" smtClean="0"/>
              <a:t>. </a:t>
            </a:r>
          </a:p>
          <a:p>
            <a:endParaRPr lang="en-US" altLang="ko-KR" sz="1600" dirty="0"/>
          </a:p>
          <a:p>
            <a:r>
              <a:rPr lang="en-US" altLang="ko-KR" sz="1600" dirty="0" smtClean="0"/>
              <a:t> </a:t>
            </a:r>
            <a:r>
              <a:rPr lang="ko-KR" altLang="en-US" sz="1600" dirty="0" smtClean="0"/>
              <a:t>이상의 소비자 분석을 통해 </a:t>
            </a:r>
            <a:r>
              <a:rPr lang="en-US" altLang="ko-KR" sz="1600" dirty="0" smtClean="0"/>
              <a:t>20</a:t>
            </a:r>
            <a:r>
              <a:rPr lang="ko-KR" altLang="en-US" sz="1600" dirty="0" smtClean="0"/>
              <a:t>대 대학생을 공략할 커뮤니케이션 </a:t>
            </a:r>
            <a:r>
              <a:rPr lang="ko-KR" altLang="en-US" sz="1600" dirty="0" err="1" smtClean="0"/>
              <a:t>콘셉트는</a:t>
            </a:r>
            <a:r>
              <a:rPr lang="ko-KR" altLang="en-US" sz="1600" dirty="0" smtClean="0"/>
              <a:t> 개성이 강하고 가치를 추구하는 휴대전화의 이미지를 담을 것임을 짐작할 수 있다</a:t>
            </a:r>
            <a:r>
              <a:rPr lang="en-US" altLang="ko-KR" sz="1600" dirty="0" smtClean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4525963"/>
          </a:xfrm>
        </p:spPr>
        <p:txBody>
          <a:bodyPr>
            <a:normAutofit/>
          </a:bodyPr>
          <a:lstStyle/>
          <a:p>
            <a:r>
              <a:rPr lang="ko-KR" altLang="en-US" sz="1800" dirty="0" smtClean="0"/>
              <a:t>이 기획서는 </a:t>
            </a:r>
            <a:r>
              <a:rPr lang="ko-KR" altLang="en-US" sz="1800" dirty="0" err="1" smtClean="0"/>
              <a:t>갤럭시탭의</a:t>
            </a:r>
            <a:r>
              <a:rPr lang="ko-KR" altLang="en-US" sz="1800" dirty="0" smtClean="0"/>
              <a:t> 표적 소비자를 </a:t>
            </a:r>
            <a:r>
              <a:rPr lang="en-US" altLang="ko-KR" sz="1800" dirty="0" smtClean="0"/>
              <a:t>2530</a:t>
            </a:r>
            <a:r>
              <a:rPr lang="ko-KR" altLang="en-US" sz="1800" dirty="0" smtClean="0"/>
              <a:t>의 에코붐</a:t>
            </a:r>
            <a:r>
              <a:rPr lang="en-US" altLang="ko-KR" sz="1800" dirty="0" smtClean="0"/>
              <a:t>(Echo Boom)</a:t>
            </a:r>
            <a:r>
              <a:rPr lang="ko-KR" altLang="en-US" sz="1800" dirty="0" smtClean="0"/>
              <a:t>세대로 정했다</a:t>
            </a:r>
            <a:r>
              <a:rPr lang="en-US" altLang="ko-KR" sz="1800" dirty="0" smtClean="0"/>
              <a:t>. </a:t>
            </a:r>
          </a:p>
          <a:p>
            <a:endParaRPr lang="en-US" altLang="ko-KR" sz="1800" dirty="0" smtClean="0"/>
          </a:p>
          <a:p>
            <a:r>
              <a:rPr lang="ko-KR" altLang="en-US" sz="1800" dirty="0" err="1" smtClean="0"/>
              <a:t>에코붐</a:t>
            </a:r>
            <a:r>
              <a:rPr lang="ko-KR" altLang="en-US" sz="1800" dirty="0" smtClean="0"/>
              <a:t> 세대의 라이프스타일은 한마디로 체면과 실속을 동시에 중시하는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상반된 가치를 지향하는 삶의 모습</a:t>
            </a:r>
            <a:endParaRPr lang="en-US" altLang="ko-KR" sz="1800" dirty="0" smtClean="0"/>
          </a:p>
          <a:p>
            <a:endParaRPr lang="en-US" altLang="ko-KR" sz="1800" dirty="0" smtClean="0"/>
          </a:p>
          <a:p>
            <a:r>
              <a:rPr lang="ko-KR" altLang="en-US" sz="1800" dirty="0" smtClean="0"/>
              <a:t>기획서에서는 </a:t>
            </a:r>
            <a:r>
              <a:rPr lang="ko-KR" altLang="en-US" sz="1800" dirty="0" err="1" smtClean="0"/>
              <a:t>갤럭시탭이</a:t>
            </a:r>
            <a:r>
              <a:rPr lang="ko-KR" altLang="en-US" sz="1800" dirty="0" smtClean="0"/>
              <a:t> </a:t>
            </a:r>
            <a:r>
              <a:rPr lang="ko-KR" altLang="en-US" sz="1800" dirty="0" err="1" smtClean="0"/>
              <a:t>태블릿</a:t>
            </a:r>
            <a:r>
              <a:rPr lang="ko-KR" altLang="en-US" sz="1800" dirty="0" smtClean="0"/>
              <a:t> 시장에서 </a:t>
            </a:r>
            <a:r>
              <a:rPr lang="en-US" altLang="ko-KR" sz="1800" dirty="0" smtClean="0"/>
              <a:t>1</a:t>
            </a:r>
            <a:r>
              <a:rPr lang="ko-KR" altLang="en-US" sz="1800" dirty="0" smtClean="0"/>
              <a:t>위가 되려면 이들 </a:t>
            </a:r>
            <a:r>
              <a:rPr lang="ko-KR" altLang="en-US" sz="1800" dirty="0" err="1" smtClean="0"/>
              <a:t>에코붐</a:t>
            </a:r>
            <a:r>
              <a:rPr lang="ko-KR" altLang="en-US" sz="1800" dirty="0" smtClean="0"/>
              <a:t> 세대를 대상으로 </a:t>
            </a:r>
            <a:r>
              <a:rPr lang="ko-KR" altLang="en-US" sz="1800" dirty="0" err="1" smtClean="0"/>
              <a:t>커뮤니케이션해야</a:t>
            </a:r>
            <a:r>
              <a:rPr lang="ko-KR" altLang="en-US" sz="1800" dirty="0" smtClean="0"/>
              <a:t> 한다고 강조하면서 다음과 같은 근거를 제시했다</a:t>
            </a:r>
            <a:r>
              <a:rPr lang="en-US" altLang="ko-KR" sz="1800" dirty="0" smtClean="0"/>
              <a:t>. </a:t>
            </a:r>
          </a:p>
          <a:p>
            <a:endParaRPr lang="en-US" altLang="ko-KR" sz="1800" dirty="0" smtClean="0"/>
          </a:p>
          <a:p>
            <a:r>
              <a:rPr lang="ko-KR" altLang="en-US" sz="1800" dirty="0" smtClean="0"/>
              <a:t>전체 인구 중 </a:t>
            </a:r>
            <a:r>
              <a:rPr lang="en-US" altLang="ko-KR" sz="1800" dirty="0" smtClean="0"/>
              <a:t>20</a:t>
            </a:r>
            <a:r>
              <a:rPr lang="ko-KR" altLang="en-US" sz="1800" dirty="0" smtClean="0"/>
              <a:t>대 연령층이 두텁고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스마트패드 이용률에서 </a:t>
            </a:r>
            <a:r>
              <a:rPr lang="en-US" altLang="ko-KR" sz="1800" dirty="0" smtClean="0"/>
              <a:t>20</a:t>
            </a:r>
            <a:r>
              <a:rPr lang="ko-KR" altLang="en-US" sz="1800" dirty="0" smtClean="0"/>
              <a:t>대 이용률이 가장 큰 폭으로 상승하기 때문이다</a:t>
            </a:r>
            <a:r>
              <a:rPr lang="en-US" altLang="ko-KR" sz="1800" dirty="0" smtClean="0"/>
              <a:t>.</a:t>
            </a:r>
          </a:p>
          <a:p>
            <a:endParaRPr lang="ko-KR" altLang="en-US" sz="18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Autofit/>
          </a:bodyPr>
          <a:lstStyle/>
          <a:p>
            <a:r>
              <a:rPr lang="en-US" altLang="ko-KR" sz="3200" dirty="0" smtClean="0"/>
              <a:t>2. </a:t>
            </a:r>
            <a:r>
              <a:rPr lang="ko-KR" altLang="en-US" sz="3200" dirty="0" smtClean="0"/>
              <a:t>삼성 </a:t>
            </a:r>
            <a:r>
              <a:rPr lang="ko-KR" altLang="en-US" sz="3200" dirty="0" err="1" smtClean="0"/>
              <a:t>갤럭시탭</a:t>
            </a:r>
            <a:r>
              <a:rPr lang="ko-KR" altLang="en-US" sz="3200" dirty="0" smtClean="0"/>
              <a:t> </a:t>
            </a:r>
            <a:r>
              <a:rPr lang="en-US" altLang="ko-KR" sz="3200" dirty="0" smtClean="0"/>
              <a:t>(</a:t>
            </a:r>
            <a:r>
              <a:rPr lang="ko-KR" altLang="en-US" sz="3200" dirty="0" smtClean="0"/>
              <a:t>제일기획</a:t>
            </a:r>
            <a:r>
              <a:rPr lang="en-US" altLang="ko-KR" sz="3200" dirty="0" smtClean="0"/>
              <a:t>, 2012, 33</a:t>
            </a:r>
            <a:r>
              <a:rPr lang="ko-KR" altLang="en-US" sz="3200" dirty="0" smtClean="0"/>
              <a:t>회 동상</a:t>
            </a:r>
            <a:r>
              <a:rPr lang="en-US" altLang="ko-KR" sz="3200" dirty="0" smtClean="0"/>
              <a:t>)</a:t>
            </a:r>
            <a:endParaRPr lang="ko-KR" altLang="en-US" sz="32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412776"/>
            <a:ext cx="6343650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테마1">
  <a:themeElements>
    <a:clrScheme name="광장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광장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광장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테마1</Template>
  <TotalTime>183</TotalTime>
  <Words>231</Words>
  <Application>Microsoft Office PowerPoint</Application>
  <PresentationFormat>화면 슬라이드 쇼(4:3)</PresentationFormat>
  <Paragraphs>27</Paragraphs>
  <Slides>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5" baseType="lpstr">
      <vt:lpstr>테마1</vt:lpstr>
      <vt:lpstr>6장 소비자 분석 및 표적 소비자 선정 사례</vt:lpstr>
      <vt:lpstr> 차례</vt:lpstr>
      <vt:lpstr>1.애니콜 (제일기획, 2007, 28회 금상)</vt:lpstr>
      <vt:lpstr>2. 삼성 갤럭시탭 (제일기획, 2012, 33회 동상)</vt:lpstr>
    </vt:vector>
  </TitlesOfParts>
  <Company>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6장 소비자 분석 및 표적 소비자 선정 사례</dc:title>
  <dc:creator>.</dc:creator>
  <cp:lastModifiedBy>정민규</cp:lastModifiedBy>
  <cp:revision>4</cp:revision>
  <dcterms:created xsi:type="dcterms:W3CDTF">2014-08-14T02:33:23Z</dcterms:created>
  <dcterms:modified xsi:type="dcterms:W3CDTF">2014-08-19T11:56:04Z</dcterms:modified>
</cp:coreProperties>
</file>