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572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>
                <a:latin typeface="맑은 고딕" pitchFamily="50" charset="-127"/>
              </a:endParaRPr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>
                <a:latin typeface="맑은 고딕" pitchFamily="50" charset="-127"/>
              </a:endParaRPr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제목 1"/>
          <p:cNvSpPr>
            <a:spLocks noGrp="1"/>
          </p:cNvSpPr>
          <p:nvPr>
            <p:ph type="ctrTitle" hasCustomPrompt="1"/>
          </p:nvPr>
        </p:nvSpPr>
        <p:spPr>
          <a:xfrm>
            <a:off x="2604616" y="3068960"/>
            <a:ext cx="6539384" cy="578495"/>
          </a:xfrm>
        </p:spPr>
        <p:txBody>
          <a:bodyPr>
            <a:noAutofit/>
          </a:bodyPr>
          <a:lstStyle>
            <a:lvl1pPr algn="l">
              <a:defRPr lang="ko-KR" altLang="en-US" sz="24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title" hasCustomPrompt="1"/>
          </p:nvPr>
        </p:nvSpPr>
        <p:spPr>
          <a:xfrm>
            <a:off x="914400" y="260648"/>
            <a:ext cx="8229600" cy="413196"/>
          </a:xfrm>
        </p:spPr>
        <p:txBody>
          <a:bodyPr>
            <a:noAutofit/>
          </a:bodyPr>
          <a:lstStyle>
            <a:lvl1pPr algn="r">
              <a:defRPr lang="ko-KR" altLang="en-US" sz="2000" b="1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dirty="0" smtClean="0"/>
              <a:t>소제목 스타일 편집</a:t>
            </a:r>
            <a:endParaRPr lang="ko-KR" altLang="en-US" dirty="0"/>
          </a:p>
        </p:txBody>
      </p:sp>
      <p:cxnSp>
        <p:nvCxnSpPr>
          <p:cNvPr id="5" name="직선 연결선 4"/>
          <p:cNvCxnSpPr/>
          <p:nvPr/>
        </p:nvCxnSpPr>
        <p:spPr>
          <a:xfrm>
            <a:off x="1259632" y="729272"/>
            <a:ext cx="7776928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258706" y="3136613"/>
            <a:ext cx="47852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경청해 주셔서 감사합니다</a:t>
            </a:r>
            <a:r>
              <a:rPr lang="en-US" altLang="ko-KR" sz="3200" b="0" kern="1200" dirty="0" smtClean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조선일보명조" pitchFamily="18" charset="-127"/>
              </a:rPr>
              <a:t>.</a:t>
            </a:r>
            <a:endParaRPr lang="ko-KR" altLang="en-US" sz="3200" b="0" kern="1200" dirty="0" smtClean="0">
              <a:gradFill flip="none" rotWithShape="1">
                <a:gsLst>
                  <a:gs pos="0">
                    <a:schemeClr val="tx1">
                      <a:lumMod val="65000"/>
                      <a:lumOff val="35000"/>
                    </a:schemeClr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1"/>
                <a:tileRect/>
              </a:gradFill>
              <a:latin typeface="나눔고딕 ExtraBold" pitchFamily="50" charset="-127"/>
              <a:ea typeface="나눔고딕 ExtraBold" pitchFamily="50" charset="-127"/>
              <a:cs typeface="조선일보명조" pitchFamily="18" charset="-127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115616" y="4797152"/>
            <a:ext cx="8028384" cy="578495"/>
          </a:xfrm>
        </p:spPr>
        <p:txBody>
          <a:bodyPr>
            <a:noAutofit/>
          </a:bodyPr>
          <a:lstStyle>
            <a:lvl1pPr algn="l">
              <a:defRPr lang="ko-KR" altLang="en-US" sz="3200" b="0" kern="1200" dirty="0">
                <a:gradFill flip="none" rotWithShape="1">
                  <a:gsLst>
                    <a:gs pos="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16200000" scaled="1"/>
                  <a:tileRect/>
                </a:gradFill>
                <a:latin typeface="나눔고딕 ExtraBold" pitchFamily="50" charset="-127"/>
                <a:ea typeface="나눔고딕 ExtraBold" pitchFamily="50" charset="-127"/>
                <a:cs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8" name="부제목 2"/>
          <p:cNvSpPr>
            <a:spLocks noGrp="1"/>
          </p:cNvSpPr>
          <p:nvPr>
            <p:ph type="subTitle" idx="1"/>
          </p:nvPr>
        </p:nvSpPr>
        <p:spPr>
          <a:xfrm>
            <a:off x="1115369" y="5396456"/>
            <a:ext cx="8022890" cy="360040"/>
          </a:xfr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cxnSp>
        <p:nvCxnSpPr>
          <p:cNvPr id="13" name="직선 연결선 12"/>
          <p:cNvCxnSpPr/>
          <p:nvPr/>
        </p:nvCxnSpPr>
        <p:spPr>
          <a:xfrm>
            <a:off x="971600" y="4928976"/>
            <a:ext cx="0" cy="720080"/>
          </a:xfrm>
          <a:prstGeom prst="line">
            <a:avLst/>
          </a:prstGeom>
          <a:ln w="76200">
            <a:solidFill>
              <a:schemeClr val="accent6">
                <a:lumMod val="75000"/>
                <a:alpha val="58039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B34F61-D91F-40EB-9350-C7D9DEA16F6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636CDB-1068-4C0F-A462-A6B18C17B17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>
              <a:latin typeface="맑은 고딕" pitchFamily="50" charset="-127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>
              <a:latin typeface="맑은 고딕" pitchFamily="50" charset="-127"/>
            </a:endParaRPr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1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>
              <a:latin typeface="맑은 고딕" pitchFamily="50" charset="-127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dirty="0" smtClean="0"/>
              <a:t>마스터 제목 스타일 편집</a:t>
            </a:r>
            <a:endParaRPr kumimoji="0" lang="en-US" dirty="0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dirty="0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dirty="0" smtClean="0"/>
              <a:t>둘째 수준</a:t>
            </a:r>
          </a:p>
          <a:p>
            <a:pPr lvl="2" eaLnBrk="1" latinLnBrk="0" hangingPunct="1"/>
            <a:r>
              <a:rPr kumimoji="0" lang="ko-KR" altLang="en-US" dirty="0" smtClean="0"/>
              <a:t>셋째 수준</a:t>
            </a:r>
          </a:p>
          <a:p>
            <a:pPr lvl="3" eaLnBrk="1" latinLnBrk="0" hangingPunct="1"/>
            <a:r>
              <a:rPr kumimoji="0" lang="ko-KR" altLang="en-US" dirty="0" smtClean="0"/>
              <a:t>넷째 수준</a:t>
            </a:r>
          </a:p>
          <a:p>
            <a:pPr lvl="4" eaLnBrk="1" latinLnBrk="0" hangingPunct="1"/>
            <a:r>
              <a:rPr kumimoji="0" lang="ko-KR" altLang="en-US" dirty="0" smtClean="0"/>
              <a:t>다섯째 수준</a:t>
            </a:r>
            <a:endParaRPr kumimoji="0" lang="en-US" dirty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35B34F61-D91F-40EB-9350-C7D9DEA16F6C}" type="datetimeFigureOut">
              <a:rPr lang="ko-KR" altLang="en-US" smtClean="0"/>
              <a:pPr/>
              <a:t>2014-08-14</a:t>
            </a:fld>
            <a:endParaRPr lang="ko-KR" alt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맑은 고딕" pitchFamily="50" charset="-127"/>
              </a:defRPr>
            </a:lvl1pPr>
            <a:extLst/>
          </a:lstStyle>
          <a:p>
            <a:fld id="{23636CDB-1068-4C0F-A462-A6B18C17B176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맑은 고딕" pitchFamily="50" charset="-127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맑은 고딕" pitchFamily="50" charset="-127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ctrTitle"/>
          </p:nvPr>
        </p:nvSpPr>
        <p:spPr>
          <a:xfrm>
            <a:off x="1371600" y="3212976"/>
            <a:ext cx="7772400" cy="172720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ko-KR" sz="4000" dirty="0" smtClean="0">
                <a:solidFill>
                  <a:srgbClr val="FFC000"/>
                </a:solidFill>
                <a:latin typeface="+mn-ea"/>
                <a:ea typeface="+mn-ea"/>
              </a:rPr>
              <a:t>3</a:t>
            </a:r>
            <a:r>
              <a:rPr lang="ko-KR" altLang="en-US" sz="4000" dirty="0" smtClean="0">
                <a:solidFill>
                  <a:srgbClr val="FFC000"/>
                </a:solidFill>
                <a:latin typeface="+mn-ea"/>
                <a:ea typeface="+mn-ea"/>
              </a:rPr>
              <a:t>장 </a:t>
            </a:r>
            <a:r>
              <a:rPr lang="ko-KR" altLang="en-US" sz="4000" dirty="0" smtClean="0">
                <a:solidFill>
                  <a:schemeClr val="tx1"/>
                </a:solidFill>
                <a:latin typeface="+mn-ea"/>
                <a:ea typeface="+mn-ea"/>
              </a:rPr>
              <a:t>시장 및 제품 분석</a:t>
            </a:r>
            <a:endParaRPr lang="ko-KR" altLang="en-US" sz="4000" dirty="0" smtClean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683568" y="1124744"/>
            <a:ext cx="784887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5400" dirty="0" smtClean="0">
                <a:latin typeface="맑은 고딕" pitchFamily="50" charset="-127"/>
                <a:ea typeface="맑은 고딕" pitchFamily="50" charset="-127"/>
              </a:rPr>
              <a:t>사례 중심의 </a:t>
            </a:r>
            <a:r>
              <a:rPr lang="ko-KR" altLang="en-US" sz="5400" dirty="0" err="1" smtClean="0">
                <a:latin typeface="맑은 고딕" pitchFamily="50" charset="-127"/>
                <a:ea typeface="맑은 고딕" pitchFamily="50" charset="-127"/>
              </a:rPr>
              <a:t>광고기획론</a:t>
            </a:r>
            <a:endParaRPr lang="en-US" altLang="ko-KR" sz="5400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endParaRPr lang="en-US" altLang="ko-KR" dirty="0">
              <a:latin typeface="맑은 고딕" pitchFamily="50" charset="-127"/>
              <a:ea typeface="맑은 고딕" pitchFamily="50" charset="-127"/>
            </a:endParaRPr>
          </a:p>
          <a:p>
            <a:pPr algn="ctr"/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강미선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>
                <a:latin typeface="맑은 고딕" pitchFamily="50" charset="-127"/>
                <a:ea typeface="맑은 고딕" pitchFamily="50" charset="-127"/>
              </a:rPr>
              <a:t>지음</a:t>
            </a:r>
          </a:p>
        </p:txBody>
      </p:sp>
      <p:pic>
        <p:nvPicPr>
          <p:cNvPr id="37892" name="Picture 2" descr="https://lh5.googleusercontent.com/kLwAVWJPw2X2i63I-2MXEqejLo7Ad1lJGQ70vrKo27PSl-uDdh2HT0ifVjEt9Ji6OsqzpoSk1Rve_erm6Iy67iNGrkJ8siHp_eS8NnmsUSPIhg-jQEeoXOanc-wtY-h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2505075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3229000" y="1556792"/>
            <a:ext cx="5915000" cy="6525343"/>
          </a:xfrm>
        </p:spPr>
        <p:txBody>
          <a:bodyPr>
            <a:normAutofit/>
          </a:bodyPr>
          <a:lstStyle/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시장 및 제품 분석 시 유의 사항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시장 환경 분석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제품 및 브랜드 분석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r>
              <a:rPr lang="ko-KR" altLang="en-US" sz="2000" dirty="0" smtClean="0"/>
              <a:t>자료 수집 방법</a:t>
            </a: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  <a:p>
            <a:pPr marL="624078" indent="-514350" fontAlgn="auto">
              <a:spcAft>
                <a:spcPts val="0"/>
              </a:spcAft>
              <a:buFont typeface="Wingdings 3"/>
              <a:buAutoNum type="arabicPeriod"/>
              <a:defRPr/>
            </a:pPr>
            <a:endParaRPr lang="en-US" altLang="ko-KR" sz="2000" dirty="0" smtClean="0"/>
          </a:p>
        </p:txBody>
      </p:sp>
      <p:sp>
        <p:nvSpPr>
          <p:cNvPr id="38914" name="슬라이드 번호 개체 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4F0A6A-BA76-45E6-85BF-CA387FC62823}" type="slidenum">
              <a:rPr lang="ko-KR" altLang="en-US"/>
              <a:pPr/>
              <a:t>2</a:t>
            </a:fld>
            <a:endParaRPr lang="ko-KR" altLang="en-US"/>
          </a:p>
        </p:txBody>
      </p:sp>
      <p:sp>
        <p:nvSpPr>
          <p:cNvPr id="4098" name="제목 1"/>
          <p:cNvSpPr>
            <a:spLocks noGrp="1"/>
          </p:cNvSpPr>
          <p:nvPr>
            <p:ph type="title"/>
          </p:nvPr>
        </p:nvSpPr>
        <p:spPr>
          <a:xfrm>
            <a:off x="785813" y="2857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ko-KR" sz="3600" dirty="0" smtClean="0">
                <a:latin typeface="+mn-ea"/>
                <a:ea typeface="+mn-ea"/>
              </a:rPr>
              <a:t> </a:t>
            </a:r>
            <a:r>
              <a:rPr lang="ko-KR" altLang="en-US" sz="3600" dirty="0" smtClean="0">
                <a:latin typeface="+mn-ea"/>
                <a:ea typeface="+mn-ea"/>
              </a:rPr>
              <a:t>차례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1. </a:t>
            </a:r>
            <a:r>
              <a:rPr lang="ko-KR" altLang="en-US" sz="4400" dirty="0" smtClean="0"/>
              <a:t>시장 및 제품 분석 시 유의 </a:t>
            </a:r>
            <a:r>
              <a:rPr lang="ko-KR" altLang="en-US" sz="4400" dirty="0" smtClean="0"/>
              <a:t>사항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2204864"/>
            <a:ext cx="77048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맑은 고딕" pitchFamily="50" charset="-127"/>
              </a:rPr>
              <a:t> </a:t>
            </a:r>
            <a:r>
              <a:rPr lang="ko-KR" altLang="en-US" sz="2000" dirty="0" smtClean="0">
                <a:latin typeface="맑은 고딕" pitchFamily="50" charset="-127"/>
              </a:rPr>
              <a:t>경쟁의 범위 결정</a:t>
            </a:r>
            <a:r>
              <a:rPr lang="en-US" altLang="ko-KR" sz="2000" dirty="0" smtClean="0">
                <a:latin typeface="맑은 고딕" pitchFamily="50" charset="-127"/>
              </a:rPr>
              <a:t>:	</a:t>
            </a:r>
            <a:r>
              <a:rPr lang="ko-KR" altLang="en-US" sz="2000" dirty="0" smtClean="0">
                <a:latin typeface="맑은 고딕" pitchFamily="50" charset="-127"/>
              </a:rPr>
              <a:t>브랜드 간 경쟁인가</a:t>
            </a:r>
            <a:r>
              <a:rPr lang="en-US" altLang="ko-KR" sz="2000" dirty="0" smtClean="0">
                <a:latin typeface="맑은 고딕" pitchFamily="50" charset="-127"/>
              </a:rPr>
              <a:t>? </a:t>
            </a:r>
            <a:r>
              <a:rPr lang="ko-KR" altLang="en-US" sz="2000" dirty="0" smtClean="0">
                <a:latin typeface="맑은 고딕" pitchFamily="50" charset="-127"/>
              </a:rPr>
              <a:t>제품군간 경쟁인가</a:t>
            </a:r>
            <a:r>
              <a:rPr lang="en-US" altLang="ko-KR" sz="2000" dirty="0" smtClean="0">
                <a:latin typeface="맑은 고딕" pitchFamily="50" charset="-127"/>
              </a:rPr>
              <a:t>?</a:t>
            </a: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맑은 고딕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맑은 고딕" pitchFamily="50" charset="-127"/>
              </a:rPr>
              <a:t> 광고로 해결할 수 있는 브랜드의 문제점 파악이 중요</a:t>
            </a:r>
            <a:endParaRPr lang="en-US" altLang="ko-KR" sz="2000" dirty="0" smtClean="0">
              <a:latin typeface="맑은 고딕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맑은 고딕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 smtClean="0">
                <a:latin typeface="맑은 고딕" pitchFamily="50" charset="-127"/>
              </a:rPr>
              <a:t> </a:t>
            </a:r>
            <a:r>
              <a:rPr lang="ko-KR" altLang="en-US" sz="2000" dirty="0" smtClean="0">
                <a:latin typeface="맑은 고딕" pitchFamily="50" charset="-127"/>
              </a:rPr>
              <a:t>기업 입장이 아닌 소비자 입장에서 제품 분석해야</a:t>
            </a:r>
            <a:endParaRPr lang="en-US" altLang="ko-KR" sz="2000" dirty="0">
              <a:latin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ko-KR" altLang="en-US" dirty="0" smtClean="0"/>
              <a:t>거시 환경과 미시 환경 분석</a:t>
            </a:r>
            <a:endParaRPr lang="en-US" altLang="ko-KR" dirty="0" smtClean="0"/>
          </a:p>
          <a:p>
            <a:endParaRPr lang="en-US" altLang="ko-KR" dirty="0" smtClean="0"/>
          </a:p>
          <a:p>
            <a:pPr lvl="2"/>
            <a:r>
              <a:rPr lang="ko-KR" altLang="en-US" dirty="0" smtClean="0"/>
              <a:t>거시 환경은 상황 분석에서 생략 가능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미시 환경은 상황 분석에서 필수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미시 환경 분석은 시장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제품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경쟁사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소비자 분석이 핵심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광고 분석은 기존 제품이면서 대중 매체 광고를 해 온 경우에는 필수</a:t>
            </a:r>
            <a:endParaRPr lang="en-US" altLang="ko-KR" dirty="0" smtClean="0"/>
          </a:p>
          <a:p>
            <a:pPr lvl="2"/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sz="4400" dirty="0" smtClean="0"/>
              <a:t>시장 환경 </a:t>
            </a:r>
            <a:r>
              <a:rPr lang="ko-KR" altLang="en-US" sz="4400" dirty="0" smtClean="0"/>
              <a:t>분석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/>
          </a:bodyPr>
          <a:lstStyle/>
          <a:p>
            <a:r>
              <a:rPr lang="ko-KR" altLang="en-US" sz="2400" dirty="0" smtClean="0"/>
              <a:t>제품의 수명 주기 분석</a:t>
            </a:r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pPr lvl="2"/>
            <a:r>
              <a:rPr lang="ko-KR" altLang="en-US" sz="2000" b="1" i="1" dirty="0" smtClean="0"/>
              <a:t>도입기</a:t>
            </a:r>
            <a:r>
              <a:rPr lang="en-US" altLang="ko-KR" sz="2000" b="1" i="1" dirty="0" smtClean="0"/>
              <a:t>:</a:t>
            </a:r>
            <a:r>
              <a:rPr lang="en-US" altLang="ko-KR" sz="2000" dirty="0" smtClean="0"/>
              <a:t>	</a:t>
            </a:r>
            <a:r>
              <a:rPr lang="ko-KR" altLang="en-US" sz="1800" dirty="0" smtClean="0"/>
              <a:t>최근 제품이 시장에 출시되어 매출이 서서히 늘어나</a:t>
            </a:r>
            <a:endParaRPr lang="en-US" altLang="ko-KR" sz="1800" dirty="0" smtClean="0"/>
          </a:p>
          <a:p>
            <a:pPr lvl="2">
              <a:buNone/>
            </a:pPr>
            <a:r>
              <a:rPr lang="en-US" altLang="ko-KR" sz="1800" dirty="0" smtClean="0"/>
              <a:t>	</a:t>
            </a:r>
            <a:r>
              <a:rPr lang="en-US" altLang="ko-KR" sz="1800" dirty="0" smtClean="0"/>
              <a:t>		</a:t>
            </a:r>
            <a:r>
              <a:rPr lang="ko-KR" altLang="en-US" sz="1800" dirty="0" smtClean="0"/>
              <a:t>는 단계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제품군</a:t>
            </a:r>
            <a:r>
              <a:rPr lang="ko-KR" altLang="en-US" sz="1800" dirty="0" smtClean="0"/>
              <a:t> 전체의 인지 및 시험 사용을 </a:t>
            </a:r>
            <a:r>
              <a:rPr lang="ko-KR" altLang="en-US" sz="1800" dirty="0" err="1" smtClean="0"/>
              <a:t>유도하</a:t>
            </a:r>
            <a:endParaRPr lang="en-US" altLang="ko-KR" sz="1800" dirty="0" smtClean="0"/>
          </a:p>
          <a:p>
            <a:pPr lvl="2">
              <a:buNone/>
            </a:pPr>
            <a:r>
              <a:rPr lang="en-US" altLang="ko-KR" sz="1800" dirty="0" smtClean="0"/>
              <a:t>	</a:t>
            </a:r>
            <a:r>
              <a:rPr lang="en-US" altLang="ko-KR" sz="1800" dirty="0" smtClean="0"/>
              <a:t>		</a:t>
            </a:r>
            <a:r>
              <a:rPr lang="ko-KR" altLang="en-US" sz="1800" dirty="0" smtClean="0"/>
              <a:t>는 광고 전략이 중요</a:t>
            </a:r>
            <a:endParaRPr lang="en-US" altLang="ko-KR" sz="1800" dirty="0" smtClean="0"/>
          </a:p>
          <a:p>
            <a:pPr lvl="2">
              <a:buNone/>
            </a:pPr>
            <a:endParaRPr lang="en-US" altLang="ko-KR" sz="2000" dirty="0" smtClean="0"/>
          </a:p>
          <a:p>
            <a:pPr lvl="2"/>
            <a:r>
              <a:rPr lang="ko-KR" altLang="en-US" sz="2000" b="1" i="1" dirty="0" smtClean="0"/>
              <a:t>성장기</a:t>
            </a:r>
            <a:r>
              <a:rPr lang="en-US" altLang="ko-KR" sz="2000" b="1" i="1" dirty="0" smtClean="0"/>
              <a:t>:</a:t>
            </a:r>
            <a:r>
              <a:rPr lang="en-US" altLang="ko-KR" sz="2000" dirty="0" smtClean="0"/>
              <a:t>	</a:t>
            </a:r>
            <a:r>
              <a:rPr lang="ko-KR" altLang="en-US" sz="1800" dirty="0" smtClean="0"/>
              <a:t>매출이 두 자릿수로 고속 성장하는 단계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많은 브랜드</a:t>
            </a:r>
            <a:r>
              <a:rPr lang="en-US" altLang="ko-KR" sz="1800" dirty="0" smtClean="0"/>
              <a:t>			</a:t>
            </a:r>
            <a:r>
              <a:rPr lang="ko-KR" altLang="en-US" sz="1800" dirty="0" smtClean="0"/>
              <a:t>가 경쟁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자사 브랜드의 인지도와 선호도 향상을 위한 </a:t>
            </a:r>
            <a:r>
              <a:rPr lang="en-US" altLang="ko-KR" sz="1800" dirty="0" smtClean="0"/>
              <a:t>			</a:t>
            </a:r>
            <a:r>
              <a:rPr lang="ko-KR" altLang="en-US" sz="1800" dirty="0" smtClean="0"/>
              <a:t>광고 전략이 중요</a:t>
            </a:r>
            <a:endParaRPr lang="en-US" altLang="ko-KR" sz="2000" dirty="0" smtClean="0"/>
          </a:p>
          <a:p>
            <a:pPr lvl="2">
              <a:buNone/>
            </a:pPr>
            <a:endParaRPr lang="en-US" altLang="ko-KR" sz="2000" dirty="0" smtClean="0"/>
          </a:p>
          <a:p>
            <a:pPr lvl="2"/>
            <a:r>
              <a:rPr lang="ko-KR" altLang="en-US" sz="2000" b="1" i="1" dirty="0" smtClean="0"/>
              <a:t>성숙기</a:t>
            </a:r>
            <a:r>
              <a:rPr lang="en-US" altLang="ko-KR" sz="2000" b="1" i="1" dirty="0" smtClean="0"/>
              <a:t>:</a:t>
            </a:r>
            <a:r>
              <a:rPr lang="en-US" altLang="ko-KR" sz="2000" dirty="0" smtClean="0"/>
              <a:t>	</a:t>
            </a:r>
            <a:r>
              <a:rPr lang="ko-KR" altLang="en-US" sz="1800" dirty="0" smtClean="0"/>
              <a:t>강한 브랜드가 시장을 </a:t>
            </a:r>
            <a:r>
              <a:rPr lang="ko-KR" altLang="en-US" sz="1800" dirty="0" err="1" smtClean="0"/>
              <a:t>과점하는</a:t>
            </a:r>
            <a:r>
              <a:rPr lang="ko-KR" altLang="en-US" sz="1800" dirty="0" smtClean="0"/>
              <a:t> 단계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매출은 정체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브</a:t>
            </a:r>
            <a:r>
              <a:rPr lang="en-US" altLang="ko-KR" sz="1800" dirty="0" smtClean="0"/>
              <a:t>			</a:t>
            </a:r>
            <a:r>
              <a:rPr lang="ko-KR" altLang="en-US" sz="1800" dirty="0" err="1" smtClean="0"/>
              <a:t>랜드</a:t>
            </a:r>
            <a:r>
              <a:rPr lang="ko-KR" altLang="en-US" sz="1800" dirty="0" smtClean="0"/>
              <a:t> 충성도 제고 전략이 중요</a:t>
            </a:r>
            <a:endParaRPr lang="en-US" altLang="ko-KR" sz="2000" dirty="0" smtClean="0"/>
          </a:p>
          <a:p>
            <a:pPr lvl="2">
              <a:buNone/>
            </a:pPr>
            <a:endParaRPr lang="en-US" altLang="ko-KR" sz="2000" dirty="0" smtClean="0"/>
          </a:p>
          <a:p>
            <a:pPr lvl="2"/>
            <a:r>
              <a:rPr lang="ko-KR" altLang="en-US" sz="2000" b="1" i="1" dirty="0" smtClean="0"/>
              <a:t>쇠퇴기</a:t>
            </a:r>
            <a:r>
              <a:rPr lang="en-US" altLang="ko-KR" sz="2000" b="1" i="1" dirty="0" smtClean="0"/>
              <a:t>: </a:t>
            </a:r>
            <a:r>
              <a:rPr lang="ko-KR" altLang="en-US" sz="1800" dirty="0" smtClean="0"/>
              <a:t>제품이 시장에서 퇴출되는 단계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별도의 광고 전략이 필</a:t>
            </a:r>
            <a:r>
              <a:rPr lang="en-US" altLang="ko-KR" sz="1800" dirty="0" smtClean="0"/>
              <a:t>		</a:t>
            </a:r>
            <a:r>
              <a:rPr lang="ko-KR" altLang="en-US" sz="1800" dirty="0" err="1" smtClean="0"/>
              <a:t>요치</a:t>
            </a:r>
            <a:r>
              <a:rPr lang="ko-KR" altLang="en-US" sz="1800" dirty="0" smtClean="0"/>
              <a:t> 않음</a:t>
            </a:r>
            <a:endParaRPr lang="en-US" altLang="ko-KR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80728"/>
            <a:ext cx="876300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4525963"/>
          </a:xfrm>
        </p:spPr>
        <p:txBody>
          <a:bodyPr/>
          <a:lstStyle/>
          <a:p>
            <a:r>
              <a:rPr lang="ko-KR" altLang="en-US" dirty="0" smtClean="0"/>
              <a:t>경쟁사 및 경쟁의 범위 분석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pPr lvl="2"/>
            <a:r>
              <a:rPr lang="ko-KR" altLang="en-US" dirty="0" smtClean="0"/>
              <a:t>일반적으로 광고 기획에서 의미하는 경쟁사란 동일 </a:t>
            </a:r>
            <a:r>
              <a:rPr lang="ko-KR" altLang="en-US" dirty="0" err="1" smtClean="0"/>
              <a:t>제품군</a:t>
            </a:r>
            <a:r>
              <a:rPr lang="ko-KR" altLang="en-US" dirty="0" smtClean="0"/>
              <a:t> 내에서 브랜드 간의 경쟁을 의미한다</a:t>
            </a:r>
            <a:r>
              <a:rPr lang="en-US" altLang="ko-KR" dirty="0" smtClean="0"/>
              <a:t>.</a:t>
            </a:r>
          </a:p>
          <a:p>
            <a:pPr lvl="2"/>
            <a:endParaRPr lang="en-US" altLang="ko-KR" dirty="0" smtClean="0"/>
          </a:p>
          <a:p>
            <a:pPr lvl="2"/>
            <a:r>
              <a:rPr lang="ko-KR" altLang="en-US" dirty="0" smtClean="0"/>
              <a:t>그러나 제품의 특성이나 소비자의 중복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시장 환경에 따라 좀 더 포괄적인 수준에서 경쟁자를 정의하기도 한다</a:t>
            </a:r>
            <a:r>
              <a:rPr lang="en-US" altLang="ko-KR" dirty="0" smtClean="0"/>
              <a:t>.</a:t>
            </a:r>
            <a:endParaRPr lang="en-US" altLang="ko-KR" dirty="0" smtClean="0"/>
          </a:p>
          <a:p>
            <a:pPr lvl="2"/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755576" y="1844824"/>
            <a:ext cx="8229600" cy="4525963"/>
          </a:xfrm>
        </p:spPr>
        <p:txBody>
          <a:bodyPr/>
          <a:lstStyle/>
          <a:p>
            <a:r>
              <a:rPr lang="ko-KR" altLang="en-US" dirty="0" smtClean="0"/>
              <a:t>제품의 편익 분석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브랜드 연상 분석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브랜드 인지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이미지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자산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브랜드 </a:t>
            </a:r>
            <a:r>
              <a:rPr lang="ko-KR" altLang="en-US" dirty="0" err="1" smtClean="0"/>
              <a:t>포지셔닝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3. </a:t>
            </a:r>
            <a:r>
              <a:rPr lang="ko-KR" altLang="en-US" sz="4400" dirty="0" smtClean="0"/>
              <a:t>제품 및 브랜드 </a:t>
            </a:r>
            <a:r>
              <a:rPr lang="ko-KR" altLang="en-US" sz="4400" dirty="0" smtClean="0"/>
              <a:t>분석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04664" y="1988840"/>
            <a:ext cx="8939336" cy="4525963"/>
          </a:xfrm>
        </p:spPr>
        <p:txBody>
          <a:bodyPr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차 자료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광고기획자 스스로 조사를 실시하여 데이터를 생산한 것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차 자료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온</a:t>
            </a:r>
            <a:r>
              <a:rPr lang="en-US" altLang="ko-KR" dirty="0" smtClean="0"/>
              <a:t>/</a:t>
            </a:r>
            <a:r>
              <a:rPr lang="ko-KR" altLang="en-US" dirty="0" smtClean="0"/>
              <a:t>오프라인에 나와 있는 기존의 자료를 적절하게 활용하는 방법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자료 수집 방법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테마1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67</TotalTime>
  <Words>178</Words>
  <Application>Microsoft Office PowerPoint</Application>
  <PresentationFormat>화면 슬라이드 쇼(4:3)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테마1</vt:lpstr>
      <vt:lpstr>3장 시장 및 제품 분석</vt:lpstr>
      <vt:lpstr> 차례</vt:lpstr>
      <vt:lpstr>1. 시장 및 제품 분석 시 유의 사항</vt:lpstr>
      <vt:lpstr>2. 시장 환경 분석</vt:lpstr>
      <vt:lpstr>슬라이드 5</vt:lpstr>
      <vt:lpstr>슬라이드 6</vt:lpstr>
      <vt:lpstr>슬라이드 7</vt:lpstr>
      <vt:lpstr>3. 제품 및 브랜드 분석</vt:lpstr>
      <vt:lpstr>4. 자료 수집 방법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3장 시장 및 제품 분석</dc:title>
  <dc:creator>.</dc:creator>
  <cp:lastModifiedBy>.</cp:lastModifiedBy>
  <cp:revision>8</cp:revision>
  <dcterms:created xsi:type="dcterms:W3CDTF">2014-08-14T02:29:36Z</dcterms:created>
  <dcterms:modified xsi:type="dcterms:W3CDTF">2014-08-14T03:37:26Z</dcterms:modified>
</cp:coreProperties>
</file>