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1655" r:id="rId2"/>
    <p:sldId id="1656" r:id="rId3"/>
    <p:sldId id="1669" r:id="rId4"/>
    <p:sldId id="1672" r:id="rId5"/>
    <p:sldId id="1618" r:id="rId6"/>
    <p:sldId id="1678" r:id="rId7"/>
    <p:sldId id="1657" r:id="rId8"/>
    <p:sldId id="1673" r:id="rId9"/>
    <p:sldId id="1674" r:id="rId10"/>
    <p:sldId id="1667" r:id="rId11"/>
    <p:sldId id="1675" r:id="rId12"/>
    <p:sldId id="1670" r:id="rId13"/>
    <p:sldId id="1660" r:id="rId14"/>
    <p:sldId id="1676" r:id="rId15"/>
    <p:sldId id="1623" r:id="rId16"/>
    <p:sldId id="1661" r:id="rId17"/>
    <p:sldId id="1624" r:id="rId18"/>
    <p:sldId id="1662" r:id="rId19"/>
    <p:sldId id="1625" r:id="rId20"/>
    <p:sldId id="1663" r:id="rId21"/>
    <p:sldId id="1626" r:id="rId22"/>
    <p:sldId id="1668" r:id="rId23"/>
    <p:sldId id="1602" r:id="rId24"/>
    <p:sldId id="1638" r:id="rId25"/>
    <p:sldId id="1643" r:id="rId26"/>
    <p:sldId id="1644" r:id="rId27"/>
    <p:sldId id="1646" r:id="rId28"/>
    <p:sldId id="1629" r:id="rId29"/>
    <p:sldId id="1677" r:id="rId30"/>
    <p:sldId id="1680" r:id="rId31"/>
    <p:sldId id="1630" r:id="rId32"/>
    <p:sldId id="1648" r:id="rId33"/>
    <p:sldId id="1649" r:id="rId34"/>
    <p:sldId id="1631" r:id="rId35"/>
    <p:sldId id="1679" r:id="rId36"/>
    <p:sldId id="1681" r:id="rId37"/>
    <p:sldId id="1651" r:id="rId38"/>
    <p:sldId id="1632" r:id="rId39"/>
    <p:sldId id="1639" r:id="rId40"/>
    <p:sldId id="1640" r:id="rId41"/>
    <p:sldId id="1633" r:id="rId42"/>
    <p:sldId id="1666" r:id="rId43"/>
    <p:sldId id="1652" r:id="rId44"/>
    <p:sldId id="1635" r:id="rId45"/>
    <p:sldId id="1653" r:id="rId46"/>
  </p:sldIdLst>
  <p:sldSz cx="9906000" cy="6858000" type="A4"/>
  <p:notesSz cx="6797675" cy="9874250"/>
  <p:defaultTextStyle>
    <a:defPPr>
      <a:defRPr lang="ko-KR"/>
    </a:defPPr>
    <a:lvl1pPr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000" b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sz="1000" b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sz="1000" b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sz="1000" b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">
          <p15:clr>
            <a:srgbClr val="A4A3A4"/>
          </p15:clr>
        </p15:guide>
        <p15:guide id="2" orient="horz" pos="482">
          <p15:clr>
            <a:srgbClr val="A4A3A4"/>
          </p15:clr>
        </p15:guide>
        <p15:guide id="3" orient="horz" pos="799">
          <p15:clr>
            <a:srgbClr val="A4A3A4"/>
          </p15:clr>
        </p15:guide>
        <p15:guide id="4" orient="horz" pos="981">
          <p15:clr>
            <a:srgbClr val="A4A3A4"/>
          </p15:clr>
        </p15:guide>
        <p15:guide id="5" pos="444">
          <p15:clr>
            <a:srgbClr val="A4A3A4"/>
          </p15:clr>
        </p15:guide>
        <p15:guide id="6" pos="5343">
          <p15:clr>
            <a:srgbClr val="A4A3A4"/>
          </p15:clr>
        </p15:guide>
        <p15:guide id="7" pos="2304">
          <p15:clr>
            <a:srgbClr val="A4A3A4"/>
          </p15:clr>
        </p15:guide>
        <p15:guide id="8" pos="1850">
          <p15:clr>
            <a:srgbClr val="A4A3A4"/>
          </p15:clr>
        </p15:guide>
        <p15:guide id="9" pos="25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EF"/>
    <a:srgbClr val="FFD1D1"/>
    <a:srgbClr val="E1ECFB"/>
    <a:srgbClr val="CCECFF"/>
    <a:srgbClr val="E8F0FC"/>
    <a:srgbClr val="EDF3FD"/>
    <a:srgbClr val="99CCFF"/>
    <a:srgbClr val="FF0000"/>
    <a:srgbClr val="FF505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76" autoAdjust="0"/>
    <p:restoredTop sz="99755" autoAdjust="0"/>
  </p:normalViewPr>
  <p:slideViewPr>
    <p:cSldViewPr showGuides="1">
      <p:cViewPr varScale="1">
        <p:scale>
          <a:sx n="191" d="100"/>
          <a:sy n="191" d="100"/>
        </p:scale>
        <p:origin x="1170" y="162"/>
      </p:cViewPr>
      <p:guideLst>
        <p:guide orient="horz" pos="210"/>
        <p:guide orient="horz" pos="482"/>
        <p:guide orient="horz" pos="799"/>
        <p:guide orient="horz" pos="981"/>
        <p:guide pos="444"/>
        <p:guide pos="5343"/>
        <p:guide pos="2304"/>
        <p:guide pos="1850"/>
        <p:guide pos="25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135" d="100"/>
          <a:sy n="135" d="100"/>
        </p:scale>
        <p:origin x="4752" y="102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wmf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4" Type="http://schemas.openxmlformats.org/officeDocument/2006/relationships/image" Target="../media/image80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Relationship Id="rId4" Type="http://schemas.openxmlformats.org/officeDocument/2006/relationships/image" Target="../media/image85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png"/><Relationship Id="rId1" Type="http://schemas.openxmlformats.org/officeDocument/2006/relationships/image" Target="../media/image89.png"/><Relationship Id="rId4" Type="http://schemas.openxmlformats.org/officeDocument/2006/relationships/image" Target="../media/image92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25" tIns="46762" rIns="93525" bIns="46762" numCol="1" anchor="t" anchorCtr="0" compatLnSpc="1">
            <a:prstTxWarp prst="textNoShape">
              <a:avLst/>
            </a:prstTxWarp>
          </a:bodyPr>
          <a:lstStyle>
            <a:lvl1pPr algn="l" defTabSz="935038" latinLnBrk="1">
              <a:lnSpc>
                <a:spcPct val="100000"/>
              </a:lnSpc>
              <a:defRPr kumimoji="1" sz="1200" b="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48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25" tIns="46762" rIns="93525" bIns="46762" numCol="1" anchor="t" anchorCtr="0" compatLnSpc="1">
            <a:prstTxWarp prst="textNoShape">
              <a:avLst/>
            </a:prstTxWarp>
          </a:bodyPr>
          <a:lstStyle>
            <a:lvl1pPr algn="r" defTabSz="935038" latinLnBrk="1">
              <a:lnSpc>
                <a:spcPct val="100000"/>
              </a:lnSpc>
              <a:defRPr kumimoji="1" sz="1200" b="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0538"/>
            <a:ext cx="29448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25" tIns="46762" rIns="93525" bIns="46762" numCol="1" anchor="b" anchorCtr="0" compatLnSpc="1">
            <a:prstTxWarp prst="textNoShape">
              <a:avLst/>
            </a:prstTxWarp>
          </a:bodyPr>
          <a:lstStyle>
            <a:lvl1pPr algn="l" defTabSz="935038" latinLnBrk="1">
              <a:lnSpc>
                <a:spcPct val="100000"/>
              </a:lnSpc>
              <a:defRPr kumimoji="1" sz="1200" b="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380538"/>
            <a:ext cx="29448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25" tIns="46762" rIns="93525" bIns="46762" numCol="1" anchor="b" anchorCtr="0" compatLnSpc="1">
            <a:prstTxWarp prst="textNoShape">
              <a:avLst/>
            </a:prstTxWarp>
          </a:bodyPr>
          <a:lstStyle>
            <a:lvl1pPr algn="r" defTabSz="935038" latinLnBrk="1">
              <a:lnSpc>
                <a:spcPct val="100000"/>
              </a:lnSpc>
              <a:defRPr kumimoji="1" sz="1200" b="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F4AF4F8-D481-4211-94C2-FF2C119CB59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98851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latinLnBrk="1">
              <a:lnSpc>
                <a:spcPct val="100000"/>
              </a:lnSpc>
              <a:defRPr kumimoji="1" sz="1200" b="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305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lnSpc>
                <a:spcPct val="100000"/>
              </a:lnSpc>
              <a:defRPr kumimoji="1" sz="1200" b="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1038" y="728663"/>
            <a:ext cx="537686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9475" y="4694238"/>
            <a:ext cx="4981575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8475"/>
            <a:ext cx="29305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latinLnBrk="1">
              <a:lnSpc>
                <a:spcPct val="100000"/>
              </a:lnSpc>
              <a:defRPr kumimoji="1" sz="1200" b="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9388475"/>
            <a:ext cx="29305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latinLnBrk="1">
              <a:lnSpc>
                <a:spcPct val="100000"/>
              </a:lnSpc>
              <a:defRPr kumimoji="1" sz="1200" b="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63D10A71-94EF-4E76-A190-82FE06C71ED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19890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95300" y="274638"/>
            <a:ext cx="89154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 bwMode="auto">
          <a:xfrm>
            <a:off x="8769424" y="44624"/>
            <a:ext cx="1080120" cy="648072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30" y="1285860"/>
            <a:ext cx="3021827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6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rgbClr val="CCCCFF"/>
          </a:solidFill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lnSpc>
                <a:spcPct val="120000"/>
              </a:lnSpc>
            </a:pPr>
            <a:endParaRPr kumimoji="1" lang="ko-KR" altLang="en-US" sz="900" b="0"/>
          </a:p>
        </p:txBody>
      </p:sp>
      <p:sp>
        <p:nvSpPr>
          <p:cNvPr id="1027" name="Rectangle 28"/>
          <p:cNvSpPr>
            <a:spLocks noChangeArrowheads="1"/>
          </p:cNvSpPr>
          <p:nvPr/>
        </p:nvSpPr>
        <p:spPr bwMode="auto">
          <a:xfrm>
            <a:off x="31750" y="26988"/>
            <a:ext cx="9836150" cy="679132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33333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lnSpc>
                <a:spcPct val="120000"/>
              </a:lnSpc>
            </a:pPr>
            <a:endParaRPr kumimoji="1" lang="ko-KR" altLang="en-US" sz="900" b="0"/>
          </a:p>
        </p:txBody>
      </p:sp>
      <p:sp>
        <p:nvSpPr>
          <p:cNvPr id="1028" name="Rectangle 119"/>
          <p:cNvSpPr>
            <a:spLocks noChangeArrowheads="1"/>
          </p:cNvSpPr>
          <p:nvPr/>
        </p:nvSpPr>
        <p:spPr bwMode="auto">
          <a:xfrm>
            <a:off x="69850" y="768350"/>
            <a:ext cx="8642350" cy="296863"/>
          </a:xfrm>
          <a:prstGeom prst="rect">
            <a:avLst/>
          </a:prstGeom>
          <a:solidFill>
            <a:srgbClr val="EAEAEA"/>
          </a:solidFill>
          <a:ln w="3175">
            <a:solidFill>
              <a:srgbClr val="563C45"/>
            </a:solidFill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latinLnBrk="1">
              <a:lnSpc>
                <a:spcPct val="120000"/>
              </a:lnSpc>
            </a:pPr>
            <a:endParaRPr kumimoji="1" lang="ko-KR" altLang="ko-KR" sz="900" b="0"/>
          </a:p>
        </p:txBody>
      </p:sp>
      <p:sp>
        <p:nvSpPr>
          <p:cNvPr id="1029" name="Text Box 125"/>
          <p:cNvSpPr txBox="1">
            <a:spLocks noChangeArrowheads="1"/>
          </p:cNvSpPr>
          <p:nvPr/>
        </p:nvSpPr>
        <p:spPr bwMode="auto">
          <a:xfrm>
            <a:off x="8961438" y="836613"/>
            <a:ext cx="679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1" lang="ko-KR" altLang="en-US" sz="900" b="0" u="sng">
                <a:latin typeface="돋움" pitchFamily="50" charset="-127"/>
                <a:ea typeface="돋움" pitchFamily="50" charset="-127"/>
              </a:rPr>
              <a:t>화면 설명</a:t>
            </a:r>
          </a:p>
        </p:txBody>
      </p:sp>
      <p:sp>
        <p:nvSpPr>
          <p:cNvPr id="1030" name="Rectangle 126"/>
          <p:cNvSpPr>
            <a:spLocks noChangeArrowheads="1"/>
          </p:cNvSpPr>
          <p:nvPr/>
        </p:nvSpPr>
        <p:spPr bwMode="auto">
          <a:xfrm>
            <a:off x="69850" y="6521450"/>
            <a:ext cx="9767888" cy="282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20000"/>
              </a:lnSpc>
            </a:pPr>
            <a:endParaRPr kumimoji="1" lang="ko-KR" altLang="en-US" sz="900"/>
          </a:p>
        </p:txBody>
      </p:sp>
      <p:sp>
        <p:nvSpPr>
          <p:cNvPr id="1031" name="Rectangle 127"/>
          <p:cNvSpPr>
            <a:spLocks noChangeArrowheads="1"/>
          </p:cNvSpPr>
          <p:nvPr/>
        </p:nvSpPr>
        <p:spPr bwMode="auto">
          <a:xfrm>
            <a:off x="71438" y="765175"/>
            <a:ext cx="8643937" cy="57229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20000"/>
              </a:lnSpc>
            </a:pPr>
            <a:endParaRPr kumimoji="1" lang="ko-KR" altLang="en-US" sz="900"/>
          </a:p>
        </p:txBody>
      </p:sp>
      <p:sp>
        <p:nvSpPr>
          <p:cNvPr id="1032" name="Rectangle 128"/>
          <p:cNvSpPr>
            <a:spLocks noChangeArrowheads="1"/>
          </p:cNvSpPr>
          <p:nvPr/>
        </p:nvSpPr>
        <p:spPr bwMode="auto">
          <a:xfrm>
            <a:off x="8769350" y="765175"/>
            <a:ext cx="1065213" cy="572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20000"/>
              </a:lnSpc>
            </a:pPr>
            <a:endParaRPr kumimoji="1" lang="ko-KR" altLang="en-US" sz="900"/>
          </a:p>
        </p:txBody>
      </p:sp>
      <p:sp>
        <p:nvSpPr>
          <p:cNvPr id="1033" name="Text Box 132"/>
          <p:cNvSpPr txBox="1">
            <a:spLocks noChangeArrowheads="1"/>
          </p:cNvSpPr>
          <p:nvPr/>
        </p:nvSpPr>
        <p:spPr bwMode="auto">
          <a:xfrm>
            <a:off x="109538" y="87313"/>
            <a:ext cx="4731025" cy="24840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33375" indent="-333375" latinLnBrk="1"/>
            <a:r>
              <a:rPr kumimoji="1" lang="en-US" altLang="ko-KR" dirty="0" smtClean="0">
                <a:solidFill>
                  <a:schemeClr val="accent2"/>
                </a:solidFill>
              </a:rPr>
              <a:t>5</a:t>
            </a:r>
            <a:r>
              <a:rPr kumimoji="1" lang="ko-KR" altLang="en-US" dirty="0" err="1" smtClean="0">
                <a:solidFill>
                  <a:schemeClr val="accent2"/>
                </a:solidFill>
              </a:rPr>
              <a:t>차시</a:t>
            </a:r>
            <a:r>
              <a:rPr kumimoji="1" lang="ko-KR" altLang="en-US" dirty="0" smtClean="0">
                <a:solidFill>
                  <a:schemeClr val="accent2"/>
                </a:solidFill>
              </a:rPr>
              <a:t> 영상광고</a:t>
            </a:r>
            <a:r>
              <a:rPr kumimoji="1" lang="ko-KR" altLang="en-US" baseline="0" dirty="0" smtClean="0">
                <a:solidFill>
                  <a:schemeClr val="accent2"/>
                </a:solidFill>
              </a:rPr>
              <a:t>제작을 위한 단계</a:t>
            </a:r>
            <a:r>
              <a:rPr kumimoji="1" lang="en-US" altLang="ko-KR" baseline="0" dirty="0" smtClean="0">
                <a:solidFill>
                  <a:schemeClr val="accent2"/>
                </a:solidFill>
              </a:rPr>
              <a:t>Ⅲ(</a:t>
            </a:r>
            <a:r>
              <a:rPr kumimoji="1" lang="ko-KR" altLang="en-US" baseline="0" dirty="0" err="1" smtClean="0">
                <a:solidFill>
                  <a:schemeClr val="accent2"/>
                </a:solidFill>
              </a:rPr>
              <a:t>광고크리에이티브</a:t>
            </a:r>
            <a:r>
              <a:rPr kumimoji="1" lang="ko-KR" altLang="en-US" baseline="0" dirty="0" smtClean="0">
                <a:solidFill>
                  <a:schemeClr val="accent2"/>
                </a:solidFill>
              </a:rPr>
              <a:t> 전략과 구체적 전술</a:t>
            </a:r>
            <a:r>
              <a:rPr kumimoji="1" lang="en-US" altLang="ko-KR" baseline="0" dirty="0" smtClean="0">
                <a:solidFill>
                  <a:schemeClr val="accent2"/>
                </a:solidFill>
              </a:rPr>
              <a:t>) </a:t>
            </a:r>
            <a:endParaRPr kumimoji="1" lang="ko-KR" altLang="en-US" dirty="0" smtClean="0">
              <a:solidFill>
                <a:schemeClr val="accent2"/>
              </a:solidFill>
            </a:endParaRPr>
          </a:p>
        </p:txBody>
      </p:sp>
      <p:sp>
        <p:nvSpPr>
          <p:cNvPr id="1034" name="Rectangle 120"/>
          <p:cNvSpPr>
            <a:spLocks noChangeArrowheads="1"/>
          </p:cNvSpPr>
          <p:nvPr/>
        </p:nvSpPr>
        <p:spPr bwMode="auto">
          <a:xfrm>
            <a:off x="69850" y="63500"/>
            <a:ext cx="8640763" cy="284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20000"/>
              </a:lnSpc>
            </a:pPr>
            <a:endParaRPr kumimoji="1" lang="ko-KR" altLang="en-US" sz="900"/>
          </a:p>
        </p:txBody>
      </p:sp>
      <p:sp>
        <p:nvSpPr>
          <p:cNvPr id="1035" name="Rectangle 98"/>
          <p:cNvSpPr>
            <a:spLocks noChangeArrowheads="1"/>
          </p:cNvSpPr>
          <p:nvPr/>
        </p:nvSpPr>
        <p:spPr bwMode="auto">
          <a:xfrm>
            <a:off x="5394325" y="6524625"/>
            <a:ext cx="3746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fld id="{12404684-1B33-44C7-B963-0EA00423180A}" type="slidenum">
              <a:rPr kumimoji="1" lang="en-US" altLang="ko-KR" b="0"/>
              <a:pPr latinLnBrk="1"/>
              <a:t>‹#›</a:t>
            </a:fld>
            <a:endParaRPr kumimoji="1" lang="en-US" altLang="ko-KR" b="0">
              <a:ea typeface="돋움체" pitchFamily="49" charset="-127"/>
            </a:endParaRPr>
          </a:p>
        </p:txBody>
      </p:sp>
      <p:sp>
        <p:nvSpPr>
          <p:cNvPr id="1036" name="Rectangle 134"/>
          <p:cNvSpPr>
            <a:spLocks noChangeArrowheads="1"/>
          </p:cNvSpPr>
          <p:nvPr/>
        </p:nvSpPr>
        <p:spPr bwMode="auto">
          <a:xfrm>
            <a:off x="4130675" y="6551613"/>
            <a:ext cx="184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endParaRPr kumimoji="1" lang="ko-KR" altLang="ko-KR" sz="900" b="0"/>
          </a:p>
        </p:txBody>
      </p:sp>
      <p:pic>
        <p:nvPicPr>
          <p:cNvPr id="1037" name="Picture 13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54488" y="6556375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Rectangle 136"/>
          <p:cNvSpPr>
            <a:spLocks noChangeArrowheads="1"/>
          </p:cNvSpPr>
          <p:nvPr/>
        </p:nvSpPr>
        <p:spPr bwMode="auto">
          <a:xfrm>
            <a:off x="4639226" y="6550025"/>
            <a:ext cx="40267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latinLnBrk="1"/>
            <a:r>
              <a:rPr kumimoji="1" lang="en-US" altLang="ko-KR" sz="900" b="0" dirty="0"/>
              <a:t>/ </a:t>
            </a:r>
            <a:r>
              <a:rPr kumimoji="1" lang="en-US" altLang="ko-KR" sz="900" b="0" dirty="0" smtClean="0"/>
              <a:t>29</a:t>
            </a:r>
            <a:endParaRPr kumimoji="1" lang="en-US" altLang="ko-KR" sz="900" b="0" dirty="0"/>
          </a:p>
        </p:txBody>
      </p:sp>
      <p:pic>
        <p:nvPicPr>
          <p:cNvPr id="1039" name="Picture 14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048250" y="6548438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" name="AutoShape 35"/>
          <p:cNvSpPr>
            <a:spLocks noChangeArrowheads="1"/>
          </p:cNvSpPr>
          <p:nvPr/>
        </p:nvSpPr>
        <p:spPr bwMode="auto">
          <a:xfrm>
            <a:off x="4319588" y="414338"/>
            <a:ext cx="965200" cy="2873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latinLnBrk="1"/>
            <a:r>
              <a:rPr kumimoji="1" lang="ko-KR" altLang="en-US" b="0" dirty="0" smtClean="0">
                <a:solidFill>
                  <a:srgbClr val="000000"/>
                </a:solidFill>
              </a:rPr>
              <a:t>살펴보기</a:t>
            </a:r>
            <a:endParaRPr kumimoji="1" lang="ko-KR" altLang="en-US" b="0" dirty="0">
              <a:solidFill>
                <a:srgbClr val="000000"/>
              </a:solidFill>
            </a:endParaRPr>
          </a:p>
        </p:txBody>
      </p:sp>
      <p:sp>
        <p:nvSpPr>
          <p:cNvPr id="1041" name="Text Box 131"/>
          <p:cNvSpPr txBox="1">
            <a:spLocks noChangeArrowheads="1"/>
          </p:cNvSpPr>
          <p:nvPr/>
        </p:nvSpPr>
        <p:spPr bwMode="auto">
          <a:xfrm>
            <a:off x="6629400" y="57150"/>
            <a:ext cx="2068513" cy="25481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latinLnBrk="1">
              <a:lnSpc>
                <a:spcPct val="120000"/>
              </a:lnSpc>
            </a:pPr>
            <a:r>
              <a:rPr kumimoji="1" lang="ko-KR" altLang="en-US" dirty="0" err="1" smtClean="0">
                <a:solidFill>
                  <a:schemeClr val="accent2"/>
                </a:solidFill>
              </a:rPr>
              <a:t>영상광고제작론</a:t>
            </a:r>
            <a:endParaRPr kumimoji="1" lang="ko-KR" altLang="en-US" dirty="0">
              <a:solidFill>
                <a:schemeClr val="accent2"/>
              </a:solidFill>
            </a:endParaRPr>
          </a:p>
        </p:txBody>
      </p:sp>
      <p:sp>
        <p:nvSpPr>
          <p:cNvPr id="1042" name="Rectangle 124"/>
          <p:cNvSpPr>
            <a:spLocks noChangeArrowheads="1"/>
          </p:cNvSpPr>
          <p:nvPr/>
        </p:nvSpPr>
        <p:spPr bwMode="auto">
          <a:xfrm>
            <a:off x="5983288" y="92075"/>
            <a:ext cx="527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1"/>
            <a:r>
              <a:rPr kumimoji="1" lang="ko-KR" altLang="en-US" sz="900" b="0">
                <a:latin typeface="돋움" pitchFamily="50" charset="-127"/>
                <a:ea typeface="돋움" pitchFamily="50" charset="-127"/>
              </a:rPr>
              <a:t>과목명</a:t>
            </a:r>
          </a:p>
        </p:txBody>
      </p:sp>
      <p:sp>
        <p:nvSpPr>
          <p:cNvPr id="1043" name="Rectangle 141"/>
          <p:cNvSpPr>
            <a:spLocks noChangeArrowheads="1"/>
          </p:cNvSpPr>
          <p:nvPr/>
        </p:nvSpPr>
        <p:spPr bwMode="auto">
          <a:xfrm>
            <a:off x="5889625" y="63500"/>
            <a:ext cx="703263" cy="2809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20000"/>
              </a:lnSpc>
            </a:pPr>
            <a:endParaRPr kumimoji="1" lang="ko-KR" altLang="en-US" sz="900"/>
          </a:p>
        </p:txBody>
      </p:sp>
      <p:sp>
        <p:nvSpPr>
          <p:cNvPr id="1044" name="Rectangle 120"/>
          <p:cNvSpPr>
            <a:spLocks noChangeArrowheads="1"/>
          </p:cNvSpPr>
          <p:nvPr/>
        </p:nvSpPr>
        <p:spPr bwMode="auto">
          <a:xfrm>
            <a:off x="69850" y="342900"/>
            <a:ext cx="8637588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20000"/>
              </a:lnSpc>
            </a:pPr>
            <a:endParaRPr kumimoji="1" lang="ko-KR" altLang="en-US" sz="900"/>
          </a:p>
        </p:txBody>
      </p:sp>
      <p:pic>
        <p:nvPicPr>
          <p:cNvPr id="1045" name="Picture 139" descr="nUI_SubSymbol_1_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745538" y="134938"/>
            <a:ext cx="1011237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6" name="Rectangle 137"/>
          <p:cNvSpPr>
            <a:spLocks noChangeArrowheads="1"/>
          </p:cNvSpPr>
          <p:nvPr/>
        </p:nvSpPr>
        <p:spPr bwMode="auto">
          <a:xfrm>
            <a:off x="6362700" y="433388"/>
            <a:ext cx="2336800" cy="2159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20000"/>
              </a:lnSpc>
            </a:pPr>
            <a:endParaRPr kumimoji="1" lang="ko-KR" altLang="en-US" sz="900"/>
          </a:p>
        </p:txBody>
      </p:sp>
      <p:sp>
        <p:nvSpPr>
          <p:cNvPr id="1047" name="AutoShape 138"/>
          <p:cNvSpPr>
            <a:spLocks noChangeArrowheads="1"/>
          </p:cNvSpPr>
          <p:nvPr/>
        </p:nvSpPr>
        <p:spPr bwMode="auto">
          <a:xfrm flipV="1">
            <a:off x="8509000" y="485775"/>
            <a:ext cx="152400" cy="131763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3175">
            <a:solidFill>
              <a:srgbClr val="969696"/>
            </a:solidFill>
            <a:prstDash val="sysDot"/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lnSpc>
                <a:spcPct val="120000"/>
              </a:lnSpc>
            </a:pPr>
            <a:endParaRPr kumimoji="1" lang="ko-KR" altLang="en-US" sz="900"/>
          </a:p>
        </p:txBody>
      </p:sp>
      <p:sp>
        <p:nvSpPr>
          <p:cNvPr id="1048" name="AutoShape 52"/>
          <p:cNvSpPr>
            <a:spLocks noChangeArrowheads="1"/>
          </p:cNvSpPr>
          <p:nvPr/>
        </p:nvSpPr>
        <p:spPr bwMode="auto">
          <a:xfrm>
            <a:off x="3325813" y="414338"/>
            <a:ext cx="965200" cy="2873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latinLnBrk="1"/>
            <a:r>
              <a:rPr kumimoji="1" lang="ko-KR" altLang="en-US" b="0" dirty="0" smtClean="0">
                <a:solidFill>
                  <a:srgbClr val="000000"/>
                </a:solidFill>
              </a:rPr>
              <a:t>들어가기</a:t>
            </a:r>
            <a:endParaRPr kumimoji="1" lang="ko-KR" altLang="en-US" b="0" dirty="0">
              <a:solidFill>
                <a:srgbClr val="000000"/>
              </a:solidFill>
            </a:endParaRPr>
          </a:p>
        </p:txBody>
      </p:sp>
      <p:sp>
        <p:nvSpPr>
          <p:cNvPr id="1049" name="AutoShape 55"/>
          <p:cNvSpPr>
            <a:spLocks noChangeArrowheads="1"/>
          </p:cNvSpPr>
          <p:nvPr/>
        </p:nvSpPr>
        <p:spPr bwMode="auto">
          <a:xfrm>
            <a:off x="5313363" y="414338"/>
            <a:ext cx="965200" cy="2873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ko-KR" altLang="en-US" b="0" dirty="0" smtClean="0"/>
              <a:t>마무리하기</a:t>
            </a:r>
            <a:endParaRPr kumimoji="1" lang="ko-KR" altLang="en-US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62" r:id="rId8"/>
    <p:sldLayoutId id="2147483654" r:id="rId9"/>
    <p:sldLayoutId id="2147483653" r:id="rId10"/>
    <p:sldLayoutId id="2147483652" r:id="rId11"/>
    <p:sldLayoutId id="2147483651" r:id="rId12"/>
    <p:sldLayoutId id="2147483650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6.png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oleObject" Target="../embeddings/oleObject1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oleObject" Target="../embeddings/oleObject25.bin"/><Relationship Id="rId18" Type="http://schemas.openxmlformats.org/officeDocument/2006/relationships/image" Target="../media/image46.png"/><Relationship Id="rId3" Type="http://schemas.openxmlformats.org/officeDocument/2006/relationships/image" Target="../media/image10.png"/><Relationship Id="rId21" Type="http://schemas.openxmlformats.org/officeDocument/2006/relationships/image" Target="../media/image16.png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43.png"/><Relationship Id="rId17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0.png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42.png"/><Relationship Id="rId19" Type="http://schemas.openxmlformats.org/officeDocument/2006/relationships/oleObject" Target="../embeddings/oleObject28.bin"/><Relationship Id="rId4" Type="http://schemas.openxmlformats.org/officeDocument/2006/relationships/image" Target="../media/image11.png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44.png"/><Relationship Id="rId2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52.png"/><Relationship Id="rId18" Type="http://schemas.openxmlformats.org/officeDocument/2006/relationships/oleObject" Target="../embeddings/oleObject35.bin"/><Relationship Id="rId3" Type="http://schemas.openxmlformats.org/officeDocument/2006/relationships/image" Target="../media/image16.png"/><Relationship Id="rId21" Type="http://schemas.openxmlformats.org/officeDocument/2006/relationships/image" Target="../media/image56.png"/><Relationship Id="rId7" Type="http://schemas.openxmlformats.org/officeDocument/2006/relationships/image" Target="../media/image49.png"/><Relationship Id="rId12" Type="http://schemas.openxmlformats.org/officeDocument/2006/relationships/oleObject" Target="../embeddings/oleObject32.bin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4.bin"/><Relationship Id="rId20" Type="http://schemas.openxmlformats.org/officeDocument/2006/relationships/oleObject" Target="../embeddings/oleObject36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51.png"/><Relationship Id="rId5" Type="http://schemas.openxmlformats.org/officeDocument/2006/relationships/image" Target="../media/image11.png"/><Relationship Id="rId15" Type="http://schemas.openxmlformats.org/officeDocument/2006/relationships/image" Target="../media/image53.png"/><Relationship Id="rId10" Type="http://schemas.openxmlformats.org/officeDocument/2006/relationships/oleObject" Target="../embeddings/oleObject31.bin"/><Relationship Id="rId19" Type="http://schemas.openxmlformats.org/officeDocument/2006/relationships/image" Target="../media/image55.png"/><Relationship Id="rId4" Type="http://schemas.openxmlformats.org/officeDocument/2006/relationships/image" Target="../media/image10.png"/><Relationship Id="rId9" Type="http://schemas.openxmlformats.org/officeDocument/2006/relationships/image" Target="../media/image50.png"/><Relationship Id="rId14" Type="http://schemas.openxmlformats.org/officeDocument/2006/relationships/oleObject" Target="../embeddings/oleObject33.bin"/><Relationship Id="rId22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oleObject" Target="../embeddings/oleObject37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image" Target="../media/image65.gif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63.png"/><Relationship Id="rId4" Type="http://schemas.openxmlformats.org/officeDocument/2006/relationships/oleObject" Target="../embeddings/oleObject39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70.png"/><Relationship Id="rId3" Type="http://schemas.openxmlformats.org/officeDocument/2006/relationships/image" Target="../media/image10.png"/><Relationship Id="rId7" Type="http://schemas.openxmlformats.org/officeDocument/2006/relationships/image" Target="../media/image67.wmf"/><Relationship Id="rId12" Type="http://schemas.openxmlformats.org/officeDocument/2006/relationships/oleObject" Target="../embeddings/oleObject44.bin"/><Relationship Id="rId17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6.bin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69.png"/><Relationship Id="rId5" Type="http://schemas.openxmlformats.org/officeDocument/2006/relationships/image" Target="../media/image16.png"/><Relationship Id="rId15" Type="http://schemas.openxmlformats.org/officeDocument/2006/relationships/image" Target="../media/image71.png"/><Relationship Id="rId10" Type="http://schemas.openxmlformats.org/officeDocument/2006/relationships/oleObject" Target="../embeddings/oleObject43.bin"/><Relationship Id="rId4" Type="http://schemas.openxmlformats.org/officeDocument/2006/relationships/image" Target="../media/image11.png"/><Relationship Id="rId9" Type="http://schemas.openxmlformats.org/officeDocument/2006/relationships/image" Target="../media/image68.png"/><Relationship Id="rId14" Type="http://schemas.openxmlformats.org/officeDocument/2006/relationships/oleObject" Target="../embeddings/oleObject45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image" Target="../media/image16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7.bin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5.png"/><Relationship Id="rId5" Type="http://schemas.openxmlformats.org/officeDocument/2006/relationships/oleObject" Target="../embeddings/oleObject49.bin"/><Relationship Id="rId4" Type="http://schemas.openxmlformats.org/officeDocument/2006/relationships/image" Target="../media/image76.jpeg"/><Relationship Id="rId9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13" Type="http://schemas.openxmlformats.org/officeDocument/2006/relationships/image" Target="../media/image80.png"/><Relationship Id="rId3" Type="http://schemas.openxmlformats.org/officeDocument/2006/relationships/image" Target="../media/image16.png"/><Relationship Id="rId7" Type="http://schemas.openxmlformats.org/officeDocument/2006/relationships/image" Target="../media/image77.png"/><Relationship Id="rId12" Type="http://schemas.openxmlformats.org/officeDocument/2006/relationships/oleObject" Target="../embeddings/oleObject5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79.png"/><Relationship Id="rId5" Type="http://schemas.openxmlformats.org/officeDocument/2006/relationships/image" Target="../media/image11.png"/><Relationship Id="rId10" Type="http://schemas.openxmlformats.org/officeDocument/2006/relationships/oleObject" Target="../embeddings/oleObject52.bin"/><Relationship Id="rId4" Type="http://schemas.openxmlformats.org/officeDocument/2006/relationships/image" Target="../media/image10.png"/><Relationship Id="rId9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4.bin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83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56.bin"/><Relationship Id="rId11" Type="http://schemas.openxmlformats.org/officeDocument/2006/relationships/image" Target="../media/image85.png"/><Relationship Id="rId5" Type="http://schemas.openxmlformats.org/officeDocument/2006/relationships/image" Target="../media/image82.png"/><Relationship Id="rId10" Type="http://schemas.openxmlformats.org/officeDocument/2006/relationships/oleObject" Target="../embeddings/oleObject58.bin"/><Relationship Id="rId4" Type="http://schemas.openxmlformats.org/officeDocument/2006/relationships/oleObject" Target="../embeddings/oleObject55.bin"/><Relationship Id="rId9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86.png"/><Relationship Id="rId5" Type="http://schemas.openxmlformats.org/officeDocument/2006/relationships/oleObject" Target="../embeddings/oleObject59.bin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13" Type="http://schemas.openxmlformats.org/officeDocument/2006/relationships/image" Target="../media/image92.wmf"/><Relationship Id="rId3" Type="http://schemas.openxmlformats.org/officeDocument/2006/relationships/image" Target="../media/image10.png"/><Relationship Id="rId7" Type="http://schemas.openxmlformats.org/officeDocument/2006/relationships/image" Target="../media/image89.png"/><Relationship Id="rId12" Type="http://schemas.openxmlformats.org/officeDocument/2006/relationships/oleObject" Target="../embeddings/oleObject6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91.wmf"/><Relationship Id="rId5" Type="http://schemas.openxmlformats.org/officeDocument/2006/relationships/image" Target="../media/image16.png"/><Relationship Id="rId10" Type="http://schemas.openxmlformats.org/officeDocument/2006/relationships/oleObject" Target="../embeddings/oleObject62.bin"/><Relationship Id="rId4" Type="http://schemas.openxmlformats.org/officeDocument/2006/relationships/image" Target="../media/image11.png"/><Relationship Id="rId9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5.bin"/><Relationship Id="rId3" Type="http://schemas.openxmlformats.org/officeDocument/2006/relationships/image" Target="../media/image10.png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64.bin"/><Relationship Id="rId5" Type="http://schemas.openxmlformats.org/officeDocument/2006/relationships/image" Target="../media/image16.png"/><Relationship Id="rId10" Type="http://schemas.openxmlformats.org/officeDocument/2006/relationships/image" Target="../media/image95.png"/><Relationship Id="rId4" Type="http://schemas.openxmlformats.org/officeDocument/2006/relationships/image" Target="../media/image11.png"/><Relationship Id="rId9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6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oleObject" Target="../embeddings/oleObject5.bin"/><Relationship Id="rId10" Type="http://schemas.openxmlformats.org/officeDocument/2006/relationships/oleObject" Target="../embeddings/oleObject7.bin"/><Relationship Id="rId4" Type="http://schemas.openxmlformats.org/officeDocument/2006/relationships/image" Target="../media/image12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6387516" y="404664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3)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29239" y="1725191"/>
            <a:ext cx="40575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내용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무엇을 말할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(What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to Say)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것인가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     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메시지의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핵심  </a:t>
            </a:r>
          </a:p>
        </p:txBody>
      </p:sp>
      <p:sp>
        <p:nvSpPr>
          <p:cNvPr id="10" name="오른쪽 화살표 9"/>
          <p:cNvSpPr/>
          <p:nvPr/>
        </p:nvSpPr>
        <p:spPr bwMode="auto">
          <a:xfrm>
            <a:off x="6753200" y="1772816"/>
            <a:ext cx="173492" cy="13338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bg2">
                <a:alpha val="50000"/>
              </a:schemeClr>
            </a:prstShdw>
          </a:effectLst>
        </p:spPr>
        <p:txBody>
          <a:bodyPr lIns="90000" tIns="46800" rIns="90000" bIns="46800" anchor="ctr"/>
          <a:lstStyle/>
          <a:p>
            <a:pPr eaLnBrk="0" latinLnBrk="0" hangingPunct="0">
              <a:defRPr/>
            </a:pPr>
            <a:r>
              <a:rPr kumimoji="0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kumimoji="0" lang="ko-KR" altLang="en-US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AutoShape 32"/>
          <p:cNvSpPr>
            <a:spLocks noChangeArrowheads="1"/>
          </p:cNvSpPr>
          <p:nvPr/>
        </p:nvSpPr>
        <p:spPr bwMode="auto">
          <a:xfrm>
            <a:off x="4089541" y="2044205"/>
            <a:ext cx="360164" cy="377824"/>
          </a:xfrm>
          <a:prstGeom prst="roundRect">
            <a:avLst>
              <a:gd name="adj" fmla="val 0"/>
            </a:avLst>
          </a:prstGeom>
          <a:solidFill>
            <a:srgbClr val="99CCFF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69424" y="2348880"/>
            <a:ext cx="10645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클릭하면 내용 제시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첫 내용은 디폴트로 제시되어 있음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다른 항목의 내용은 뒷장 참고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직사각형 12"/>
          <p:cNvSpPr/>
          <p:nvPr/>
        </p:nvSpPr>
        <p:spPr bwMode="auto">
          <a:xfrm>
            <a:off x="4083860" y="2420789"/>
            <a:ext cx="4330106" cy="74875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99CCFF"/>
            </a:solidFill>
            <a:miter lim="800000"/>
            <a:headEnd/>
            <a:tailEnd/>
          </a:ln>
        </p:spPr>
        <p:txBody>
          <a:bodyPr wrap="none" lIns="18000" tIns="46800" rIns="18000" bIns="46800" rtlCol="0" anchor="ctr"/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Rectangle 1059"/>
          <p:cNvSpPr>
            <a:spLocks noChangeArrowheads="1"/>
          </p:cNvSpPr>
          <p:nvPr/>
        </p:nvSpPr>
        <p:spPr bwMode="auto">
          <a:xfrm>
            <a:off x="4467787" y="2430413"/>
            <a:ext cx="4032448" cy="7100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고객이 자기에게 이익이 된다고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느끼게 되는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소구점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이성적인 판단을 요구하는 내용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제품의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특징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품질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성능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가치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절약 등 </a:t>
            </a:r>
          </a:p>
        </p:txBody>
      </p:sp>
      <p:sp>
        <p:nvSpPr>
          <p:cNvPr id="15" name="AutoShape 32"/>
          <p:cNvSpPr>
            <a:spLocks noChangeArrowheads="1"/>
          </p:cNvSpPr>
          <p:nvPr/>
        </p:nvSpPr>
        <p:spPr bwMode="auto">
          <a:xfrm>
            <a:off x="4449706" y="2044205"/>
            <a:ext cx="3959282" cy="377824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이성형 </a:t>
            </a:r>
            <a:r>
              <a:rPr kumimoji="1"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</a:t>
            </a:r>
            <a:r>
              <a:rPr kumimoji="1"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sp>
        <p:nvSpPr>
          <p:cNvPr id="16" name="AutoShape 32"/>
          <p:cNvSpPr>
            <a:spLocks noChangeArrowheads="1"/>
          </p:cNvSpPr>
          <p:nvPr/>
        </p:nvSpPr>
        <p:spPr bwMode="auto">
          <a:xfrm>
            <a:off x="4086481" y="3284984"/>
            <a:ext cx="360164" cy="377824"/>
          </a:xfrm>
          <a:prstGeom prst="roundRect">
            <a:avLst>
              <a:gd name="adj" fmla="val 0"/>
            </a:avLst>
          </a:prstGeom>
          <a:solidFill>
            <a:srgbClr val="99CCFF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</a:p>
        </p:txBody>
      </p:sp>
      <p:sp>
        <p:nvSpPr>
          <p:cNvPr id="17" name="AutoShape 32"/>
          <p:cNvSpPr>
            <a:spLocks noChangeArrowheads="1"/>
          </p:cNvSpPr>
          <p:nvPr/>
        </p:nvSpPr>
        <p:spPr bwMode="auto">
          <a:xfrm>
            <a:off x="4446667" y="3284984"/>
            <a:ext cx="3940806" cy="37782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정서적 </a:t>
            </a:r>
            <a:r>
              <a:rPr kumimoji="1"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</a:t>
            </a:r>
            <a:endParaRPr kumimoji="1"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AutoShape 32"/>
          <p:cNvSpPr>
            <a:spLocks noChangeArrowheads="1"/>
          </p:cNvSpPr>
          <p:nvPr/>
        </p:nvSpPr>
        <p:spPr bwMode="auto">
          <a:xfrm>
            <a:off x="4086503" y="3771256"/>
            <a:ext cx="360164" cy="377824"/>
          </a:xfrm>
          <a:prstGeom prst="roundRect">
            <a:avLst>
              <a:gd name="adj" fmla="val 0"/>
            </a:avLst>
          </a:prstGeom>
          <a:solidFill>
            <a:srgbClr val="99CCFF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endParaRPr kumimoji="1" lang="en-US" altLang="ko-KR" b="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AutoShape 32"/>
          <p:cNvSpPr>
            <a:spLocks noChangeArrowheads="1"/>
          </p:cNvSpPr>
          <p:nvPr/>
        </p:nvSpPr>
        <p:spPr bwMode="auto">
          <a:xfrm>
            <a:off x="4446667" y="3771256"/>
            <a:ext cx="3940806" cy="37782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윤리적 </a:t>
            </a:r>
            <a:r>
              <a:rPr kumimoji="1"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</a:t>
            </a:r>
            <a:r>
              <a:rPr kumimoji="1"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sp>
        <p:nvSpPr>
          <p:cNvPr id="20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03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1" name="Picture 10" descr="D:\▣ HYCU\HYCU_2013_표준UI시안개발\◈ 완료_제출용\Daon_Set1_Modern\PPT_import\BL_ex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28984" y="2920859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17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FFD5D5"/>
          </a:solidFill>
          <a:ln w="9525" algn="ctr">
            <a:solidFill>
              <a:srgbClr val="F78D8D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latinLnBrk="0" hangingPunct="1">
              <a:lnSpc>
                <a:spcPct val="120000"/>
              </a:lnSpc>
            </a:pPr>
            <a:r>
              <a:rPr kumimoji="1" lang="en-US" altLang="ko-KR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endParaRPr kumimoji="1" lang="en-US" altLang="ko-KR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F78D8D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0" hangingPunct="1">
              <a:lnSpc>
                <a:spcPct val="120000"/>
              </a:lnSpc>
            </a:pPr>
            <a:r>
              <a:rPr kumimoji="1" lang="ko-KR" altLang="en-US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포지셔닝</a:t>
            </a:r>
            <a:r>
              <a:rPr kumimoji="1"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5274" y="2420888"/>
            <a:ext cx="3994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고객의 두뇌 속엔 사닥다리가 있는데 어디에 위치시키느냐에 대한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전략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18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07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29239" y="1725191"/>
            <a:ext cx="36279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전략의 종류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어떻게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말할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How to say)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것인가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4733652" y="2855359"/>
            <a:ext cx="602663" cy="504206"/>
          </a:xfrm>
          <a:prstGeom prst="rect">
            <a:avLst/>
          </a:prstGeom>
          <a:solidFill>
            <a:srgbClr val="B9D1F5"/>
          </a:solidFill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 lIns="18000" tIns="46800" rIns="18000" bIns="46800" anchor="ctr"/>
          <a:lstStyle/>
          <a:p>
            <a:pPr algn="ctr"/>
            <a:r>
              <a:rPr lang="ko-KR" altLang="en-US" b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밀러의</a:t>
            </a:r>
            <a:r>
              <a:rPr lang="ko-KR" altLang="en-US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‘</a:t>
            </a:r>
            <a:r>
              <a:rPr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Magic7’</a:t>
            </a: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5374415" y="2855509"/>
            <a:ext cx="3013307" cy="504056"/>
          </a:xfrm>
          <a:prstGeom prst="rect">
            <a:avLst/>
          </a:prstGeom>
          <a:solidFill>
            <a:srgbClr val="E8F0FC"/>
          </a:solidFill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 lIns="126000" tIns="46800" rIns="54000" bIns="46800" anchor="ctr"/>
          <a:lstStyle/>
          <a:p>
            <a:pPr>
              <a:spcBef>
                <a:spcPct val="30000"/>
              </a:spcBef>
            </a:pPr>
            <a:r>
              <a:rPr kumimoji="1" lang="ko-KR" altLang="en-US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일반적으로 인간이 단기로 기억할 수 있는 아이템의 개수는 </a:t>
            </a: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kumimoji="1" lang="ko-KR" altLang="en-US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 </a:t>
            </a:r>
            <a:r>
              <a:rPr kumimoji="1" lang="ko-KR" altLang="en-US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전후</a:t>
            </a:r>
            <a:r>
              <a:rPr kumimoji="1" lang="en-US" altLang="ko-KR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5~9</a:t>
            </a:r>
            <a:r>
              <a:rPr kumimoji="1" lang="ko-KR" altLang="en-US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</a:t>
            </a: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4736976" y="3429000"/>
            <a:ext cx="602663" cy="936104"/>
          </a:xfrm>
          <a:prstGeom prst="rect">
            <a:avLst/>
          </a:prstGeom>
          <a:solidFill>
            <a:srgbClr val="B9D1F5"/>
          </a:solidFill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 lIns="18000" tIns="46800" rIns="18000" bIns="46800" anchor="ctr"/>
          <a:lstStyle/>
          <a:p>
            <a:pPr algn="ctr"/>
            <a:r>
              <a:rPr lang="ko-KR" altLang="en-US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브랜드 인지</a:t>
            </a:r>
            <a:r>
              <a:rPr lang="en-US" altLang="ko-KR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피라미드</a:t>
            </a:r>
            <a:endParaRPr lang="en-US" altLang="ko-KR" b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5377739" y="3429150"/>
            <a:ext cx="3013307" cy="935954"/>
          </a:xfrm>
          <a:prstGeom prst="rect">
            <a:avLst/>
          </a:prstGeom>
          <a:solidFill>
            <a:srgbClr val="E8F0FC"/>
          </a:solidFill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 lIns="126000" tIns="46800" rIns="54000" bIns="46800" anchor="ctr"/>
          <a:lstStyle/>
          <a:p>
            <a:pPr marL="171450" indent="-171450">
              <a:spcBef>
                <a:spcPct val="30000"/>
              </a:spcBef>
              <a:buFont typeface="Wingdings" panose="05000000000000000000" pitchFamily="2" charset="2"/>
              <a:buChar char="§"/>
            </a:pPr>
            <a:r>
              <a:rPr kumimoji="1" lang="ko-KR" altLang="en-US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소비자도 제품을 구매할 경우 자기 나름대로 </a:t>
            </a: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5~7</a:t>
            </a:r>
            <a:r>
              <a:rPr kumimoji="1" lang="ko-KR" altLang="en-US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 정도의 사닥다리를 </a:t>
            </a:r>
            <a:r>
              <a:rPr kumimoji="1" lang="ko-KR" altLang="en-US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기억 </a:t>
            </a:r>
            <a:endParaRPr kumimoji="1" lang="ko-KR" altLang="en-US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ct val="30000"/>
              </a:spcBef>
              <a:buFont typeface="Wingdings" panose="05000000000000000000" pitchFamily="2" charset="2"/>
              <a:buChar char="§"/>
            </a:pPr>
            <a:r>
              <a:rPr kumimoji="1" lang="ko-KR" altLang="en-US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 중에서 제일 위에 있는 브랜드</a:t>
            </a:r>
            <a:r>
              <a:rPr kumimoji="1" lang="en-US" altLang="ko-KR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(TOM : Top</a:t>
            </a:r>
            <a:r>
              <a:rPr kumimoji="1" lang="ko-KR" altLang="en-US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en-US" altLang="ko-KR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of Mind) </a:t>
            </a:r>
            <a:r>
              <a:rPr kumimoji="1" lang="ko-KR" altLang="en-US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 소비자의 구매와 직접 관계를 가지게 됨  </a:t>
            </a:r>
            <a:endParaRPr kumimoji="1" lang="en-US" altLang="ko-KR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9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49" y="4474443"/>
            <a:ext cx="163628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68" y="4403006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직사각형 30"/>
          <p:cNvSpPr/>
          <p:nvPr/>
        </p:nvSpPr>
        <p:spPr>
          <a:xfrm>
            <a:off x="6896976" y="4514497"/>
            <a:ext cx="1501775" cy="246223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브랜드 인지 피라미드</a:t>
            </a:r>
            <a:endParaRPr lang="ko-KR" altLang="en-US" b="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014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44475" y="764704"/>
            <a:ext cx="4652541" cy="4032448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" name="Picture 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11615" r="2899" b="7758"/>
          <a:stretch>
            <a:fillRect/>
          </a:stretch>
        </p:blipFill>
        <p:spPr bwMode="auto">
          <a:xfrm>
            <a:off x="4355670" y="4477494"/>
            <a:ext cx="663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811" y="332656"/>
            <a:ext cx="108012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3800872" y="374626"/>
            <a:ext cx="1501775" cy="246062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영상광고제작론</a:t>
            </a:r>
            <a:endParaRPr lang="ko-KR" altLang="en-US" b="0" kern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1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79" y="333375"/>
            <a:ext cx="153399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5" y="261938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776536" y="373429"/>
            <a:ext cx="1501775" cy="246223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브랜드 인지 피라미드</a:t>
            </a:r>
            <a:endParaRPr lang="ko-KR" altLang="en-US" b="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512" y="980728"/>
            <a:ext cx="4351891" cy="313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3652516" y="4115477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광고학개론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69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 bwMode="auto">
          <a:xfrm>
            <a:off x="4736976" y="4911692"/>
            <a:ext cx="3650746" cy="1541644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4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FFD5D5"/>
          </a:solidFill>
          <a:ln w="9525" algn="ctr">
            <a:solidFill>
              <a:srgbClr val="F78D8D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latinLnBrk="0" hangingPunct="1">
              <a:lnSpc>
                <a:spcPct val="120000"/>
              </a:lnSpc>
            </a:pPr>
            <a:r>
              <a:rPr kumimoji="1" lang="en-US" altLang="ko-KR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endParaRPr kumimoji="1" lang="en-US" altLang="ko-KR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F78D8D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0" hangingPunct="1">
              <a:lnSpc>
                <a:spcPct val="120000"/>
              </a:lnSpc>
            </a:pPr>
            <a:r>
              <a:rPr kumimoji="1" lang="ko-KR" altLang="en-US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포지셔닝</a:t>
            </a:r>
            <a:r>
              <a:rPr kumimoji="1"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29239" y="1725191"/>
            <a:ext cx="36279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전략의 종류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어떻게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말할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How to say)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것인가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sp>
        <p:nvSpPr>
          <p:cNvPr id="22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08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65274" y="2420888"/>
            <a:ext cx="3994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포지셔닝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28600" indent="-47625">
              <a:spcBef>
                <a:spcPts val="600"/>
              </a:spcBef>
              <a:buFont typeface="+mj-ea"/>
              <a:buAutoNum type="circleNumDbPlain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소비자의 머리 속에 있는 특정브랜드에 대한 사닥다리의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첫 번째 위치에 점유하도록 노력하는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것 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28600" indent="-47625">
              <a:spcBef>
                <a:spcPts val="600"/>
              </a:spcBef>
              <a:buFont typeface="+mj-ea"/>
              <a:buAutoNum type="circleNumDbPlain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제품의 내용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특징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장점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기능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소비자의 마음 속에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자리잡게 하는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것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직사각형 19"/>
          <p:cNvSpPr/>
          <p:nvPr/>
        </p:nvSpPr>
        <p:spPr bwMode="auto">
          <a:xfrm>
            <a:off x="4736976" y="3428999"/>
            <a:ext cx="3650746" cy="1440161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09184" y="3624003"/>
            <a:ext cx="17748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Avis is only No.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</a:p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경쟁사와 비교하여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등이라고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자처하는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Avis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 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spcBef>
                <a:spcPts val="600"/>
              </a:spcBef>
            </a:pP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37817" y="3429000"/>
            <a:ext cx="91403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[Avis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렌터카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대자동차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08900" y="4581128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광고학개론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321" y="3645024"/>
            <a:ext cx="1878635" cy="117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6834975"/>
              </p:ext>
            </p:extLst>
          </p:nvPr>
        </p:nvGraphicFramePr>
        <p:xfrm>
          <a:off x="4838675" y="5153173"/>
          <a:ext cx="1854281" cy="1228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95" name="그림" r:id="rId4" imgW="4952381" imgH="3600000" progId="StaticMetafile">
                  <p:embed/>
                </p:oleObj>
              </mc:Choice>
              <mc:Fallback>
                <p:oleObj name="그림" r:id="rId4" imgW="4952381" imgH="3600000" progId="StaticMetafile">
                  <p:embed/>
                  <p:pic>
                    <p:nvPicPr>
                      <p:cNvPr id="0" name="개체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8675" y="5153173"/>
                        <a:ext cx="1854281" cy="12281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5299192" y="4951080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바나나우유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35113" y="5159514"/>
            <a:ext cx="18533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바나나우유는 노란색이라는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기존의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포지셔닝에서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바나나는 하얗다는 메시지를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통해 하얀 바나나우유라는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새로운 제품범주를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포지셔닝한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  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02607" y="6135107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광고심리학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685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FFD5D5"/>
          </a:solidFill>
          <a:ln w="9525" algn="ctr">
            <a:solidFill>
              <a:srgbClr val="F78D8D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latinLnBrk="0" hangingPunct="1">
              <a:lnSpc>
                <a:spcPct val="120000"/>
              </a:lnSpc>
            </a:pPr>
            <a:r>
              <a:rPr kumimoji="1" lang="en-US" altLang="ko-KR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endParaRPr kumimoji="1" lang="en-US" altLang="ko-KR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F78D8D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0" hangingPunct="1">
              <a:lnSpc>
                <a:spcPct val="120000"/>
              </a:lnSpc>
            </a:pPr>
            <a:r>
              <a:rPr kumimoji="1" lang="ko-KR" altLang="en-US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선점 전략</a:t>
            </a:r>
            <a:endParaRPr kumimoji="1"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5274" y="2420888"/>
            <a:ext cx="39948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일등 기업의 전략으로 차별화나 제품 특징을 염두에 두지 않고</a:t>
            </a:r>
            <a:b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인간과 사회를 향한 교훈이나 제안과 미학을 담는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전략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전체 시장을 키우기 위한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전략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17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09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29239" y="1725191"/>
            <a:ext cx="36279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전략의 종류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어떻게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말할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How to say)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것인가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sp>
        <p:nvSpPr>
          <p:cNvPr id="19" name="직사각형 18"/>
          <p:cNvSpPr/>
          <p:nvPr/>
        </p:nvSpPr>
        <p:spPr bwMode="auto">
          <a:xfrm>
            <a:off x="4736976" y="3068960"/>
            <a:ext cx="3549672" cy="2838510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29057" y="3068960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[CJ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두부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4" name="Picture 2" descr="C:\DOCUME~1\gCAU\LOCALS~1\Temp\UNI0000007834a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9653" y="3315181"/>
            <a:ext cx="3325914" cy="192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6929115" y="5661248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광고심리학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37754" y="5311159"/>
            <a:ext cx="3366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경쟁사보다 먼저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해양심층수를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소구하여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자사만의 특징으로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보이게 한 두부광고 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024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2"/>
          <p:cNvSpPr>
            <a:spLocks noChangeArrowheads="1"/>
          </p:cNvSpPr>
          <p:nvPr/>
        </p:nvSpPr>
        <p:spPr bwMode="auto">
          <a:xfrm>
            <a:off x="4095385" y="3121918"/>
            <a:ext cx="342900" cy="431800"/>
          </a:xfrm>
          <a:prstGeom prst="roundRect">
            <a:avLst>
              <a:gd name="adj" fmla="val 0"/>
            </a:avLst>
          </a:prstGeom>
          <a:solidFill>
            <a:srgbClr val="FFD5D5"/>
          </a:solidFill>
          <a:ln w="9525" algn="ctr">
            <a:solidFill>
              <a:srgbClr val="F78D8D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latinLnBrk="0" hangingPunct="1">
              <a:lnSpc>
                <a:spcPct val="120000"/>
              </a:lnSpc>
            </a:pPr>
            <a:r>
              <a:rPr kumimoji="1" lang="en-US" altLang="ko-KR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endParaRPr kumimoji="1" lang="en-US" altLang="ko-KR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AutoShape 32"/>
          <p:cNvSpPr>
            <a:spLocks noChangeArrowheads="1"/>
          </p:cNvSpPr>
          <p:nvPr/>
        </p:nvSpPr>
        <p:spPr bwMode="auto">
          <a:xfrm>
            <a:off x="4465274" y="3121918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F78D8D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0" hangingPunct="1">
              <a:lnSpc>
                <a:spcPct val="120000"/>
              </a:lnSpc>
            </a:pPr>
            <a:r>
              <a:rPr kumimoji="1" lang="ko-KR" altLang="en-US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변칙 전략</a:t>
            </a:r>
            <a:endParaRPr kumimoji="1"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5274" y="3553966"/>
            <a:ext cx="39948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신비주의와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모호성과 엽기성으로 도전적 모험을 펼치는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전략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스캔들을 만들고 화제작으로 사회적 방향을 얻으려는 의도임</a:t>
            </a:r>
          </a:p>
        </p:txBody>
      </p:sp>
      <p:sp>
        <p:nvSpPr>
          <p:cNvPr id="8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11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FFD5D5"/>
          </a:solidFill>
          <a:ln w="9525" algn="ctr">
            <a:solidFill>
              <a:srgbClr val="F78D8D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latinLnBrk="0" hangingPunct="1">
              <a:lnSpc>
                <a:spcPct val="120000"/>
              </a:lnSpc>
            </a:pPr>
            <a:r>
              <a:rPr kumimoji="1" lang="en-US" altLang="ko-KR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</a:t>
            </a:r>
            <a:endParaRPr kumimoji="1" lang="en-US" altLang="ko-KR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F78D8D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0" hangingPunct="1">
              <a:lnSpc>
                <a:spcPct val="120000"/>
              </a:lnSpc>
            </a:pPr>
            <a:r>
              <a:rPr kumimoji="1"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동조 전략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65274" y="2420888"/>
            <a:ext cx="39948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위 이하의 상품이나 기업이 일등 상품과 기업을 모방하는</a:t>
            </a:r>
            <a:b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Me-too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전략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후발 상품이 선발 상품의 메시지나 이미지를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따라하는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전략임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29239" y="1725191"/>
            <a:ext cx="36279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전략의 종류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어떻게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말할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How to say)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것인가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sp>
        <p:nvSpPr>
          <p:cNvPr id="16" name="직사각형 15"/>
          <p:cNvSpPr/>
          <p:nvPr/>
        </p:nvSpPr>
        <p:spPr bwMode="auto">
          <a:xfrm>
            <a:off x="4736976" y="4046874"/>
            <a:ext cx="3549672" cy="2364651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49144" y="4046874"/>
            <a:ext cx="481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[TTL]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69224" y="6165304"/>
            <a:ext cx="1241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광고심리학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6452" y="5877272"/>
            <a:ext cx="3196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기존광고에서 볼 수 없었던 모호성으로 화제를 일으켰던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TTL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22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592901"/>
              </p:ext>
            </p:extLst>
          </p:nvPr>
        </p:nvGraphicFramePr>
        <p:xfrm>
          <a:off x="4839651" y="4293095"/>
          <a:ext cx="3325915" cy="1584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17" name="그림" r:id="rId3" imgW="8421967" imgH="5489904" progId="StaticMetafile">
                  <p:embed/>
                </p:oleObj>
              </mc:Choice>
              <mc:Fallback>
                <p:oleObj name="그림" r:id="rId3" imgW="8421967" imgH="5489904" progId="StaticMetafi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9651" y="4293095"/>
                        <a:ext cx="3325915" cy="15841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045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239" y="1725191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스타일의 종류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latinLnBrk="0" hangingPunct="1">
              <a:lnSpc>
                <a:spcPct val="120000"/>
              </a:lnSpc>
            </a:pPr>
            <a:r>
              <a:rPr kumimoji="1" lang="en-US" altLang="ko-KR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endParaRPr kumimoji="1" lang="en-US" altLang="ko-KR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생활스타일</a:t>
            </a:r>
            <a:r>
              <a:rPr kumimoji="1"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(Life Style)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5274" y="2420888"/>
            <a:ext cx="3994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제품이 고객의 생활스타일과 어떻게 적합한가를 제안하는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11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/>
          <p:cNvSpPr/>
          <p:nvPr/>
        </p:nvSpPr>
        <p:spPr bwMode="auto">
          <a:xfrm>
            <a:off x="4736976" y="2678722"/>
            <a:ext cx="3549672" cy="3486582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45088" y="2678722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삼성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지펠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냉장고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35493" y="5919083"/>
            <a:ext cx="9813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TVCF&gt;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80286" y="5638579"/>
            <a:ext cx="3231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아이를 가진 엄마는 아무거나 먹지 않고 냉장고의 역할이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중요함을 말함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9787" y="2915226"/>
            <a:ext cx="3325780" cy="267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9663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 bwMode="auto">
          <a:xfrm>
            <a:off x="4736976" y="2894746"/>
            <a:ext cx="3549672" cy="3486582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0993" y="3143248"/>
            <a:ext cx="3324574" cy="2662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239" y="1725191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스타일의 종류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생활단면</a:t>
            </a:r>
            <a:r>
              <a:rPr kumimoji="1"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(Slice of Life)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5274" y="2420888"/>
            <a:ext cx="39948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제품을 사용하는 사람의 일상을 보여줌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강요나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설득 없이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소비자에게 자연스럽게 다가가는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방법 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12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71349" y="2894746"/>
            <a:ext cx="7585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페브리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즈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24860" y="6135107"/>
            <a:ext cx="9813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TVCF&gt;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58242" y="5805264"/>
            <a:ext cx="3352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삶을 수 없는 아기인형을 깨끗이 하기 위한 방법을 얘기하는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부부의 모습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701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239" y="1725191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스타일의 종류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드라마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5274" y="2420888"/>
            <a:ext cx="39948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리오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버넷이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제시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제품의 드라마를 발견하여 신뢰와 다정함을 창출함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생활단면이 일상생활의 한 면을 보여주는 반면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b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드라마형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광고는 연작 후속편이 존재하는 경우가 많음 </a:t>
            </a:r>
          </a:p>
        </p:txBody>
      </p:sp>
      <p:sp>
        <p:nvSpPr>
          <p:cNvPr id="19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13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 bwMode="auto">
          <a:xfrm>
            <a:off x="4736976" y="3284984"/>
            <a:ext cx="3549672" cy="3054533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6090" y="3284984"/>
            <a:ext cx="11544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이동통신사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올레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14227" y="6093296"/>
            <a:ext cx="9813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TVCF&gt;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39530" y="5919083"/>
            <a:ext cx="24048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부부가 데이터 혜택이 많다는 대화를 나눔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0" name="Picture 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1625" y="3504110"/>
            <a:ext cx="3223501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1204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 bwMode="auto">
          <a:xfrm>
            <a:off x="4736976" y="3068960"/>
            <a:ext cx="3549672" cy="3096344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39530" y="5445224"/>
            <a:ext cx="33201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제품 사용에 따른 꿈과 환상을 보여주는 광고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제품을 둘러싼 정감적인 분위기나 정감적인 무드나 이미지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아름다움과 사랑을 형상화 시킴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239" y="1725191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스타일의 종류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환상</a:t>
            </a:r>
            <a:r>
              <a:rPr kumimoji="1"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(Fantasy)</a:t>
            </a:r>
            <a:r>
              <a:rPr kumimoji="1"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과 이미지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5274" y="2420888"/>
            <a:ext cx="39948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 사용에 따른 꿈과 환상을 창조함 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제품을 둘러싼 정감적인 분위기나 정감적인 무드나 이미지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아름다움과 사랑을 형상화함 </a:t>
            </a:r>
          </a:p>
        </p:txBody>
      </p:sp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5863546"/>
              </p:ext>
            </p:extLst>
          </p:nvPr>
        </p:nvGraphicFramePr>
        <p:xfrm>
          <a:off x="4891625" y="3288086"/>
          <a:ext cx="3273942" cy="215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29" name="그림" r:id="rId3" imgW="4419048" imgH="3428571" progId="StaticMetafile">
                  <p:embed/>
                </p:oleObj>
              </mc:Choice>
              <mc:Fallback>
                <p:oleObj name="그림" r:id="rId3" imgW="4419048" imgH="3428571" progId="StaticMetafile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1625" y="3288086"/>
                        <a:ext cx="3273942" cy="21571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14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71835" y="306896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화장품 헤라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1695" y="5919083"/>
            <a:ext cx="9813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TVCF&gt;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145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 bwMode="auto">
          <a:xfrm>
            <a:off x="4736976" y="2708920"/>
            <a:ext cx="3549672" cy="3312368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9530" y="5445224"/>
            <a:ext cx="3076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로보트로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표현된 스마트 집전화가 가족들과 잘 지내는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모습을 의인화하여 보여주는 광고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7" name="Picture 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2366" y="2984558"/>
            <a:ext cx="3128243" cy="246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239" y="1725191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스타일의 종류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개성 상징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5274" y="2420888"/>
            <a:ext cx="3994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제품을 의인화한 상징적인 인물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(Character)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을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창조함 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15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55573" y="2708920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홈보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이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69461" y="5775067"/>
            <a:ext cx="9813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TVCF&gt;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637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 bwMode="auto">
          <a:xfrm>
            <a:off x="4640435" y="534192"/>
            <a:ext cx="4271963" cy="325484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99CCFF"/>
            </a:solidFill>
            <a:miter lim="800000"/>
            <a:headEnd/>
            <a:tailEnd/>
          </a:ln>
        </p:spPr>
        <p:txBody>
          <a:bodyPr wrap="none" lIns="18000" tIns="46800" rIns="18000" bIns="46800" rtlCol="0" anchor="ctr"/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/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1" name="직사각형 40"/>
          <p:cNvSpPr/>
          <p:nvPr/>
        </p:nvSpPr>
        <p:spPr bwMode="auto">
          <a:xfrm>
            <a:off x="5097016" y="1078129"/>
            <a:ext cx="3581966" cy="2616982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직사각형 2"/>
          <p:cNvSpPr/>
          <p:nvPr/>
        </p:nvSpPr>
        <p:spPr bwMode="auto">
          <a:xfrm>
            <a:off x="230906" y="526292"/>
            <a:ext cx="4271963" cy="326274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99CCFF"/>
            </a:solidFill>
            <a:miter lim="800000"/>
            <a:headEnd/>
            <a:tailEnd/>
          </a:ln>
        </p:spPr>
        <p:txBody>
          <a:bodyPr wrap="none" lIns="18000" tIns="46800" rIns="18000" bIns="46800" rtlCol="0" anchor="ctr"/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/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2" name="직사각형 41"/>
          <p:cNvSpPr/>
          <p:nvPr/>
        </p:nvSpPr>
        <p:spPr bwMode="auto">
          <a:xfrm>
            <a:off x="632520" y="1078128"/>
            <a:ext cx="3581966" cy="2628272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AutoShape 32"/>
          <p:cNvSpPr>
            <a:spLocks noChangeArrowheads="1"/>
          </p:cNvSpPr>
          <p:nvPr/>
        </p:nvSpPr>
        <p:spPr bwMode="auto">
          <a:xfrm>
            <a:off x="236587" y="149708"/>
            <a:ext cx="360164" cy="377824"/>
          </a:xfrm>
          <a:prstGeom prst="roundRect">
            <a:avLst>
              <a:gd name="adj" fmla="val 0"/>
            </a:avLst>
          </a:prstGeom>
          <a:solidFill>
            <a:srgbClr val="99CCFF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</a:p>
        </p:txBody>
      </p:sp>
      <p:sp>
        <p:nvSpPr>
          <p:cNvPr id="4" name="Rectangle 1059"/>
          <p:cNvSpPr>
            <a:spLocks noChangeArrowheads="1"/>
          </p:cNvSpPr>
          <p:nvPr/>
        </p:nvSpPr>
        <p:spPr bwMode="auto">
          <a:xfrm>
            <a:off x="614833" y="535916"/>
            <a:ext cx="4032448" cy="4792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심리적으로 긍정적이거나 호감을 유발시키는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내용임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공포소구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유머소구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사랑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긍지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쾌락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향락 등</a:t>
            </a:r>
          </a:p>
        </p:txBody>
      </p:sp>
      <p:sp>
        <p:nvSpPr>
          <p:cNvPr id="5" name="AutoShape 32"/>
          <p:cNvSpPr>
            <a:spLocks noChangeArrowheads="1"/>
          </p:cNvSpPr>
          <p:nvPr/>
        </p:nvSpPr>
        <p:spPr bwMode="auto">
          <a:xfrm>
            <a:off x="596752" y="149708"/>
            <a:ext cx="3906118" cy="377824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정서적 </a:t>
            </a:r>
            <a:r>
              <a:rPr kumimoji="1"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</a:t>
            </a:r>
            <a:endParaRPr kumimoji="1"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" name="Picture 10" descr="D:\▣ HYCU\HYCU_2013_표준UI시안개발\◈ 완료_제출용\Daon_Set1_Modern\PPT_import\BL_ex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88147" y="816539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7960210"/>
              </p:ext>
            </p:extLst>
          </p:nvPr>
        </p:nvGraphicFramePr>
        <p:xfrm>
          <a:off x="888146" y="1356903"/>
          <a:ext cx="3039055" cy="1526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8" name="그림" r:id="rId4" imgW="9663492" imgH="6349206" progId="StaticMetafile">
                  <p:embed/>
                </p:oleObj>
              </mc:Choice>
              <mc:Fallback>
                <p:oleObj name="그림" r:id="rId4" imgW="9663492" imgH="6349206" progId="StaticMetafile">
                  <p:embed/>
                  <p:pic>
                    <p:nvPicPr>
                      <p:cNvPr id="0" name="Picture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146" y="1356903"/>
                        <a:ext cx="3039055" cy="15262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816139" y="2869071"/>
            <a:ext cx="3111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나란히 앉은 부자의 모습을 보여주고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아들에게 더 많은 초콜릿을 주고 싶은 아버지의 마음을 보여주는 초콜릿 광고 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73132" y="3270922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광고학개론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28823" y="3451705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◀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1/4 ▶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AutoShape 32"/>
          <p:cNvSpPr>
            <a:spLocks noChangeArrowheads="1"/>
          </p:cNvSpPr>
          <p:nvPr/>
        </p:nvSpPr>
        <p:spPr bwMode="auto">
          <a:xfrm>
            <a:off x="4646116" y="157608"/>
            <a:ext cx="360164" cy="377824"/>
          </a:xfrm>
          <a:prstGeom prst="roundRect">
            <a:avLst>
              <a:gd name="adj" fmla="val 0"/>
            </a:avLst>
          </a:prstGeom>
          <a:solidFill>
            <a:srgbClr val="99CCFF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</a:p>
        </p:txBody>
      </p:sp>
      <p:sp>
        <p:nvSpPr>
          <p:cNvPr id="23" name="Rectangle 1059"/>
          <p:cNvSpPr>
            <a:spLocks noChangeArrowheads="1"/>
          </p:cNvSpPr>
          <p:nvPr/>
        </p:nvSpPr>
        <p:spPr bwMode="auto">
          <a:xfrm>
            <a:off x="5024362" y="543816"/>
            <a:ext cx="4032448" cy="4792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심리적으로 긍정적이거나 호감을 유발시키는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내용임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공포소구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유머소구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사랑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긍지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쾌락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향락 등</a:t>
            </a:r>
          </a:p>
        </p:txBody>
      </p:sp>
      <p:sp>
        <p:nvSpPr>
          <p:cNvPr id="24" name="AutoShape 32"/>
          <p:cNvSpPr>
            <a:spLocks noChangeArrowheads="1"/>
          </p:cNvSpPr>
          <p:nvPr/>
        </p:nvSpPr>
        <p:spPr bwMode="auto">
          <a:xfrm>
            <a:off x="5006281" y="157608"/>
            <a:ext cx="3906118" cy="377824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정서적 </a:t>
            </a:r>
            <a:r>
              <a:rPr kumimoji="1"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</a:t>
            </a:r>
            <a:endParaRPr kumimoji="1"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5" name="Picture 10" descr="D:\▣ HYCU\HYCU_2013_표준UI시안개발\◈ 완료_제출용\Daon_Set1_Modern\PPT_import\BL_ex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97676" y="792540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438352" y="3456526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◀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2/4 ▶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29642" y="1086994"/>
            <a:ext cx="9909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en-US" altLang="ko-KR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Freia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초콜릿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graphicFrame>
        <p:nvGraphicFramePr>
          <p:cNvPr id="31" name="Object 2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8624433"/>
              </p:ext>
            </p:extLst>
          </p:nvPr>
        </p:nvGraphicFramePr>
        <p:xfrm>
          <a:off x="5334306" y="1346200"/>
          <a:ext cx="3092014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9" name="그림" r:id="rId6" imgW="6238095" imgH="3952381" progId="StaticMetafile">
                  <p:embed/>
                </p:oleObj>
              </mc:Choice>
              <mc:Fallback>
                <p:oleObj name="그림" r:id="rId6" imgW="6238095" imgH="3952381" progId="StaticMetafi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306" y="1346200"/>
                        <a:ext cx="3092014" cy="1524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168369" y="110832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[SK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텔레콤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광고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08955" y="2857496"/>
            <a:ext cx="3111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가족 사랑의 정서를 유발시키는 공익광고 형식의 통신사 광고 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7113240" y="3143248"/>
            <a:ext cx="1276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kumimoji="1"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kumimoji="1"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광고심리학</a:t>
            </a:r>
            <a:r>
              <a:rPr kumimoji="1"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kumimoji="1"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548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 bwMode="auto">
          <a:xfrm>
            <a:off x="4736976" y="2708920"/>
            <a:ext cx="3549672" cy="3147807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39530" y="5404394"/>
            <a:ext cx="3005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전통기법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따라 제조됨을 강조하는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우황청심원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광고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239" y="1725191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스타일의 종류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</a:t>
            </a: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기술적 전문성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5274" y="2420888"/>
            <a:ext cx="3994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제품의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성분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선정이나 제조 기술을 강조함 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984498"/>
              </p:ext>
            </p:extLst>
          </p:nvPr>
        </p:nvGraphicFramePr>
        <p:xfrm>
          <a:off x="4880992" y="2955140"/>
          <a:ext cx="3234231" cy="2469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55" name="그림" r:id="rId3" imgW="3333333" imgH="2619048" progId="StaticMetafile">
                  <p:embed/>
                </p:oleObj>
              </mc:Choice>
              <mc:Fallback>
                <p:oleObj name="그림" r:id="rId3" imgW="3333333" imgH="2619048" progId="StaticMetafile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0992" y="2955140"/>
                        <a:ext cx="3234231" cy="246917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16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1161" y="2708920"/>
            <a:ext cx="1670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조선무약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솔표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우황청심원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1062" y="5610506"/>
            <a:ext cx="9813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TVCF&gt;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3967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 bwMode="auto">
          <a:xfrm>
            <a:off x="4736976" y="2708920"/>
            <a:ext cx="3549672" cy="3189257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239" y="1725191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스타일의 종류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과학적 증거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5274" y="2420888"/>
            <a:ext cx="3994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상품의 우수성을 나타내는 과학적인 사실과 증거를 제시함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5970459"/>
              </p:ext>
            </p:extLst>
          </p:nvPr>
        </p:nvGraphicFramePr>
        <p:xfrm>
          <a:off x="4965931" y="4173303"/>
          <a:ext cx="3104680" cy="1231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2" name="그림" r:id="rId3" imgW="3715968" imgH="1500520" progId="StaticMetafile">
                  <p:embed/>
                </p:oleObj>
              </mc:Choice>
              <mc:Fallback>
                <p:oleObj name="그림" r:id="rId3" imgW="3715968" imgH="1500520" progId="StaticMetafile">
                  <p:embed/>
                  <p:pic>
                    <p:nvPicPr>
                      <p:cNvPr id="0" name="Picture 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5931" y="4173303"/>
                        <a:ext cx="3104680" cy="1231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개체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26483"/>
              </p:ext>
            </p:extLst>
          </p:nvPr>
        </p:nvGraphicFramePr>
        <p:xfrm>
          <a:off x="4963633" y="2955141"/>
          <a:ext cx="3106977" cy="1248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3" name="그림" r:id="rId5" imgW="3715968" imgH="1500520" progId="StaticMetafile">
                  <p:embed/>
                </p:oleObj>
              </mc:Choice>
              <mc:Fallback>
                <p:oleObj name="그림" r:id="rId5" imgW="3715968" imgH="1500520" progId="StaticMetafile">
                  <p:embed/>
                  <p:pic>
                    <p:nvPicPr>
                      <p:cNvPr id="0" name="Picture 1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3633" y="2955141"/>
                        <a:ext cx="3106977" cy="124807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17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1161" y="2708920"/>
            <a:ext cx="15504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헬리코박터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프로젝트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윌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1695" y="5661248"/>
            <a:ext cx="9813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TVCF&gt;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1429" y="5404394"/>
            <a:ext cx="3161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노벨상을 수상한 과학자의 연구 모습과 결과를 제시하는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999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239" y="1725191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스타일의 종류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증언형</a:t>
            </a:r>
            <a:r>
              <a:rPr kumimoji="1"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증거</a:t>
            </a:r>
            <a:r>
              <a:rPr kumimoji="1"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구전광고</a:t>
            </a:r>
            <a:r>
              <a:rPr kumimoji="1"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kumimoji="1"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Word-of-Mouth)</a:t>
            </a:r>
            <a:r>
              <a:rPr kumimoji="1"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5274" y="2420888"/>
            <a:ext cx="399485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제품의 우수성을 담보할 유명인사나 일반인이 사용 경험을 증언하는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것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구전효과와 신뢰도가 큼 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등장인물이 제품을 선호하고 만족을 느끼며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제품에 대해 다른 사람에게 이야기 하는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유형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유명하지 않은 인물이나 소비자의 인터뷰형식을 취하는 등 다양한 형식을 취할 수 있는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TV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　</a:t>
            </a:r>
          </a:p>
        </p:txBody>
      </p:sp>
      <p:sp>
        <p:nvSpPr>
          <p:cNvPr id="30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18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14161" y="3789040"/>
            <a:ext cx="26340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각 항목을 클릭하여 내용을 확인해 보세요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7" name="직사각형 46"/>
          <p:cNvSpPr/>
          <p:nvPr/>
        </p:nvSpPr>
        <p:spPr bwMode="auto">
          <a:xfrm>
            <a:off x="6495927" y="4363397"/>
            <a:ext cx="1835475" cy="2059742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8" name="직사각형 47"/>
          <p:cNvSpPr/>
          <p:nvPr/>
        </p:nvSpPr>
        <p:spPr bwMode="auto">
          <a:xfrm>
            <a:off x="4273035" y="4288966"/>
            <a:ext cx="4122166" cy="2164370"/>
          </a:xfrm>
          <a:prstGeom prst="rect">
            <a:avLst/>
          </a:prstGeom>
          <a:noFill/>
          <a:ln w="12700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endParaRPr kumimoji="1"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9" name="한쪽 모서리가 둥근 사각형 48"/>
          <p:cNvSpPr/>
          <p:nvPr/>
        </p:nvSpPr>
        <p:spPr bwMode="auto">
          <a:xfrm flipH="1">
            <a:off x="4273029" y="3976901"/>
            <a:ext cx="1000710" cy="303632"/>
          </a:xfrm>
          <a:prstGeom prst="round1Rect">
            <a:avLst>
              <a:gd name="adj" fmla="val 30621"/>
            </a:avLst>
          </a:prstGeom>
          <a:solidFill>
            <a:srgbClr val="E1ECFB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lvl="0" algn="ctr" latinLnBrk="0">
              <a:lnSpc>
                <a:spcPct val="120000"/>
              </a:lnSpc>
              <a:defRPr/>
            </a:pPr>
            <a:r>
              <a:rPr kumimoji="1"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유명인 광고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273035" y="4299918"/>
            <a:ext cx="2326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유명인은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등장만으로도 소비자의 관심을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끌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 있음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광고집중도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매력적이거나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선호될 만한 자질을 지니고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있음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이들의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긍정적 이미지가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상품과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잘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접목된다면 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광고효과를 높일 수 있음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상품집중도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유명인은 소비자가 갈망하는 집단이므로 소비자는 유명인이 하는 것을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따라하고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싶어하는 동일시 욕구가 있음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동일시 욕구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51" name="Picture 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0210" y="4582977"/>
            <a:ext cx="1666905" cy="162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" name="TextBox 51"/>
          <p:cNvSpPr txBox="1"/>
          <p:nvPr/>
        </p:nvSpPr>
        <p:spPr>
          <a:xfrm>
            <a:off x="7064850" y="4350252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진라면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57256" y="6207114"/>
            <a:ext cx="9813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TVCF&gt;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6" name="오른쪽 화살표 55"/>
          <p:cNvSpPr/>
          <p:nvPr/>
        </p:nvSpPr>
        <p:spPr bwMode="auto">
          <a:xfrm>
            <a:off x="4554135" y="5054986"/>
            <a:ext cx="173492" cy="13338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bg2">
                <a:alpha val="50000"/>
              </a:schemeClr>
            </a:prstShdw>
          </a:effectLst>
        </p:spPr>
        <p:txBody>
          <a:bodyPr lIns="90000" tIns="46800" rIns="90000" bIns="46800" anchor="ctr"/>
          <a:lstStyle/>
          <a:p>
            <a:pPr eaLnBrk="0" latinLnBrk="0" hangingPunct="0">
              <a:defRPr/>
            </a:pPr>
            <a:r>
              <a:rPr kumimoji="0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kumimoji="0" lang="ko-KR" altLang="en-US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7" name="한쪽 모서리가 둥근 사각형 56"/>
          <p:cNvSpPr/>
          <p:nvPr/>
        </p:nvSpPr>
        <p:spPr bwMode="auto">
          <a:xfrm flipH="1">
            <a:off x="5311093" y="3985499"/>
            <a:ext cx="1000710" cy="303632"/>
          </a:xfrm>
          <a:prstGeom prst="round1Rect">
            <a:avLst>
              <a:gd name="adj" fmla="val 30621"/>
            </a:avLst>
          </a:prstGeom>
          <a:gradFill rotWithShape="1">
            <a:gsLst>
              <a:gs pos="0">
                <a:schemeClr val="bg1">
                  <a:lumMod val="75000"/>
                </a:schemeClr>
              </a:gs>
              <a:gs pos="10000">
                <a:schemeClr val="bg1">
                  <a:lumMod val="75000"/>
                </a:schemeClr>
              </a:gs>
              <a:gs pos="90000">
                <a:srgbClr val="EAEAEA"/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 w="9525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/>
            <a:r>
              <a:rPr kumimoji="1"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일반인 </a:t>
            </a:r>
            <a:r>
              <a:rPr kumimoji="1"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광고</a:t>
            </a:r>
          </a:p>
        </p:txBody>
      </p:sp>
    </p:spTree>
    <p:extLst>
      <p:ext uri="{BB962C8B-B14F-4D97-AF65-F5344CB8AC3E}">
        <p14:creationId xmlns:p14="http://schemas.microsoft.com/office/powerpoint/2010/main" val="132036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직사각형 42"/>
          <p:cNvSpPr/>
          <p:nvPr/>
        </p:nvSpPr>
        <p:spPr bwMode="auto">
          <a:xfrm>
            <a:off x="4991333" y="2882747"/>
            <a:ext cx="3871365" cy="1266333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98202" y="3934758"/>
            <a:ext cx="15167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방송광고장르론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직사각형 16"/>
          <p:cNvSpPr/>
          <p:nvPr/>
        </p:nvSpPr>
        <p:spPr bwMode="auto">
          <a:xfrm>
            <a:off x="4778180" y="1856132"/>
            <a:ext cx="4122166" cy="2364956"/>
          </a:xfrm>
          <a:prstGeom prst="rect">
            <a:avLst/>
          </a:prstGeom>
          <a:noFill/>
          <a:ln w="12700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endParaRPr kumimoji="1"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한쪽 모서리가 둥근 사각형 17"/>
          <p:cNvSpPr/>
          <p:nvPr/>
        </p:nvSpPr>
        <p:spPr bwMode="auto">
          <a:xfrm flipH="1">
            <a:off x="4778174" y="1544067"/>
            <a:ext cx="1000710" cy="303632"/>
          </a:xfrm>
          <a:prstGeom prst="round1Rect">
            <a:avLst>
              <a:gd name="adj" fmla="val 30621"/>
            </a:avLst>
          </a:prstGeom>
          <a:gradFill rotWithShape="1">
            <a:gsLst>
              <a:gs pos="0">
                <a:schemeClr val="bg1">
                  <a:lumMod val="75000"/>
                </a:schemeClr>
              </a:gs>
              <a:gs pos="10000">
                <a:schemeClr val="bg1">
                  <a:lumMod val="75000"/>
                </a:schemeClr>
              </a:gs>
              <a:gs pos="90000">
                <a:srgbClr val="EAEAEA"/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 w="9525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/>
            <a:r>
              <a:rPr kumimoji="1"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유명인 광고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78180" y="1867084"/>
            <a:ext cx="4122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일반인은 진실하다고 믿게 하는 효과가 있음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진실성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친밀감은 인간관계를 촉진하여 광고효과를 높임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친밀감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소비자는 자신과의 유사성을 느끼도록 설득되기 쉬움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정보원이 자신과 동일한 이익과 목적을 갖고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있기 때문에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그 메시지를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잘 받아들이게 됨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유사성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9" name="한쪽 모서리가 둥근 사각형 38"/>
          <p:cNvSpPr/>
          <p:nvPr/>
        </p:nvSpPr>
        <p:spPr bwMode="auto">
          <a:xfrm flipH="1">
            <a:off x="5816238" y="1552665"/>
            <a:ext cx="1000710" cy="303632"/>
          </a:xfrm>
          <a:prstGeom prst="round1Rect">
            <a:avLst>
              <a:gd name="adj" fmla="val 30621"/>
            </a:avLst>
          </a:prstGeom>
          <a:solidFill>
            <a:srgbClr val="E1ECFB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일반인 광고</a:t>
            </a:r>
          </a:p>
        </p:txBody>
      </p:sp>
      <p:sp>
        <p:nvSpPr>
          <p:cNvPr id="40" name="오른쪽 화살표 39"/>
          <p:cNvSpPr/>
          <p:nvPr/>
        </p:nvSpPr>
        <p:spPr bwMode="auto">
          <a:xfrm>
            <a:off x="5059330" y="2535428"/>
            <a:ext cx="173492" cy="13338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bg2">
                <a:alpha val="50000"/>
              </a:schemeClr>
            </a:prstShdw>
          </a:effectLst>
        </p:spPr>
        <p:txBody>
          <a:bodyPr lIns="90000" tIns="46800" rIns="90000" bIns="46800" anchor="ctr"/>
          <a:lstStyle/>
          <a:p>
            <a:pPr eaLnBrk="0" latinLnBrk="0" hangingPunct="0">
              <a:defRPr/>
            </a:pPr>
            <a:r>
              <a:rPr kumimoji="0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kumimoji="0" lang="ko-KR" altLang="en-US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2" name="개체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318719"/>
              </p:ext>
            </p:extLst>
          </p:nvPr>
        </p:nvGraphicFramePr>
        <p:xfrm>
          <a:off x="4997668" y="3068960"/>
          <a:ext cx="1219577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29" name="그림" r:id="rId3" imgW="4444444" imgH="3492063" progId="StaticMetafile">
                  <p:embed/>
                </p:oleObj>
              </mc:Choice>
              <mc:Fallback>
                <p:oleObj name="그림" r:id="rId3" imgW="4444444" imgH="3492063" progId="StaticMetafile">
                  <p:embed/>
                  <p:pic>
                    <p:nvPicPr>
                      <p:cNvPr id="0" name="개체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7668" y="3068960"/>
                        <a:ext cx="1219577" cy="8640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185460"/>
              </p:ext>
            </p:extLst>
          </p:nvPr>
        </p:nvGraphicFramePr>
        <p:xfrm>
          <a:off x="6310647" y="3441037"/>
          <a:ext cx="1162633" cy="483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0" name="그림" r:id="rId5" imgW="3071701" imgH="1143055" progId="StaticMetafile">
                  <p:embed/>
                </p:oleObj>
              </mc:Choice>
              <mc:Fallback>
                <p:oleObj name="그림" r:id="rId5" imgW="3071701" imgH="1143055" progId="StaticMetafile">
                  <p:embed/>
                  <p:pic>
                    <p:nvPicPr>
                      <p:cNvPr id="0" name="개체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0647" y="3441037"/>
                        <a:ext cx="1162633" cy="4838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695520"/>
              </p:ext>
            </p:extLst>
          </p:nvPr>
        </p:nvGraphicFramePr>
        <p:xfrm>
          <a:off x="7566554" y="3501008"/>
          <a:ext cx="1224136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1" name="그림" r:id="rId7" imgW="3071701" imgH="1143055" progId="StaticMetafile">
                  <p:embed/>
                </p:oleObj>
              </mc:Choice>
              <mc:Fallback>
                <p:oleObj name="그림" r:id="rId7" imgW="3071701" imgH="1143055" progId="StaticMetafile">
                  <p:embed/>
                  <p:pic>
                    <p:nvPicPr>
                      <p:cNvPr id="0" name="개체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6554" y="3501008"/>
                        <a:ext cx="1224136" cy="4320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1893608"/>
              </p:ext>
            </p:extLst>
          </p:nvPr>
        </p:nvGraphicFramePr>
        <p:xfrm>
          <a:off x="7574764" y="3093020"/>
          <a:ext cx="1215926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2" name="그림" r:id="rId9" imgW="3071701" imgH="1143055" progId="StaticMetafile">
                  <p:embed/>
                </p:oleObj>
              </mc:Choice>
              <mc:Fallback>
                <p:oleObj name="그림" r:id="rId9" imgW="3071701" imgH="1143055" progId="StaticMetafile">
                  <p:embed/>
                  <p:pic>
                    <p:nvPicPr>
                      <p:cNvPr id="0" name="개체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4764" y="3093020"/>
                        <a:ext cx="1215926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965"/>
              </p:ext>
            </p:extLst>
          </p:nvPr>
        </p:nvGraphicFramePr>
        <p:xfrm>
          <a:off x="6319692" y="3093806"/>
          <a:ext cx="1153588" cy="407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3" name="그림" r:id="rId11" imgW="3071701" imgH="1143055" progId="StaticMetafile">
                  <p:embed/>
                </p:oleObj>
              </mc:Choice>
              <mc:Fallback>
                <p:oleObj name="그림" r:id="rId11" imgW="3071701" imgH="1143055" progId="StaticMetafile">
                  <p:embed/>
                  <p:pic>
                    <p:nvPicPr>
                      <p:cNvPr id="0" name="개체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9692" y="3093806"/>
                        <a:ext cx="1153588" cy="4072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13040" y="2852936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도브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9613" y="2861699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화이트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2868" y="2846034"/>
            <a:ext cx="13949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해찬들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태양초고추장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473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239" y="1725191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스타일의 종류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9</a:t>
            </a: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유머 </a:t>
            </a:r>
            <a:r>
              <a:rPr kumimoji="1"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소구</a:t>
            </a:r>
            <a:endParaRPr kumimoji="1"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5274" y="2420888"/>
            <a:ext cx="39948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인간의 근본 정서의 하나인 유머는 소비자에게 친근하게 다가가기 위한 수단이 됨</a:t>
            </a:r>
          </a:p>
          <a:p>
            <a:pPr>
              <a:spcBef>
                <a:spcPts val="600"/>
              </a:spcBef>
            </a:pP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auto">
          <a:xfrm>
            <a:off x="4744285" y="2852936"/>
            <a:ext cx="490589" cy="648072"/>
          </a:xfrm>
          <a:prstGeom prst="rect">
            <a:avLst/>
          </a:prstGeom>
          <a:solidFill>
            <a:srgbClr val="B9D1F5"/>
          </a:solidFill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 lIns="18000" tIns="46800" rIns="18000" bIns="46800" anchor="ctr"/>
          <a:lstStyle/>
          <a:p>
            <a:pPr algn="ctr"/>
            <a:r>
              <a:rPr lang="ko-KR" altLang="en-US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단점 </a:t>
            </a:r>
            <a:endParaRPr lang="ko-KR" altLang="en-US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5286044" y="2853085"/>
            <a:ext cx="3095948" cy="647923"/>
          </a:xfrm>
          <a:prstGeom prst="rect">
            <a:avLst/>
          </a:prstGeom>
          <a:solidFill>
            <a:srgbClr val="E8F0FC"/>
          </a:solidFill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 lIns="126000" tIns="46800" rIns="54000" bIns="46800" anchor="ctr"/>
          <a:lstStyle/>
          <a:p>
            <a:pPr marL="171450" indent="-171450">
              <a:spcBef>
                <a:spcPct val="30000"/>
              </a:spcBef>
              <a:buFont typeface="Wingdings" panose="05000000000000000000" pitchFamily="2" charset="2"/>
              <a:buChar char="§"/>
            </a:pPr>
            <a:r>
              <a:rPr kumimoji="1" lang="ko-KR" altLang="en-US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메시지의 정확한 전달에 불리함</a:t>
            </a:r>
          </a:p>
          <a:p>
            <a:pPr marL="171450" indent="-171450">
              <a:spcBef>
                <a:spcPct val="30000"/>
              </a:spcBef>
              <a:buFont typeface="Wingdings" panose="05000000000000000000" pitchFamily="2" charset="2"/>
              <a:buChar char="§"/>
            </a:pPr>
            <a:r>
              <a:rPr kumimoji="1" lang="ko-KR" altLang="en-US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시청자의 주의를 분산시킴</a:t>
            </a:r>
          </a:p>
          <a:p>
            <a:pPr marL="171450" indent="-171450">
              <a:spcBef>
                <a:spcPct val="30000"/>
              </a:spcBef>
              <a:buFont typeface="Wingdings" panose="05000000000000000000" pitchFamily="2" charset="2"/>
              <a:buChar char="§"/>
            </a:pPr>
            <a:r>
              <a:rPr kumimoji="1" lang="ko-KR" altLang="en-US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제품과 매체 종류에 따라 광고효과가 달라짐 </a:t>
            </a:r>
            <a:endParaRPr kumimoji="1" lang="ko-KR" altLang="en-US" b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4744285" y="3573016"/>
            <a:ext cx="490590" cy="864096"/>
          </a:xfrm>
          <a:prstGeom prst="rect">
            <a:avLst/>
          </a:prstGeom>
          <a:solidFill>
            <a:srgbClr val="B9D1F5"/>
          </a:solidFill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 lIns="18000" tIns="46800" rIns="18000" bIns="46800" anchor="ctr"/>
          <a:lstStyle/>
          <a:p>
            <a:pPr algn="ctr"/>
            <a:r>
              <a:rPr lang="ko-KR" altLang="en-US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장점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286044" y="3573016"/>
            <a:ext cx="3095948" cy="864096"/>
          </a:xfrm>
          <a:prstGeom prst="rect">
            <a:avLst/>
          </a:prstGeom>
          <a:solidFill>
            <a:srgbClr val="E8F0FC"/>
          </a:solidFill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 lIns="126000" tIns="46800" rIns="54000" bIns="46800" anchor="ctr"/>
          <a:lstStyle/>
          <a:p>
            <a:pPr marL="171450" indent="-171450">
              <a:spcBef>
                <a:spcPct val="30000"/>
              </a:spcBef>
              <a:buFont typeface="Wingdings" panose="05000000000000000000" pitchFamily="2" charset="2"/>
              <a:buChar char="§"/>
            </a:pPr>
            <a:r>
              <a:rPr kumimoji="1" lang="ko-KR" altLang="en-US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시청자의 주의를 끔</a:t>
            </a:r>
          </a:p>
          <a:p>
            <a:pPr marL="171450" indent="-171450">
              <a:spcBef>
                <a:spcPct val="30000"/>
              </a:spcBef>
              <a:buFont typeface="Wingdings" panose="05000000000000000000" pitchFamily="2" charset="2"/>
              <a:buChar char="§"/>
            </a:pPr>
            <a:r>
              <a:rPr kumimoji="1" lang="ko-KR" altLang="en-US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시청자와 광고 사이의 친밀감 형성에 도움이 됨</a:t>
            </a:r>
          </a:p>
          <a:p>
            <a:pPr marL="171450" indent="-171450">
              <a:spcBef>
                <a:spcPct val="30000"/>
              </a:spcBef>
              <a:buFont typeface="Wingdings" panose="05000000000000000000" pitchFamily="2" charset="2"/>
              <a:buChar char="§"/>
            </a:pPr>
            <a:r>
              <a:rPr kumimoji="1" lang="ko-KR" altLang="en-US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광고주에 대한 신뢰</a:t>
            </a: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kumimoji="1" lang="ko-KR" altLang="en-US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선호도가 증진됨 </a:t>
            </a:r>
          </a:p>
          <a:p>
            <a:pPr marL="171450" indent="-171450">
              <a:spcBef>
                <a:spcPct val="30000"/>
              </a:spcBef>
              <a:buFont typeface="Wingdings" panose="05000000000000000000" pitchFamily="2" charset="2"/>
              <a:buChar char="§"/>
            </a:pPr>
            <a:r>
              <a:rPr kumimoji="1" lang="ko-KR" altLang="en-US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광고선호도가 증대됨</a:t>
            </a:r>
          </a:p>
        </p:txBody>
      </p:sp>
      <p:pic>
        <p:nvPicPr>
          <p:cNvPr id="16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179" y="4623715"/>
            <a:ext cx="142168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254" y="4552278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6977401" y="4653136"/>
            <a:ext cx="1501775" cy="246223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유머 </a:t>
            </a: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소구의</a:t>
            </a: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예 </a:t>
            </a:r>
            <a:endParaRPr lang="ko-KR" altLang="en-US" b="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19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8601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/>
          <p:cNvSpPr/>
          <p:nvPr/>
        </p:nvSpPr>
        <p:spPr bwMode="auto">
          <a:xfrm>
            <a:off x="560512" y="2996952"/>
            <a:ext cx="4690445" cy="2052836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직사각형 22"/>
          <p:cNvSpPr/>
          <p:nvPr/>
        </p:nvSpPr>
        <p:spPr bwMode="auto">
          <a:xfrm>
            <a:off x="566089" y="815446"/>
            <a:ext cx="4690445" cy="2052836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929" y="784498"/>
            <a:ext cx="21130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모닝케어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플러스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‘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그간 힘드셨죠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2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80" y="333375"/>
            <a:ext cx="142168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5" y="261938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733202" y="362796"/>
            <a:ext cx="1501775" cy="246223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유머 </a:t>
            </a: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소구의</a:t>
            </a: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예 </a:t>
            </a:r>
            <a:endParaRPr lang="ko-KR" altLang="en-US" b="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29" name="개체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134290"/>
              </p:ext>
            </p:extLst>
          </p:nvPr>
        </p:nvGraphicFramePr>
        <p:xfrm>
          <a:off x="759465" y="3356992"/>
          <a:ext cx="114552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46" name="그림" r:id="rId5" imgW="1904762" imgH="1428571" progId="StaticMetafile">
                  <p:embed/>
                </p:oleObj>
              </mc:Choice>
              <mc:Fallback>
                <p:oleObj name="그림" r:id="rId5" imgW="1904762" imgH="1428571" progId="StaticMetafile">
                  <p:embed/>
                  <p:pic>
                    <p:nvPicPr>
                      <p:cNvPr id="0" name="Picture 7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465" y="3356992"/>
                        <a:ext cx="1145527" cy="685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개체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158943"/>
              </p:ext>
            </p:extLst>
          </p:nvPr>
        </p:nvGraphicFramePr>
        <p:xfrm>
          <a:off x="1784648" y="3356992"/>
          <a:ext cx="1166056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47" name="그림" r:id="rId7" imgW="1904762" imgH="1428571" progId="StaticMetafile">
                  <p:embed/>
                </p:oleObj>
              </mc:Choice>
              <mc:Fallback>
                <p:oleObj name="그림" r:id="rId7" imgW="1904762" imgH="1428571" progId="StaticMetafile">
                  <p:embed/>
                  <p:pic>
                    <p:nvPicPr>
                      <p:cNvPr id="0" name="Picture 7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4648" y="3356992"/>
                        <a:ext cx="1166056" cy="685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개체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8236193"/>
              </p:ext>
            </p:extLst>
          </p:nvPr>
        </p:nvGraphicFramePr>
        <p:xfrm>
          <a:off x="2962888" y="3356992"/>
          <a:ext cx="1089219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48" name="그림" r:id="rId9" imgW="1904762" imgH="1428571" progId="StaticMetafile">
                  <p:embed/>
                </p:oleObj>
              </mc:Choice>
              <mc:Fallback>
                <p:oleObj name="그림" r:id="rId9" imgW="1904762" imgH="1428571" progId="StaticMetafile">
                  <p:embed/>
                  <p:pic>
                    <p:nvPicPr>
                      <p:cNvPr id="0" name="Picture 7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2888" y="3356992"/>
                        <a:ext cx="1089219" cy="685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개체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858485"/>
              </p:ext>
            </p:extLst>
          </p:nvPr>
        </p:nvGraphicFramePr>
        <p:xfrm>
          <a:off x="3974225" y="3356992"/>
          <a:ext cx="1089219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49" name="그림" r:id="rId11" imgW="1904762" imgH="1428571" progId="StaticMetafile">
                  <p:embed/>
                </p:oleObj>
              </mc:Choice>
              <mc:Fallback>
                <p:oleObj name="그림" r:id="rId11" imgW="1904762" imgH="1428571" progId="StaticMetafile">
                  <p:embed/>
                  <p:pic>
                    <p:nvPicPr>
                      <p:cNvPr id="0" name="Picture 7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4225" y="3356992"/>
                        <a:ext cx="1089219" cy="685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개체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0139849"/>
              </p:ext>
            </p:extLst>
          </p:nvPr>
        </p:nvGraphicFramePr>
        <p:xfrm>
          <a:off x="759465" y="4061519"/>
          <a:ext cx="114552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50" name="그림" r:id="rId13" imgW="1904762" imgH="1428571" progId="StaticMetafile">
                  <p:embed/>
                </p:oleObj>
              </mc:Choice>
              <mc:Fallback>
                <p:oleObj name="그림" r:id="rId13" imgW="1904762" imgH="1428571" progId="StaticMetafile">
                  <p:embed/>
                  <p:pic>
                    <p:nvPicPr>
                      <p:cNvPr id="0" name="Picture 7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465" y="4061519"/>
                        <a:ext cx="1145527" cy="685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개체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718143"/>
              </p:ext>
            </p:extLst>
          </p:nvPr>
        </p:nvGraphicFramePr>
        <p:xfrm>
          <a:off x="1784648" y="4061519"/>
          <a:ext cx="1166056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51" name="그림" r:id="rId15" imgW="1904762" imgH="1428571" progId="StaticMetafile">
                  <p:embed/>
                </p:oleObj>
              </mc:Choice>
              <mc:Fallback>
                <p:oleObj name="그림" r:id="rId15" imgW="1904762" imgH="1428571" progId="StaticMetafile">
                  <p:embed/>
                  <p:pic>
                    <p:nvPicPr>
                      <p:cNvPr id="0" name="Picture 7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4648" y="4061519"/>
                        <a:ext cx="1166056" cy="685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개체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557179"/>
              </p:ext>
            </p:extLst>
          </p:nvPr>
        </p:nvGraphicFramePr>
        <p:xfrm>
          <a:off x="2962888" y="4061519"/>
          <a:ext cx="1089219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52" name="그림" r:id="rId17" imgW="1904762" imgH="1428571" progId="StaticMetafile">
                  <p:embed/>
                </p:oleObj>
              </mc:Choice>
              <mc:Fallback>
                <p:oleObj name="그림" r:id="rId17" imgW="1904762" imgH="1428571" progId="StaticMetafile">
                  <p:embed/>
                  <p:pic>
                    <p:nvPicPr>
                      <p:cNvPr id="0" name="Picture 8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2888" y="4061519"/>
                        <a:ext cx="1089219" cy="685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개체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890536"/>
              </p:ext>
            </p:extLst>
          </p:nvPr>
        </p:nvGraphicFramePr>
        <p:xfrm>
          <a:off x="3971000" y="4061519"/>
          <a:ext cx="1089219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53" name="그림" r:id="rId19" imgW="1904762" imgH="1428571" progId="StaticMetafile">
                  <p:embed/>
                </p:oleObj>
              </mc:Choice>
              <mc:Fallback>
                <p:oleObj name="그림" r:id="rId19" imgW="1904762" imgH="1428571" progId="StaticMetafile">
                  <p:embed/>
                  <p:pic>
                    <p:nvPicPr>
                      <p:cNvPr id="0" name="Picture 8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1000" y="4061519"/>
                        <a:ext cx="1089219" cy="685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59929" y="3016588"/>
            <a:ext cx="26148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롯데리아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크랩버거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: ‘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니들이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게맛을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알아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?’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444475" y="764704"/>
            <a:ext cx="4909765" cy="4752528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0" name="Picture 90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11615" r="2899" b="7758"/>
          <a:stretch>
            <a:fillRect/>
          </a:stretch>
        </p:blipFill>
        <p:spPr bwMode="auto">
          <a:xfrm>
            <a:off x="4592960" y="5187389"/>
            <a:ext cx="663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504728" y="5085184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◀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1/3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</a:p>
        </p:txBody>
      </p:sp>
      <p:pic>
        <p:nvPicPr>
          <p:cNvPr id="42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835" y="332656"/>
            <a:ext cx="108012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직사각형 42"/>
          <p:cNvSpPr/>
          <p:nvPr/>
        </p:nvSpPr>
        <p:spPr>
          <a:xfrm>
            <a:off x="4016896" y="374626"/>
            <a:ext cx="1501775" cy="246062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영상광고제작론</a:t>
            </a:r>
            <a:endParaRPr lang="ko-KR" altLang="en-US" b="0" kern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7" name="Picture 642"/>
          <p:cNvPicPr>
            <a:picLocks noChangeAspect="1" noChangeArrowheads="1"/>
          </p:cNvPicPr>
          <p:nvPr/>
        </p:nvPicPr>
        <p:blipFill rotWithShape="1">
          <a:blip r:embed="rId22"/>
          <a:srcRect b="47470"/>
          <a:stretch/>
        </p:blipFill>
        <p:spPr bwMode="auto">
          <a:xfrm>
            <a:off x="759466" y="1030719"/>
            <a:ext cx="2139891" cy="151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642"/>
          <p:cNvPicPr>
            <a:picLocks noChangeAspect="1" noChangeArrowheads="1"/>
          </p:cNvPicPr>
          <p:nvPr/>
        </p:nvPicPr>
        <p:blipFill rotWithShape="1">
          <a:blip r:embed="rId22"/>
          <a:srcRect t="50000"/>
          <a:stretch/>
        </p:blipFill>
        <p:spPr bwMode="auto">
          <a:xfrm>
            <a:off x="2915510" y="1022353"/>
            <a:ext cx="2149607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120803" y="2606715"/>
            <a:ext cx="9813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TVCF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40052" y="4766955"/>
            <a:ext cx="15167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방송광고장르론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756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 bwMode="auto">
          <a:xfrm>
            <a:off x="560512" y="2996952"/>
            <a:ext cx="4690445" cy="2052836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직사각형 23"/>
          <p:cNvSpPr/>
          <p:nvPr/>
        </p:nvSpPr>
        <p:spPr bwMode="auto">
          <a:xfrm>
            <a:off x="566089" y="815446"/>
            <a:ext cx="4690445" cy="2052836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44475" y="764704"/>
            <a:ext cx="4909765" cy="4752528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6" name="Picture 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11615" r="2899" b="7758"/>
          <a:stretch>
            <a:fillRect/>
          </a:stretch>
        </p:blipFill>
        <p:spPr bwMode="auto">
          <a:xfrm>
            <a:off x="4592960" y="5187389"/>
            <a:ext cx="663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9929" y="784498"/>
            <a:ext cx="15840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삼성생명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딸바보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광고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2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80" y="333375"/>
            <a:ext cx="142168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5" y="261938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733202" y="362796"/>
            <a:ext cx="1501775" cy="246223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유머 </a:t>
            </a: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소구의</a:t>
            </a: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예 </a:t>
            </a:r>
            <a:endParaRPr lang="ko-KR" altLang="en-US" b="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56" name="개체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958031"/>
              </p:ext>
            </p:extLst>
          </p:nvPr>
        </p:nvGraphicFramePr>
        <p:xfrm>
          <a:off x="779288" y="3356993"/>
          <a:ext cx="1102048" cy="71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345" name="그림" r:id="rId6" imgW="3047619" imgH="2285714" progId="StaticMetafile">
                  <p:embed/>
                </p:oleObj>
              </mc:Choice>
              <mc:Fallback>
                <p:oleObj name="그림" r:id="rId6" imgW="3047619" imgH="2285714" progId="StaticMetafile">
                  <p:embed/>
                  <p:pic>
                    <p:nvPicPr>
                      <p:cNvPr id="0" name="Picture 8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288" y="3356993"/>
                        <a:ext cx="1102048" cy="7184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개체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850861"/>
              </p:ext>
            </p:extLst>
          </p:nvPr>
        </p:nvGraphicFramePr>
        <p:xfrm>
          <a:off x="1856656" y="3356993"/>
          <a:ext cx="1144706" cy="646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346" name="그림" r:id="rId8" imgW="3047619" imgH="2285714" progId="StaticMetafile">
                  <p:embed/>
                </p:oleObj>
              </mc:Choice>
              <mc:Fallback>
                <p:oleObj name="그림" r:id="rId8" imgW="3047619" imgH="2285714" progId="StaticMetafile">
                  <p:embed/>
                  <p:pic>
                    <p:nvPicPr>
                      <p:cNvPr id="0" name="Picture 8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6656" y="3356993"/>
                        <a:ext cx="1144706" cy="64644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개체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519728"/>
              </p:ext>
            </p:extLst>
          </p:nvPr>
        </p:nvGraphicFramePr>
        <p:xfrm>
          <a:off x="3012231" y="3356992"/>
          <a:ext cx="1080176" cy="693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347" name="그림" r:id="rId10" imgW="3047619" imgH="2285714" progId="StaticMetafile">
                  <p:embed/>
                </p:oleObj>
              </mc:Choice>
              <mc:Fallback>
                <p:oleObj name="그림" r:id="rId10" imgW="3047619" imgH="2285714" progId="StaticMetafile">
                  <p:embed/>
                  <p:pic>
                    <p:nvPicPr>
                      <p:cNvPr id="0" name="Picture 8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2231" y="3356992"/>
                        <a:ext cx="1080176" cy="69311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개체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310935"/>
              </p:ext>
            </p:extLst>
          </p:nvPr>
        </p:nvGraphicFramePr>
        <p:xfrm>
          <a:off x="4070580" y="3356993"/>
          <a:ext cx="992114" cy="646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348" name="그림" r:id="rId12" imgW="3047619" imgH="2285714" progId="StaticMetafile">
                  <p:embed/>
                </p:oleObj>
              </mc:Choice>
              <mc:Fallback>
                <p:oleObj name="그림" r:id="rId12" imgW="3047619" imgH="2285714" progId="StaticMetafile">
                  <p:embed/>
                  <p:pic>
                    <p:nvPicPr>
                      <p:cNvPr id="0" name="Picture 8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0580" y="3356993"/>
                        <a:ext cx="992114" cy="64644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개체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411061"/>
              </p:ext>
            </p:extLst>
          </p:nvPr>
        </p:nvGraphicFramePr>
        <p:xfrm>
          <a:off x="776536" y="4003369"/>
          <a:ext cx="1083702" cy="71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349" name="그림" r:id="rId14" imgW="3047619" imgH="2285714" progId="StaticMetafile">
                  <p:embed/>
                </p:oleObj>
              </mc:Choice>
              <mc:Fallback>
                <p:oleObj name="그림" r:id="rId14" imgW="3047619" imgH="2285714" progId="StaticMetafile">
                  <p:embed/>
                  <p:pic>
                    <p:nvPicPr>
                      <p:cNvPr id="0" name="Picture 8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536" y="4003369"/>
                        <a:ext cx="1083702" cy="7128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개체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081094"/>
              </p:ext>
            </p:extLst>
          </p:nvPr>
        </p:nvGraphicFramePr>
        <p:xfrm>
          <a:off x="1867454" y="4003435"/>
          <a:ext cx="1138896" cy="71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350" name="그림" r:id="rId16" imgW="3047619" imgH="2285714" progId="StaticMetafile">
                  <p:embed/>
                </p:oleObj>
              </mc:Choice>
              <mc:Fallback>
                <p:oleObj name="그림" r:id="rId16" imgW="3047619" imgH="2285714" progId="StaticMetafile">
                  <p:embed/>
                  <p:pic>
                    <p:nvPicPr>
                      <p:cNvPr id="0" name="Picture 8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7454" y="4003435"/>
                        <a:ext cx="1138896" cy="7123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개체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40193"/>
              </p:ext>
            </p:extLst>
          </p:nvPr>
        </p:nvGraphicFramePr>
        <p:xfrm>
          <a:off x="3012230" y="4042387"/>
          <a:ext cx="1077169" cy="673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351" name="그림" r:id="rId18" imgW="3047619" imgH="2285714" progId="StaticMetafile">
                  <p:embed/>
                </p:oleObj>
              </mc:Choice>
              <mc:Fallback>
                <p:oleObj name="그림" r:id="rId18" imgW="3047619" imgH="2285714" progId="StaticMetafile">
                  <p:embed/>
                  <p:pic>
                    <p:nvPicPr>
                      <p:cNvPr id="0" name="Picture 8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2230" y="4042387"/>
                        <a:ext cx="1077169" cy="67382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개체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4392632"/>
              </p:ext>
            </p:extLst>
          </p:nvPr>
        </p:nvGraphicFramePr>
        <p:xfrm>
          <a:off x="4061195" y="4002923"/>
          <a:ext cx="996730" cy="716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352" name="그림" r:id="rId20" imgW="3047619" imgH="2285714" progId="StaticMetafile">
                  <p:embed/>
                </p:oleObj>
              </mc:Choice>
              <mc:Fallback>
                <p:oleObj name="그림" r:id="rId20" imgW="3047619" imgH="2285714" progId="StaticMetafile">
                  <p:embed/>
                  <p:pic>
                    <p:nvPicPr>
                      <p:cNvPr id="0" name="Picture 8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1195" y="4002923"/>
                        <a:ext cx="996730" cy="71624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835" y="332656"/>
            <a:ext cx="108012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직사각형 68"/>
          <p:cNvSpPr/>
          <p:nvPr/>
        </p:nvSpPr>
        <p:spPr>
          <a:xfrm>
            <a:off x="4016896" y="374626"/>
            <a:ext cx="1501775" cy="246062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영상광고제작론</a:t>
            </a:r>
            <a:endParaRPr lang="ko-KR" altLang="en-US" b="0" kern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8" name="Picture 657"/>
          <p:cNvPicPr>
            <a:picLocks noChangeAspect="1" noChangeArrowheads="1"/>
          </p:cNvPicPr>
          <p:nvPr/>
        </p:nvPicPr>
        <p:blipFill rotWithShape="1">
          <a:blip r:embed="rId22"/>
          <a:srcRect b="50000"/>
          <a:stretch/>
        </p:blipFill>
        <p:spPr bwMode="auto">
          <a:xfrm>
            <a:off x="776535" y="1047033"/>
            <a:ext cx="2160339" cy="149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657"/>
          <p:cNvPicPr>
            <a:picLocks noChangeAspect="1" noChangeArrowheads="1"/>
          </p:cNvPicPr>
          <p:nvPr/>
        </p:nvPicPr>
        <p:blipFill rotWithShape="1">
          <a:blip r:embed="rId22"/>
          <a:srcRect t="50000"/>
          <a:stretch/>
        </p:blipFill>
        <p:spPr bwMode="auto">
          <a:xfrm>
            <a:off x="2920561" y="1041352"/>
            <a:ext cx="2165821" cy="150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2504728" y="5085184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◀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2/3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117883" y="2606715"/>
            <a:ext cx="9813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TVCF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9929" y="3016588"/>
            <a:ext cx="4286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태국의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셀렉트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저지방 참치광고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(2006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아시아 태평양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광고제에서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수상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40052" y="4766955"/>
            <a:ext cx="15167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방송광고장르론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416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504728" y="5085184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◀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/3 </a:t>
            </a:r>
            <a:r>
              <a:rPr lang="ko-KR" altLang="en-US" b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</a:p>
        </p:txBody>
      </p:sp>
      <p:sp>
        <p:nvSpPr>
          <p:cNvPr id="35" name="직사각형 34"/>
          <p:cNvSpPr/>
          <p:nvPr/>
        </p:nvSpPr>
        <p:spPr bwMode="auto">
          <a:xfrm>
            <a:off x="2936875" y="815446"/>
            <a:ext cx="2314082" cy="3837690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6" name="직사각형 35"/>
          <p:cNvSpPr/>
          <p:nvPr/>
        </p:nvSpPr>
        <p:spPr bwMode="auto">
          <a:xfrm>
            <a:off x="566089" y="815446"/>
            <a:ext cx="2274291" cy="3837690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444475" y="764704"/>
            <a:ext cx="4909765" cy="4752528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8" name="Picture 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11615" r="2899" b="7758"/>
          <a:stretch>
            <a:fillRect/>
          </a:stretch>
        </p:blipFill>
        <p:spPr bwMode="auto">
          <a:xfrm>
            <a:off x="4592960" y="5187389"/>
            <a:ext cx="663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80" y="333375"/>
            <a:ext cx="142168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5" y="261938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733202" y="362796"/>
            <a:ext cx="1501775" cy="246223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유머 </a:t>
            </a: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소구의</a:t>
            </a: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예 </a:t>
            </a:r>
            <a:endParaRPr lang="ko-KR" altLang="en-US" b="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4608" y="3933056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광고학개론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835" y="332656"/>
            <a:ext cx="108012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4016896" y="374626"/>
            <a:ext cx="1501775" cy="246062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영상광고제작론</a:t>
            </a:r>
            <a:endParaRPr lang="ko-KR" altLang="en-US" b="0" kern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9929" y="784498"/>
            <a:ext cx="1425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땀냄새 탈취제 광고 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2" name="Picture 73" descr="C:\DOCUME~1\Owner\LOCALS~1\Temp\UNI00000c9c50d4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980" y="1052736"/>
            <a:ext cx="2058355" cy="2880319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2864768" y="784497"/>
            <a:ext cx="12698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핫초코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미떼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광고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6" name="Picture 7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7045" y="1066028"/>
            <a:ext cx="2039971" cy="286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982614" y="3933056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동생하나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사달라는 아이의 대사가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미소짓게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하는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핫초코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광고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41572" y="4406915"/>
            <a:ext cx="9813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TVCF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811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 bwMode="auto">
          <a:xfrm>
            <a:off x="4766598" y="4578704"/>
            <a:ext cx="3560145" cy="1881733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4736976" y="3038764"/>
            <a:ext cx="3560145" cy="1512168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239" y="1725191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스타일의 종류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공포 </a:t>
            </a:r>
            <a:r>
              <a:rPr kumimoji="1"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소구</a:t>
            </a:r>
            <a:endParaRPr kumimoji="1"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5274" y="2420888"/>
            <a:ext cx="40668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메시지에서 제시하는 권고사항을 따르지 않으면 발생할 수 있는 나쁜 결과를 보여줌으로써 태도를 변화시키는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설득커뮤니케이션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위협이 크면 소비자에게 반발이나 회피를 야기할 수도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있음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0" name="Picture 10" descr="D:\▣ HYCU\HYCU_2013_표준UI시안개발\◈ 완료_제출용\Daon_Set1_Modern\PPT_import\BL_ex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5606" y="3609040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5481" y="3573016"/>
            <a:ext cx="21291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공포소구를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이용한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구강청정제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광고 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13" name="개체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323537"/>
              </p:ext>
            </p:extLst>
          </p:nvPr>
        </p:nvGraphicFramePr>
        <p:xfrm>
          <a:off x="4793283" y="3280108"/>
          <a:ext cx="2249969" cy="1226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4" name="그림" r:id="rId4" imgW="4533333" imgH="2133333" progId="StaticMetafile">
                  <p:embed/>
                </p:oleObj>
              </mc:Choice>
              <mc:Fallback>
                <p:oleObj name="그림" r:id="rId4" imgW="4533333" imgH="2133333" progId="StaticMetafile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3283" y="3280108"/>
                        <a:ext cx="2249969" cy="122697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20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90625" y="3038763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구강청정제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광고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43252" y="3284984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공포소구를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이용한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구강청정제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광고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41232" y="4293096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광고학개론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6" name="Picture 7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8984" y="4839684"/>
            <a:ext cx="223426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5291774" y="4593463"/>
            <a:ext cx="1104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라이트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티 광고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41232" y="6177639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광고학개론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41232" y="4839684"/>
            <a:ext cx="11544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공포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위협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소구를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이용한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라이트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티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152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/>
          <p:cNvSpPr/>
          <p:nvPr/>
        </p:nvSpPr>
        <p:spPr bwMode="auto">
          <a:xfrm>
            <a:off x="4736976" y="3038763"/>
            <a:ext cx="3560145" cy="2622485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624652"/>
              </p:ext>
            </p:extLst>
          </p:nvPr>
        </p:nvGraphicFramePr>
        <p:xfrm>
          <a:off x="4880991" y="3259254"/>
          <a:ext cx="3284575" cy="1681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50" name="그림" r:id="rId3" imgW="4790476" imgH="3104762" progId="StaticMetafile">
                  <p:embed/>
                </p:oleObj>
              </mc:Choice>
              <mc:Fallback>
                <p:oleObj name="그림" r:id="rId3" imgW="4790476" imgH="3104762" progId="StaticMetafile">
                  <p:embed/>
                  <p:pic>
                    <p:nvPicPr>
                      <p:cNvPr id="0" name="개체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0991" y="3259254"/>
                        <a:ext cx="3284575" cy="16819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239" y="1725191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스타일의 종류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11</a:t>
            </a: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비교 광고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5274" y="2420888"/>
            <a:ext cx="40668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경쟁 제품과의 비교를 통해 자사 제품을 알리는 방법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시장에서 낮은 인지도로 선도 브랜드의 경쟁상대로서 대등하게 끌어올릴 수 있는 효과적인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전략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21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14503" y="3017497"/>
            <a:ext cx="7954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[HAZZYS]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7325" y="5157192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광고심리학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59020" y="4962473"/>
            <a:ext cx="20361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경쟁브랜드인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POLO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와의 비교광고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37027" y="5382064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◀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1/3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</a:p>
        </p:txBody>
      </p:sp>
    </p:spTree>
    <p:extLst>
      <p:ext uri="{BB962C8B-B14F-4D97-AF65-F5344CB8AC3E}">
        <p14:creationId xmlns:p14="http://schemas.microsoft.com/office/powerpoint/2010/main" val="346577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 bwMode="auto">
          <a:xfrm>
            <a:off x="5073129" y="709958"/>
            <a:ext cx="4271963" cy="322309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99CCFF"/>
            </a:solidFill>
            <a:miter lim="800000"/>
            <a:headEnd/>
            <a:tailEnd/>
          </a:ln>
        </p:spPr>
        <p:txBody>
          <a:bodyPr wrap="none" lIns="18000" tIns="46800" rIns="18000" bIns="46800" rtlCol="0" anchor="ctr"/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/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직사각형 28"/>
          <p:cNvSpPr/>
          <p:nvPr/>
        </p:nvSpPr>
        <p:spPr bwMode="auto">
          <a:xfrm>
            <a:off x="5457056" y="1244066"/>
            <a:ext cx="3581966" cy="2616982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14" name="개체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299402"/>
              </p:ext>
            </p:extLst>
          </p:nvPr>
        </p:nvGraphicFramePr>
        <p:xfrm>
          <a:off x="5730369" y="1522906"/>
          <a:ext cx="3039055" cy="1528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71" name="그림" r:id="rId3" imgW="5171429" imgH="3809524" progId="StaticMetafile">
                  <p:embed/>
                </p:oleObj>
              </mc:Choice>
              <mc:Fallback>
                <p:oleObj name="그림" r:id="rId3" imgW="5171429" imgH="3809524" progId="StaticMetafile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369" y="1522906"/>
                        <a:ext cx="3039055" cy="15288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AutoShape 32"/>
          <p:cNvSpPr>
            <a:spLocks noChangeArrowheads="1"/>
          </p:cNvSpPr>
          <p:nvPr/>
        </p:nvSpPr>
        <p:spPr bwMode="auto">
          <a:xfrm>
            <a:off x="5078810" y="333375"/>
            <a:ext cx="360164" cy="377824"/>
          </a:xfrm>
          <a:prstGeom prst="roundRect">
            <a:avLst>
              <a:gd name="adj" fmla="val 0"/>
            </a:avLst>
          </a:prstGeom>
          <a:solidFill>
            <a:srgbClr val="99CCFF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</a:p>
        </p:txBody>
      </p:sp>
      <p:sp>
        <p:nvSpPr>
          <p:cNvPr id="17" name="Rectangle 1059"/>
          <p:cNvSpPr>
            <a:spLocks noChangeArrowheads="1"/>
          </p:cNvSpPr>
          <p:nvPr/>
        </p:nvSpPr>
        <p:spPr bwMode="auto">
          <a:xfrm>
            <a:off x="5457056" y="719583"/>
            <a:ext cx="4032448" cy="4792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심리적으로 긍정적이거나 호감을 유발시키는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내용임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공포소구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유머소구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사랑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긍지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쾌락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향락 등</a:t>
            </a:r>
          </a:p>
        </p:txBody>
      </p:sp>
      <p:sp>
        <p:nvSpPr>
          <p:cNvPr id="18" name="AutoShape 32"/>
          <p:cNvSpPr>
            <a:spLocks noChangeArrowheads="1"/>
          </p:cNvSpPr>
          <p:nvPr/>
        </p:nvSpPr>
        <p:spPr bwMode="auto">
          <a:xfrm>
            <a:off x="5438975" y="333375"/>
            <a:ext cx="3906118" cy="377824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정서적 </a:t>
            </a:r>
            <a:r>
              <a:rPr kumimoji="1"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</a:t>
            </a:r>
            <a:endParaRPr kumimoji="1"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9" name="Picture 10" descr="D:\▣ HYCU\HYCU_2013_표준UI시안개발\◈ 완료_제출용\Daon_Set1_Modern\PPT_import\BL_ex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648095" y="990212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658362" y="3096488"/>
            <a:ext cx="3111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인간에게 내제되어 있는 공포를 유발시킴으로써 행동을 변화시키는 도박중독 공익광고 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96170" y="3394393"/>
            <a:ext cx="1311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광고심리학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 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71046" y="3614827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◀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4/4 </a:t>
            </a:r>
            <a:r>
              <a:rPr lang="en-US" altLang="ko-KR" b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endParaRPr lang="ko-KR" altLang="en-US" b="0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18742" y="1284895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도박중독 공익광고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직사각형 12"/>
          <p:cNvSpPr/>
          <p:nvPr/>
        </p:nvSpPr>
        <p:spPr bwMode="auto">
          <a:xfrm>
            <a:off x="614086" y="719873"/>
            <a:ext cx="4271963" cy="325484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99CCFF"/>
            </a:solidFill>
            <a:miter lim="800000"/>
            <a:headEnd/>
            <a:tailEnd/>
          </a:ln>
        </p:spPr>
        <p:txBody>
          <a:bodyPr wrap="none" lIns="18000" tIns="46800" rIns="18000" bIns="46800" rtlCol="0" anchor="ctr"/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/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AutoShape 32"/>
          <p:cNvSpPr>
            <a:spLocks noChangeArrowheads="1"/>
          </p:cNvSpPr>
          <p:nvPr/>
        </p:nvSpPr>
        <p:spPr bwMode="auto">
          <a:xfrm>
            <a:off x="619767" y="343289"/>
            <a:ext cx="360164" cy="377824"/>
          </a:xfrm>
          <a:prstGeom prst="roundRect">
            <a:avLst>
              <a:gd name="adj" fmla="val 0"/>
            </a:avLst>
          </a:prstGeom>
          <a:solidFill>
            <a:srgbClr val="99CCFF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</a:p>
        </p:txBody>
      </p:sp>
      <p:sp>
        <p:nvSpPr>
          <p:cNvPr id="25" name="Rectangle 1059"/>
          <p:cNvSpPr>
            <a:spLocks noChangeArrowheads="1"/>
          </p:cNvSpPr>
          <p:nvPr/>
        </p:nvSpPr>
        <p:spPr bwMode="auto">
          <a:xfrm>
            <a:off x="998013" y="729497"/>
            <a:ext cx="4032448" cy="4792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심리적으로 긍정적이거나 호감을 유발시키는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내용임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공포소구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유머소구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사랑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긍지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쾌락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향락 등</a:t>
            </a:r>
          </a:p>
        </p:txBody>
      </p:sp>
      <p:sp>
        <p:nvSpPr>
          <p:cNvPr id="27" name="AutoShape 32"/>
          <p:cNvSpPr>
            <a:spLocks noChangeArrowheads="1"/>
          </p:cNvSpPr>
          <p:nvPr/>
        </p:nvSpPr>
        <p:spPr bwMode="auto">
          <a:xfrm>
            <a:off x="979932" y="343289"/>
            <a:ext cx="3906118" cy="377824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정서적 </a:t>
            </a:r>
            <a:r>
              <a:rPr kumimoji="1"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</a:t>
            </a:r>
            <a:endParaRPr kumimoji="1"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8" name="Picture 10" descr="D:\▣ HYCU\HYCU_2013_표준UI시안개발\◈ 완료_제출용\Daon_Set1_Modern\PPT_import\BL_ex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136576" y="978221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412003" y="3642207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◀ 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/4 ▶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385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 bwMode="auto">
          <a:xfrm>
            <a:off x="4631413" y="1035763"/>
            <a:ext cx="3560145" cy="2622485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직사각형 4"/>
          <p:cNvSpPr/>
          <p:nvPr/>
        </p:nvSpPr>
        <p:spPr bwMode="auto">
          <a:xfrm>
            <a:off x="4746681" y="1247494"/>
            <a:ext cx="3329610" cy="1958753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직사각형 15"/>
          <p:cNvSpPr/>
          <p:nvPr/>
        </p:nvSpPr>
        <p:spPr bwMode="auto">
          <a:xfrm>
            <a:off x="848544" y="1022539"/>
            <a:ext cx="3560145" cy="2622485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0" name="Picture 38" descr="C:\DOCUME~1\Owner\LOCALS~1\Temp\UNI00000c9c50dc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3573" y="1247494"/>
            <a:ext cx="1610282" cy="851590"/>
          </a:xfrm>
          <a:prstGeom prst="rect">
            <a:avLst/>
          </a:prstGeom>
          <a:noFill/>
        </p:spPr>
      </p:pic>
      <p:graphicFrame>
        <p:nvGraphicFramePr>
          <p:cNvPr id="11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405864"/>
              </p:ext>
            </p:extLst>
          </p:nvPr>
        </p:nvGraphicFramePr>
        <p:xfrm>
          <a:off x="2569636" y="1247494"/>
          <a:ext cx="1724659" cy="835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06" name="그림" r:id="rId4" imgW="3328141" imgH="4931256" progId="StaticMetafile">
                  <p:embed/>
                </p:oleObj>
              </mc:Choice>
              <mc:Fallback>
                <p:oleObj name="그림" r:id="rId4" imgW="3328141" imgH="4931256" progId="StaticMetafi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9636" y="1247494"/>
                        <a:ext cx="1724659" cy="8352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759579"/>
              </p:ext>
            </p:extLst>
          </p:nvPr>
        </p:nvGraphicFramePr>
        <p:xfrm>
          <a:off x="1002488" y="2096949"/>
          <a:ext cx="1591368" cy="840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07" name="그림" r:id="rId6" imgW="6295238" imgH="5342857" progId="StaticMetafile">
                  <p:embed/>
                </p:oleObj>
              </mc:Choice>
              <mc:Fallback>
                <p:oleObj name="그림" r:id="rId6" imgW="6295238" imgH="5342857" progId="StaticMetafi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2488" y="2096949"/>
                        <a:ext cx="1591368" cy="8409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40" descr="C:\DOCUME~1\Owner\LOCALS~1\Temp\UNI00000c9c50e4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3308" y="2102311"/>
            <a:ext cx="1720146" cy="84393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132876" y="1001273"/>
            <a:ext cx="10214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펩시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·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버거킹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893" y="3140968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광고학개론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0588" y="2946249"/>
            <a:ext cx="18533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펩시콜라와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버거킹의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비교광고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48595" y="3365840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◀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2/3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17096" y="991361"/>
            <a:ext cx="1069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펩시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핸드릭스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20570" y="3355928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◀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/3 </a:t>
            </a:r>
            <a:r>
              <a:rPr lang="ko-KR" altLang="en-US" b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</a:p>
        </p:txBody>
      </p:sp>
    </p:spTree>
    <p:extLst>
      <p:ext uri="{BB962C8B-B14F-4D97-AF65-F5344CB8AC3E}">
        <p14:creationId xmlns:p14="http://schemas.microsoft.com/office/powerpoint/2010/main" val="1572990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239" y="1725191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스타일의 종류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12</a:t>
            </a: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실증형</a:t>
            </a:r>
            <a:endParaRPr kumimoji="1"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5274" y="2420888"/>
            <a:ext cx="3994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'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백문이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불여일견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百聞不如一見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)'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'Seeing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is Believing‘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영어로는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'Demonstration'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이고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줄여서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'Demo'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라고도 함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사실에 근거해 실제 실험이나 비교를 통해 제품의 사항을 증명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확인시키는 방법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실증형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실연 광고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사실 광고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설명형 광고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시연 광고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실현 광고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증명 광고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입증 광고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논증 광고 등 다양한 용어로 불리고 있음</a:t>
            </a:r>
          </a:p>
        </p:txBody>
      </p:sp>
      <p:pic>
        <p:nvPicPr>
          <p:cNvPr id="12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654" y="4143437"/>
            <a:ext cx="142168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729" y="4072000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6967876" y="4172858"/>
            <a:ext cx="1501775" cy="246223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실증형의</a:t>
            </a: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예 </a:t>
            </a:r>
            <a:endParaRPr lang="ko-KR" altLang="en-US" b="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34"/>
          <p:cNvSpPr txBox="1"/>
          <p:nvPr/>
        </p:nvSpPr>
        <p:spPr>
          <a:xfrm>
            <a:off x="8822043" y="3995968"/>
            <a:ext cx="864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팝업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클릭하면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새창으로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뒷장의 내용 제시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22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034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 bwMode="auto">
          <a:xfrm>
            <a:off x="529156" y="3501009"/>
            <a:ext cx="4959256" cy="1489200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직사각형 23"/>
          <p:cNvSpPr/>
          <p:nvPr/>
        </p:nvSpPr>
        <p:spPr bwMode="auto">
          <a:xfrm>
            <a:off x="3080792" y="810733"/>
            <a:ext cx="2407620" cy="2546259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529256" y="810733"/>
            <a:ext cx="2407620" cy="2546259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929" y="784498"/>
            <a:ext cx="215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아이보리 비누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(19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세기 후반 광고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2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80" y="333375"/>
            <a:ext cx="142168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5" y="261938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733202" y="362796"/>
            <a:ext cx="1501775" cy="246223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실증형의</a:t>
            </a: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예 </a:t>
            </a:r>
            <a:endParaRPr lang="ko-KR" altLang="en-US" b="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444475" y="764704"/>
            <a:ext cx="5156597" cy="489654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0" name="Picture 9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11615" r="2899" b="7758"/>
          <a:stretch>
            <a:fillRect/>
          </a:stretch>
        </p:blipFill>
        <p:spPr bwMode="auto">
          <a:xfrm>
            <a:off x="4865489" y="5301208"/>
            <a:ext cx="663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648744" y="5157192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◀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1/2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</a:p>
        </p:txBody>
      </p:sp>
      <p:pic>
        <p:nvPicPr>
          <p:cNvPr id="42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867" y="332656"/>
            <a:ext cx="108012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직사각형 42"/>
          <p:cNvSpPr/>
          <p:nvPr/>
        </p:nvSpPr>
        <p:spPr>
          <a:xfrm>
            <a:off x="4304928" y="374626"/>
            <a:ext cx="1501775" cy="246062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영상광고제작론</a:t>
            </a:r>
            <a:endParaRPr lang="ko-KR" altLang="en-US" b="0" kern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2" name="개체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008362"/>
              </p:ext>
            </p:extLst>
          </p:nvPr>
        </p:nvGraphicFramePr>
        <p:xfrm>
          <a:off x="754161" y="1050948"/>
          <a:ext cx="2038599" cy="1729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74" name="그림" r:id="rId6" imgW="4510195" imgH="5423010" progId="StaticMetafile">
                  <p:embed/>
                </p:oleObj>
              </mc:Choice>
              <mc:Fallback>
                <p:oleObj name="그림" r:id="rId6" imgW="4510195" imgH="5423010" progId="StaticMetafile">
                  <p:embed/>
                  <p:pic>
                    <p:nvPicPr>
                      <p:cNvPr id="0" name="Picture 2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161" y="1050948"/>
                        <a:ext cx="2038599" cy="172998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9631954"/>
              </p:ext>
            </p:extLst>
          </p:nvPr>
        </p:nvGraphicFramePr>
        <p:xfrm>
          <a:off x="3284048" y="1103478"/>
          <a:ext cx="2028992" cy="1907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75" name="그림" r:id="rId8" imgW="1745757" imgH="1808105" progId="StaticMetafile">
                  <p:embed/>
                </p:oleObj>
              </mc:Choice>
              <mc:Fallback>
                <p:oleObj name="그림" r:id="rId8" imgW="1745757" imgH="1808105" progId="StaticMetafile">
                  <p:embed/>
                  <p:pic>
                    <p:nvPicPr>
                      <p:cNvPr id="0" name="Picture 2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4048" y="1103478"/>
                        <a:ext cx="2028992" cy="190767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3008784" y="774229"/>
            <a:ext cx="17860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클레어롤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남성용 염색광고 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9928" y="3501008"/>
            <a:ext cx="50691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팀버랜드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방수부츠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(Timberland Boots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45" name="개체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274626"/>
              </p:ext>
            </p:extLst>
          </p:nvPr>
        </p:nvGraphicFramePr>
        <p:xfrm>
          <a:off x="741669" y="3796234"/>
          <a:ext cx="1114987" cy="907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76" name="그림" r:id="rId10" imgW="666667" imgH="485714" progId="StaticMetafile">
                  <p:embed/>
                </p:oleObj>
              </mc:Choice>
              <mc:Fallback>
                <p:oleObj name="그림" r:id="rId10" imgW="666667" imgH="485714" progId="StaticMetafile">
                  <p:embed/>
                  <p:pic>
                    <p:nvPicPr>
                      <p:cNvPr id="0" name="Picture 2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669" y="3796234"/>
                        <a:ext cx="1114987" cy="9077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개체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5478224"/>
              </p:ext>
            </p:extLst>
          </p:nvPr>
        </p:nvGraphicFramePr>
        <p:xfrm>
          <a:off x="1875291" y="3796234"/>
          <a:ext cx="1147481" cy="919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77" name="그림" r:id="rId12" imgW="666667" imgH="485714" progId="StaticMetafile">
                  <p:embed/>
                </p:oleObj>
              </mc:Choice>
              <mc:Fallback>
                <p:oleObj name="그림" r:id="rId12" imgW="666667" imgH="485714" progId="StaticMetafile">
                  <p:embed/>
                  <p:pic>
                    <p:nvPicPr>
                      <p:cNvPr id="0" name="Picture 2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5291" y="3796234"/>
                        <a:ext cx="1147481" cy="91933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개체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8149384"/>
              </p:ext>
            </p:extLst>
          </p:nvPr>
        </p:nvGraphicFramePr>
        <p:xfrm>
          <a:off x="3027272" y="3794372"/>
          <a:ext cx="1133640" cy="92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78" name="그림" r:id="rId14" imgW="666667" imgH="485714" progId="StaticMetafile">
                  <p:embed/>
                </p:oleObj>
              </mc:Choice>
              <mc:Fallback>
                <p:oleObj name="그림" r:id="rId14" imgW="666667" imgH="485714" progId="StaticMetafile">
                  <p:embed/>
                  <p:pic>
                    <p:nvPicPr>
                      <p:cNvPr id="0" name="Picture 2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7272" y="3794372"/>
                        <a:ext cx="1133640" cy="92747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개체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132683"/>
              </p:ext>
            </p:extLst>
          </p:nvPr>
        </p:nvGraphicFramePr>
        <p:xfrm>
          <a:off x="4171544" y="3789040"/>
          <a:ext cx="1165839" cy="954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79" name="그림" r:id="rId16" imgW="666667" imgH="485714" progId="StaticMetafile">
                  <p:embed/>
                </p:oleObj>
              </mc:Choice>
              <mc:Fallback>
                <p:oleObj name="그림" r:id="rId16" imgW="666667" imgH="485714" progId="StaticMetafile">
                  <p:embed/>
                  <p:pic>
                    <p:nvPicPr>
                      <p:cNvPr id="0" name="Picture 3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1544" y="3789040"/>
                        <a:ext cx="1165839" cy="95494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74225" y="2796897"/>
            <a:ext cx="2129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아이보리 비누를 실로 잘라 사용하면</a:t>
            </a:r>
            <a:b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더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경제적이라는 메시지의 광고 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520" y="4743987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비교를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통한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실증형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44888" y="5013176"/>
            <a:ext cx="15167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방송광고장르론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577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 bwMode="auto">
          <a:xfrm>
            <a:off x="3080792" y="810733"/>
            <a:ext cx="2407620" cy="4179476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직사각형 22"/>
          <p:cNvSpPr/>
          <p:nvPr/>
        </p:nvSpPr>
        <p:spPr bwMode="auto">
          <a:xfrm>
            <a:off x="529256" y="810733"/>
            <a:ext cx="2407620" cy="4179476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444475" y="764704"/>
            <a:ext cx="5156597" cy="489654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5" name="Picture 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11615" r="2899" b="7758"/>
          <a:stretch>
            <a:fillRect/>
          </a:stretch>
        </p:blipFill>
        <p:spPr bwMode="auto">
          <a:xfrm>
            <a:off x="4865489" y="5301208"/>
            <a:ext cx="663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648744" y="5157192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◀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2/2 </a:t>
            </a:r>
            <a:r>
              <a:rPr lang="ko-KR" altLang="en-US" b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</a:p>
        </p:txBody>
      </p:sp>
      <p:pic>
        <p:nvPicPr>
          <p:cNvPr id="12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80" y="333375"/>
            <a:ext cx="142168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5" y="261938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733202" y="362796"/>
            <a:ext cx="1501775" cy="246223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실증형의</a:t>
            </a: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예 </a:t>
            </a:r>
            <a:endParaRPr lang="ko-KR" altLang="en-US" b="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779322"/>
              </p:ext>
            </p:extLst>
          </p:nvPr>
        </p:nvGraphicFramePr>
        <p:xfrm>
          <a:off x="734887" y="1039500"/>
          <a:ext cx="2057873" cy="3829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64" name="그림" r:id="rId6" imgW="2276190" imgH="3666667" progId="StaticMetafile">
                  <p:embed/>
                </p:oleObj>
              </mc:Choice>
              <mc:Fallback>
                <p:oleObj name="그림" r:id="rId6" imgW="2276190" imgH="3666667" progId="StaticMetafile">
                  <p:embed/>
                  <p:pic>
                    <p:nvPicPr>
                      <p:cNvPr id="0" name="Picture 2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887" y="1039500"/>
                        <a:ext cx="2057873" cy="38296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12208"/>
              </p:ext>
            </p:extLst>
          </p:nvPr>
        </p:nvGraphicFramePr>
        <p:xfrm>
          <a:off x="3296816" y="1028628"/>
          <a:ext cx="2046616" cy="3840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65" name="그림" r:id="rId8" imgW="3638095" imgH="3971429" progId="StaticMetafile">
                  <p:embed/>
                </p:oleObj>
              </mc:Choice>
              <mc:Fallback>
                <p:oleObj name="그림" r:id="rId8" imgW="3638095" imgH="3971429" progId="StaticMetafile">
                  <p:embed/>
                  <p:pic>
                    <p:nvPicPr>
                      <p:cNvPr id="0" name="Picture 2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6816" y="1028628"/>
                        <a:ext cx="2046616" cy="384053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867" y="332656"/>
            <a:ext cx="108012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직사각형 29"/>
          <p:cNvSpPr/>
          <p:nvPr/>
        </p:nvSpPr>
        <p:spPr>
          <a:xfrm>
            <a:off x="4304928" y="374626"/>
            <a:ext cx="1501775" cy="246062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영상광고제작론</a:t>
            </a:r>
            <a:endParaRPr lang="ko-KR" altLang="en-US" b="0" kern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9929" y="784498"/>
            <a:ext cx="870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옥시크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린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08784" y="774229"/>
            <a:ext cx="1402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세정제 ‘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이지오프뱅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944888" y="5013176"/>
            <a:ext cx="15167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방송광고장르론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876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239" y="1725191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스타일의 종류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13</a:t>
            </a: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성적 </a:t>
            </a:r>
            <a:r>
              <a:rPr kumimoji="1"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소구</a:t>
            </a:r>
            <a:r>
              <a:rPr kumimoji="1"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(Sex-appeal) </a:t>
            </a:r>
            <a:r>
              <a:rPr kumimoji="1"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방식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5274" y="2420888"/>
            <a:ext cx="39948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성적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소구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광고는 명확하게 남성 또는 여성으로 특정의 성을 지향하는 광고임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성별에 따라 시각적 이미지나 언어적 메시지를 확실히 다르게 표현하는 광고임</a:t>
            </a:r>
          </a:p>
        </p:txBody>
      </p:sp>
      <p:pic>
        <p:nvPicPr>
          <p:cNvPr id="12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974" y="3249426"/>
            <a:ext cx="142168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049" y="3177989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7163982" y="3278847"/>
            <a:ext cx="1194680" cy="246223"/>
          </a:xfrm>
          <a:prstGeom prst="rect">
            <a:avLst/>
          </a:prstGeom>
          <a:noFill/>
        </p:spPr>
        <p:txBody>
          <a:bodyPr wrap="square"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성적 </a:t>
            </a: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소구의</a:t>
            </a: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예 </a:t>
            </a:r>
            <a:endParaRPr lang="ko-KR" altLang="en-US" b="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34"/>
          <p:cNvSpPr txBox="1"/>
          <p:nvPr/>
        </p:nvSpPr>
        <p:spPr>
          <a:xfrm>
            <a:off x="8806366" y="2939238"/>
            <a:ext cx="864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팝업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클릭하면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새창으로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뒷장의 내용 제시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23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338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/>
          <p:cNvSpPr/>
          <p:nvPr/>
        </p:nvSpPr>
        <p:spPr bwMode="auto">
          <a:xfrm>
            <a:off x="529255" y="800100"/>
            <a:ext cx="2407620" cy="4130434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76" name="Picture 5" descr="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473" y="1020449"/>
            <a:ext cx="2062287" cy="3679837"/>
          </a:xfrm>
          <a:prstGeom prst="rect">
            <a:avLst/>
          </a:prstGeom>
          <a:noFill/>
        </p:spPr>
      </p:pic>
      <p:sp>
        <p:nvSpPr>
          <p:cNvPr id="77" name="직사각형 76"/>
          <p:cNvSpPr/>
          <p:nvPr/>
        </p:nvSpPr>
        <p:spPr bwMode="auto">
          <a:xfrm>
            <a:off x="3060069" y="810734"/>
            <a:ext cx="2407620" cy="4112234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59929" y="784498"/>
            <a:ext cx="1327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돌체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&amp;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가바나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향수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008784" y="774229"/>
            <a:ext cx="1595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뉴트로지나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바디에멀젼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80" name="개체 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651821"/>
              </p:ext>
            </p:extLst>
          </p:nvPr>
        </p:nvGraphicFramePr>
        <p:xfrm>
          <a:off x="3276732" y="1039128"/>
          <a:ext cx="2065784" cy="3655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04" name="그림" r:id="rId5" imgW="3123810" imgH="4714286" progId="StaticMetafile">
                  <p:embed/>
                </p:oleObj>
              </mc:Choice>
              <mc:Fallback>
                <p:oleObj name="그림" r:id="rId5" imgW="3123810" imgH="4714286" progId="StaticMetafi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732" y="1039128"/>
                        <a:ext cx="2065784" cy="365509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직사각형 80"/>
          <p:cNvSpPr/>
          <p:nvPr/>
        </p:nvSpPr>
        <p:spPr>
          <a:xfrm>
            <a:off x="1590735" y="4694226"/>
            <a:ext cx="12763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광고학개론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444475" y="764704"/>
            <a:ext cx="5084589" cy="4608512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58" name="Picture 9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11615" r="2899" b="7758"/>
          <a:stretch>
            <a:fillRect/>
          </a:stretch>
        </p:blipFill>
        <p:spPr bwMode="auto">
          <a:xfrm>
            <a:off x="4790818" y="5053558"/>
            <a:ext cx="663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2572833" y="5054987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◀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1/3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</a:p>
        </p:txBody>
      </p:sp>
      <p:pic>
        <p:nvPicPr>
          <p:cNvPr id="61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80" y="333375"/>
            <a:ext cx="142168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5" y="261938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직사각형 62"/>
          <p:cNvSpPr/>
          <p:nvPr/>
        </p:nvSpPr>
        <p:spPr>
          <a:xfrm>
            <a:off x="733202" y="362796"/>
            <a:ext cx="1501775" cy="246223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성적 </a:t>
            </a: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소구의</a:t>
            </a: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예 </a:t>
            </a:r>
            <a:endParaRPr lang="ko-KR" altLang="en-US" b="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4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59" y="332656"/>
            <a:ext cx="108012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직사각형 64"/>
          <p:cNvSpPr/>
          <p:nvPr/>
        </p:nvSpPr>
        <p:spPr>
          <a:xfrm>
            <a:off x="4232920" y="374626"/>
            <a:ext cx="1501775" cy="246062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영상광고제작론</a:t>
            </a:r>
            <a:endParaRPr lang="ko-KR" altLang="en-US" b="0" kern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3884189" y="4694947"/>
            <a:ext cx="15167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방송광고장르론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224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 bwMode="auto">
          <a:xfrm>
            <a:off x="531916" y="2949707"/>
            <a:ext cx="4925140" cy="1980828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직사각형 1"/>
          <p:cNvSpPr/>
          <p:nvPr/>
        </p:nvSpPr>
        <p:spPr bwMode="auto">
          <a:xfrm>
            <a:off x="529253" y="800100"/>
            <a:ext cx="4925140" cy="1980828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44475" y="764704"/>
            <a:ext cx="5084589" cy="4608512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" name="Picture 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11615" r="2899" b="7758"/>
          <a:stretch>
            <a:fillRect/>
          </a:stretch>
        </p:blipFill>
        <p:spPr bwMode="auto">
          <a:xfrm>
            <a:off x="4790818" y="5053558"/>
            <a:ext cx="663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72833" y="5054987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◀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/3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9929" y="784498"/>
            <a:ext cx="6142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겔랑</a:t>
            </a:r>
          </a:p>
        </p:txBody>
      </p:sp>
      <p:pic>
        <p:nvPicPr>
          <p:cNvPr id="7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80" y="333375"/>
            <a:ext cx="142168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5" y="261938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733202" y="362796"/>
            <a:ext cx="1501775" cy="246223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성적 </a:t>
            </a: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소구의</a:t>
            </a: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예 </a:t>
            </a:r>
            <a:endParaRPr lang="ko-KR" altLang="en-US" b="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0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59" y="332656"/>
            <a:ext cx="108012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4232920" y="374626"/>
            <a:ext cx="1501775" cy="246062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영상광고제작론</a:t>
            </a:r>
            <a:endParaRPr lang="ko-KR" altLang="en-US" b="0" kern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318" y="4550931"/>
            <a:ext cx="10967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상징적 성적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784969" y="4694947"/>
            <a:ext cx="15167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방송광고장르론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15" name="개체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9461919"/>
              </p:ext>
            </p:extLst>
          </p:nvPr>
        </p:nvGraphicFramePr>
        <p:xfrm>
          <a:off x="720725" y="1041400"/>
          <a:ext cx="2178050" cy="1337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28" name="그림" r:id="rId6" imgW="3228571" imgH="2457143" progId="StaticMetafile">
                  <p:embed/>
                </p:oleObj>
              </mc:Choice>
              <mc:Fallback>
                <p:oleObj name="그림" r:id="rId6" imgW="3228571" imgH="2457143" progId="StaticMetafile">
                  <p:embed/>
                  <p:pic>
                    <p:nvPicPr>
                      <p:cNvPr id="0" name="개체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" y="1041400"/>
                        <a:ext cx="2178050" cy="13373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개체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3570728"/>
              </p:ext>
            </p:extLst>
          </p:nvPr>
        </p:nvGraphicFramePr>
        <p:xfrm>
          <a:off x="2957513" y="1036638"/>
          <a:ext cx="2363787" cy="1341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29" name="그림" r:id="rId8" imgW="3228571" imgH="2228571" progId="StaticMetafile">
                  <p:embed/>
                </p:oleObj>
              </mc:Choice>
              <mc:Fallback>
                <p:oleObj name="그림" r:id="rId8" imgW="3228571" imgH="2228571" progId="StaticMetafile">
                  <p:embed/>
                  <p:pic>
                    <p:nvPicPr>
                      <p:cNvPr id="0" name="개체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7513" y="1036638"/>
                        <a:ext cx="2363787" cy="1341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43153" y="2378356"/>
            <a:ext cx="1167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환상적 성적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856977" y="2534707"/>
            <a:ext cx="15167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방송광고장르론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2592" y="2934105"/>
            <a:ext cx="9589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보해복분자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30" name="개체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8975078"/>
              </p:ext>
            </p:extLst>
          </p:nvPr>
        </p:nvGraphicFramePr>
        <p:xfrm>
          <a:off x="2936776" y="3223609"/>
          <a:ext cx="2376264" cy="1327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30" name="그림" r:id="rId10" imgW="3142857" imgH="2285714" progId="StaticMetafile">
                  <p:embed/>
                </p:oleObj>
              </mc:Choice>
              <mc:Fallback>
                <p:oleObj name="그림" r:id="rId10" imgW="3142857" imgH="2285714" progId="StaticMetafi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6776" y="3223609"/>
                        <a:ext cx="2376264" cy="13273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개체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422586"/>
              </p:ext>
            </p:extLst>
          </p:nvPr>
        </p:nvGraphicFramePr>
        <p:xfrm>
          <a:off x="729557" y="3212976"/>
          <a:ext cx="2207318" cy="1327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31" name="그림" r:id="rId12" imgW="3142857" imgH="2285714" progId="StaticMetafile">
                  <p:embed/>
                </p:oleObj>
              </mc:Choice>
              <mc:Fallback>
                <p:oleObj name="그림" r:id="rId12" imgW="3142857" imgH="2285714" progId="StaticMetafi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557" y="3212976"/>
                        <a:ext cx="2207318" cy="13273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166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/>
          <p:cNvSpPr/>
          <p:nvPr/>
        </p:nvSpPr>
        <p:spPr bwMode="auto">
          <a:xfrm>
            <a:off x="529253" y="800100"/>
            <a:ext cx="4925140" cy="4141068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44475" y="764704"/>
            <a:ext cx="5084589" cy="4608512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6" name="Picture 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11615" r="2899" b="7758"/>
          <a:stretch>
            <a:fillRect/>
          </a:stretch>
        </p:blipFill>
        <p:spPr bwMode="auto">
          <a:xfrm>
            <a:off x="4790818" y="5053558"/>
            <a:ext cx="663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572833" y="5054987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◀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/3 </a:t>
            </a:r>
            <a:r>
              <a:rPr lang="ko-KR" altLang="en-US" b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9929" y="784498"/>
            <a:ext cx="12346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코리아나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선크림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80" y="333375"/>
            <a:ext cx="142168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5" y="261938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733202" y="362796"/>
            <a:ext cx="1501775" cy="246223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성적 </a:t>
            </a: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소구의</a:t>
            </a: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예 </a:t>
            </a:r>
            <a:endParaRPr lang="ko-KR" altLang="en-US" b="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9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59" y="332656"/>
            <a:ext cx="108012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4232920" y="374626"/>
            <a:ext cx="1501775" cy="246062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영상광고제작론</a:t>
            </a:r>
            <a:endParaRPr lang="ko-KR" altLang="en-US" b="0" kern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318" y="4469011"/>
            <a:ext cx="1888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스토리가 있는 이미지 성적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19" name="개체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92232"/>
              </p:ext>
            </p:extLst>
          </p:nvPr>
        </p:nvGraphicFramePr>
        <p:xfrm>
          <a:off x="700981" y="997611"/>
          <a:ext cx="4656855" cy="347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72" name="그림" r:id="rId6" imgW="3142857" imgH="4742857" progId="StaticMetafile">
                  <p:embed/>
                </p:oleObj>
              </mc:Choice>
              <mc:Fallback>
                <p:oleObj name="그림" r:id="rId6" imgW="3142857" imgH="4742857" progId="StaticMetafile">
                  <p:embed/>
                  <p:pic>
                    <p:nvPicPr>
                      <p:cNvPr id="0" name="Picture 1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981" y="997611"/>
                        <a:ext cx="4656855" cy="3471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0" y="105489"/>
            <a:ext cx="1847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3784969" y="4694947"/>
            <a:ext cx="15167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방송광고장르론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693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239" y="1725191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스타일의 종류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14</a:t>
            </a: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패러디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5274" y="2420888"/>
            <a:ext cx="399485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넓은 의미에서 패러디는 일반인들에게 잘 알려진 원작의 약점임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진지함을 흉내 내거나 과장하여 왜곡시켜 그 결과를 표현하여 원작이나 사회적 상황에 대해 비평하거나 웃음을 이끌어내는 것을 말함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패러디는 단순한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빌려오기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보다는 적극적인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재창조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로서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이미 소비자에게 잘 알려진 내용은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TV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광고의 특성과 결합시킬 수 있어야 함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표절시비나 저작권 문제 등과 결부되어 발생할 수 있는 문제점들을 고려해서 만들어야 함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4571694" y="4149080"/>
            <a:ext cx="640336" cy="397599"/>
          </a:xfrm>
          <a:prstGeom prst="rect">
            <a:avLst/>
          </a:prstGeom>
          <a:solidFill>
            <a:srgbClr val="B9D1F5"/>
          </a:solidFill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 lIns="18000" tIns="46800" rIns="18000" bIns="46800" anchor="ctr"/>
          <a:lstStyle/>
          <a:p>
            <a:pPr algn="ctr"/>
            <a:r>
              <a:rPr lang="ko-KR" altLang="en-US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장점 </a:t>
            </a:r>
            <a:endParaRPr lang="ko-KR" altLang="en-US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5263199" y="4149229"/>
            <a:ext cx="3095948" cy="397599"/>
          </a:xfrm>
          <a:prstGeom prst="rect">
            <a:avLst/>
          </a:prstGeom>
          <a:solidFill>
            <a:srgbClr val="E8F0FC"/>
          </a:solidFill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 lIns="126000" tIns="46800" rIns="54000" bIns="46800" anchor="ctr"/>
          <a:lstStyle/>
          <a:p>
            <a:pPr>
              <a:spcBef>
                <a:spcPct val="30000"/>
              </a:spcBef>
            </a:pPr>
            <a:r>
              <a:rPr kumimoji="1" lang="ko-KR" altLang="en-US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적은 비용으로 소비자에게 다가갈 수 있음 </a:t>
            </a: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4571694" y="4608885"/>
            <a:ext cx="640336" cy="397599"/>
          </a:xfrm>
          <a:prstGeom prst="rect">
            <a:avLst/>
          </a:prstGeom>
          <a:solidFill>
            <a:srgbClr val="B9D1F5"/>
          </a:solidFill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 lIns="18000" tIns="46800" rIns="18000" bIns="46800" anchor="ctr"/>
          <a:lstStyle/>
          <a:p>
            <a:pPr algn="ctr"/>
            <a:r>
              <a:rPr lang="ko-KR" altLang="en-US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단점</a:t>
            </a: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5263199" y="4609034"/>
            <a:ext cx="3095948" cy="397599"/>
          </a:xfrm>
          <a:prstGeom prst="rect">
            <a:avLst/>
          </a:prstGeom>
          <a:solidFill>
            <a:srgbClr val="E8F0FC"/>
          </a:solidFill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 lIns="126000" tIns="46800" rIns="54000" bIns="46800" anchor="ctr"/>
          <a:lstStyle/>
          <a:p>
            <a:pPr>
              <a:spcBef>
                <a:spcPct val="30000"/>
              </a:spcBef>
            </a:pPr>
            <a:r>
              <a:rPr kumimoji="1" lang="ko-KR" altLang="en-US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지나친 패러디 형식으로 표절과 패러디의 구분이 어려움</a:t>
            </a:r>
            <a:endParaRPr kumimoji="1" lang="ko-KR" altLang="en-US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6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21" y="5146184"/>
            <a:ext cx="158249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096" y="5074747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6958351" y="5188529"/>
            <a:ext cx="1501775" cy="246062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패러디 광고의 예 </a:t>
            </a:r>
          </a:p>
        </p:txBody>
      </p:sp>
      <p:sp>
        <p:nvSpPr>
          <p:cNvPr id="19" name="TextBox 34"/>
          <p:cNvSpPr txBox="1"/>
          <p:nvPr/>
        </p:nvSpPr>
        <p:spPr>
          <a:xfrm>
            <a:off x="8792649" y="5019496"/>
            <a:ext cx="864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팝업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클릭하면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새창으로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뒷장의 내용 제시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24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781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 bwMode="auto">
          <a:xfrm>
            <a:off x="513752" y="2564904"/>
            <a:ext cx="5591376" cy="3384376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529255" y="842633"/>
            <a:ext cx="5591376" cy="1650263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44475" y="764704"/>
            <a:ext cx="5804669" cy="561662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7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16" y="332656"/>
            <a:ext cx="108012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4870077" y="374626"/>
            <a:ext cx="1501775" cy="246062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영상광고제작론</a:t>
            </a:r>
            <a:endParaRPr lang="ko-KR" altLang="en-US" b="0" kern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187" y="836712"/>
            <a:ext cx="19511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명화를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패러디한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LG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그룹 광고</a:t>
            </a:r>
          </a:p>
        </p:txBody>
      </p:sp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536823"/>
              </p:ext>
            </p:extLst>
          </p:nvPr>
        </p:nvGraphicFramePr>
        <p:xfrm>
          <a:off x="674315" y="1100716"/>
          <a:ext cx="2406477" cy="1176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18" name="그림" r:id="rId4" imgW="6857143" imgH="4571429" progId="StaticMetafile">
                  <p:embed/>
                </p:oleObj>
              </mc:Choice>
              <mc:Fallback>
                <p:oleObj name="그림" r:id="rId4" imgW="6857143" imgH="4571429" progId="StaticMetafile">
                  <p:embed/>
                  <p:pic>
                    <p:nvPicPr>
                      <p:cNvPr id="0" name="Picture 2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15" y="1100716"/>
                        <a:ext cx="2406477" cy="11761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개체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066042"/>
              </p:ext>
            </p:extLst>
          </p:nvPr>
        </p:nvGraphicFramePr>
        <p:xfrm>
          <a:off x="3070159" y="1141080"/>
          <a:ext cx="2951162" cy="1135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19" name="그림" r:id="rId6" imgW="6857143" imgH="2031746" progId="StaticMetafile">
                  <p:embed/>
                </p:oleObj>
              </mc:Choice>
              <mc:Fallback>
                <p:oleObj name="그림" r:id="rId6" imgW="6857143" imgH="2031746" progId="StaticMetafile">
                  <p:embed/>
                  <p:pic>
                    <p:nvPicPr>
                      <p:cNvPr id="0" name="Picture 2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0159" y="1141080"/>
                        <a:ext cx="2951162" cy="11357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52189" y="2564904"/>
            <a:ext cx="1941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사건과 사람을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패러디한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광고 </a:t>
            </a:r>
          </a:p>
        </p:txBody>
      </p:sp>
      <p:graphicFrame>
        <p:nvGraphicFramePr>
          <p:cNvPr id="16" name="개체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41917"/>
              </p:ext>
            </p:extLst>
          </p:nvPr>
        </p:nvGraphicFramePr>
        <p:xfrm>
          <a:off x="723370" y="2797610"/>
          <a:ext cx="2429430" cy="2935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20" name="그림" r:id="rId8" imgW="731555" imgH="2514721" progId="StaticMetafile">
                  <p:embed/>
                </p:oleObj>
              </mc:Choice>
              <mc:Fallback>
                <p:oleObj name="그림" r:id="rId8" imgW="731555" imgH="2514721" progId="StaticMetafile">
                  <p:embed/>
                  <p:pic>
                    <p:nvPicPr>
                      <p:cNvPr id="0" name="Picture 2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370" y="2797610"/>
                        <a:ext cx="2429430" cy="293564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개체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875698"/>
              </p:ext>
            </p:extLst>
          </p:nvPr>
        </p:nvGraphicFramePr>
        <p:xfrm>
          <a:off x="3263976" y="2780928"/>
          <a:ext cx="2625128" cy="295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21" name="그림" r:id="rId10" imgW="731555" imgH="2165570" progId="StaticMetafile">
                  <p:embed/>
                </p:oleObj>
              </mc:Choice>
              <mc:Fallback>
                <p:oleObj name="그림" r:id="rId10" imgW="731555" imgH="2165570" progId="StaticMetafile">
                  <p:embed/>
                  <p:pic>
                    <p:nvPicPr>
                      <p:cNvPr id="0" name="Picture 2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3976" y="2780928"/>
                        <a:ext cx="2625128" cy="295232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928772" y="5970612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◀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1/2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</a:p>
        </p:txBody>
      </p:sp>
      <p:pic>
        <p:nvPicPr>
          <p:cNvPr id="19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14" y="333375"/>
            <a:ext cx="158249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89" y="261938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직사각형 20"/>
          <p:cNvSpPr/>
          <p:nvPr/>
        </p:nvSpPr>
        <p:spPr>
          <a:xfrm>
            <a:off x="848544" y="375130"/>
            <a:ext cx="1501775" cy="246062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패러디 광고의 예 </a:t>
            </a:r>
          </a:p>
        </p:txBody>
      </p:sp>
      <p:pic>
        <p:nvPicPr>
          <p:cNvPr id="26" name="Picture 9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11615" r="2899" b="7758"/>
          <a:stretch>
            <a:fillRect/>
          </a:stretch>
        </p:blipFill>
        <p:spPr bwMode="auto">
          <a:xfrm>
            <a:off x="5457056" y="6061670"/>
            <a:ext cx="663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직사각형 24"/>
          <p:cNvSpPr/>
          <p:nvPr/>
        </p:nvSpPr>
        <p:spPr>
          <a:xfrm>
            <a:off x="4583003" y="2257308"/>
            <a:ext cx="15167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방송광고장르론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460253" y="5733256"/>
            <a:ext cx="15167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방송광고장르론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652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2"/>
          <p:cNvSpPr>
            <a:spLocks noChangeArrowheads="1"/>
          </p:cNvSpPr>
          <p:nvPr/>
        </p:nvSpPr>
        <p:spPr bwMode="auto">
          <a:xfrm>
            <a:off x="4089133" y="332656"/>
            <a:ext cx="360164" cy="377824"/>
          </a:xfrm>
          <a:prstGeom prst="roundRect">
            <a:avLst>
              <a:gd name="adj" fmla="val 0"/>
            </a:avLst>
          </a:prstGeom>
          <a:solidFill>
            <a:srgbClr val="99CCFF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endParaRPr kumimoji="1" lang="en-US" altLang="ko-KR" b="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직사각형 2"/>
          <p:cNvSpPr/>
          <p:nvPr/>
        </p:nvSpPr>
        <p:spPr bwMode="auto">
          <a:xfrm>
            <a:off x="4083452" y="709240"/>
            <a:ext cx="4271963" cy="3727872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99CCFF"/>
            </a:solidFill>
            <a:miter lim="800000"/>
            <a:headEnd/>
            <a:tailEnd/>
          </a:ln>
        </p:spPr>
        <p:txBody>
          <a:bodyPr wrap="none" lIns="18000" tIns="46800" rIns="18000" bIns="46800" rtlCol="0" anchor="ctr"/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Rectangle 1059"/>
          <p:cNvSpPr>
            <a:spLocks noChangeArrowheads="1"/>
          </p:cNvSpPr>
          <p:nvPr/>
        </p:nvSpPr>
        <p:spPr bwMode="auto">
          <a:xfrm>
            <a:off x="4467379" y="718864"/>
            <a:ext cx="4032448" cy="6331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고객이 옳고 그름에 대한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판단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센스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또는 도덕적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기준에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호소하는 광고임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사회에 대한 제안이나 의견을 알리는 기업광고에 많음 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AutoShape 32"/>
          <p:cNvSpPr>
            <a:spLocks noChangeArrowheads="1"/>
          </p:cNvSpPr>
          <p:nvPr/>
        </p:nvSpPr>
        <p:spPr bwMode="auto">
          <a:xfrm>
            <a:off x="4449298" y="332656"/>
            <a:ext cx="3906118" cy="377824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윤리적 </a:t>
            </a:r>
            <a:r>
              <a:rPr kumimoji="1"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소구</a:t>
            </a:r>
            <a:r>
              <a:rPr kumimoji="1"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sp>
        <p:nvSpPr>
          <p:cNvPr id="11" name="직사각형 10"/>
          <p:cNvSpPr/>
          <p:nvPr/>
        </p:nvSpPr>
        <p:spPr bwMode="auto">
          <a:xfrm>
            <a:off x="4467378" y="1388082"/>
            <a:ext cx="3581966" cy="2910862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91857" y="3754818"/>
            <a:ext cx="3111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즐겁고 행복한 사람은 같이 있는 사람을 행복하게 한다는 두산 기업광고 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8148" y="4052723"/>
            <a:ext cx="10166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TVCF&gt; 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45088" y="1407645"/>
            <a:ext cx="1034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두산 기업광고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6" name="Picture 1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4868" y="1653866"/>
            <a:ext cx="2996443" cy="211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6125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 bwMode="auto">
          <a:xfrm>
            <a:off x="529255" y="842632"/>
            <a:ext cx="5591376" cy="4704797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14" y="333375"/>
            <a:ext cx="158249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89" y="261938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848544" y="385763"/>
            <a:ext cx="1501775" cy="246062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패러디 광고의 예 </a:t>
            </a:r>
          </a:p>
        </p:txBody>
      </p:sp>
      <p:pic>
        <p:nvPicPr>
          <p:cNvPr id="7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16" y="332656"/>
            <a:ext cx="108012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4870077" y="374626"/>
            <a:ext cx="1501775" cy="246062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영상광고제작론</a:t>
            </a:r>
            <a:endParaRPr lang="ko-KR" altLang="en-US" b="0" kern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187" y="836712"/>
            <a:ext cx="42851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영화를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패러디한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광고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영화 해리포터를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패러디한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하이마트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디지털마법사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1363" y="4365104"/>
            <a:ext cx="519405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많은 관객들이 관람한 흥행성공작을 대상으로 주요 장면을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패러디함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원작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과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관련된 요소를 풍부한 감성과 이미지로 전달하는 형식임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는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영화와 달리 짧은 시간에 메시지를 전달해야 하므로 가장 경제적인 패러디가 시도됨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자연스럽고 관련성이 있는 패러디로 구성함 </a:t>
            </a:r>
          </a:p>
        </p:txBody>
      </p:sp>
      <p:graphicFrame>
        <p:nvGraphicFramePr>
          <p:cNvPr id="20" name="개체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993095"/>
              </p:ext>
            </p:extLst>
          </p:nvPr>
        </p:nvGraphicFramePr>
        <p:xfrm>
          <a:off x="755269" y="1114110"/>
          <a:ext cx="5205843" cy="3250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0" name="그림" r:id="rId5" imgW="3257143" imgH="1733333" progId="StaticMetafile">
                  <p:embed/>
                </p:oleObj>
              </mc:Choice>
              <mc:Fallback>
                <p:oleObj name="그림" r:id="rId5" imgW="3257143" imgH="1733333" progId="StaticMetafile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269" y="1114110"/>
                        <a:ext cx="5205843" cy="325099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직사각형 14"/>
          <p:cNvSpPr/>
          <p:nvPr/>
        </p:nvSpPr>
        <p:spPr>
          <a:xfrm>
            <a:off x="444475" y="764704"/>
            <a:ext cx="5804669" cy="561662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28772" y="5970612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◀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/2 </a:t>
            </a:r>
            <a:r>
              <a:rPr lang="ko-KR" altLang="en-US" b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</a:p>
        </p:txBody>
      </p:sp>
      <p:pic>
        <p:nvPicPr>
          <p:cNvPr id="19" name="Picture 9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11615" r="2899" b="7758"/>
          <a:stretch>
            <a:fillRect/>
          </a:stretch>
        </p:blipFill>
        <p:spPr bwMode="auto">
          <a:xfrm>
            <a:off x="5457056" y="6061670"/>
            <a:ext cx="663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직사각형 20"/>
          <p:cNvSpPr/>
          <p:nvPr/>
        </p:nvSpPr>
        <p:spPr>
          <a:xfrm>
            <a:off x="4460253" y="5301208"/>
            <a:ext cx="15167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방송광고장르론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77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 bwMode="auto">
          <a:xfrm>
            <a:off x="6649293" y="3140968"/>
            <a:ext cx="1706530" cy="2232247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4736976" y="3140969"/>
            <a:ext cx="1830727" cy="2232247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239" y="1725191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스타일의 종류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</a:t>
            </a: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캐릭터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5274" y="2420888"/>
            <a:ext cx="39948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캐릭터를 이용한 광고는 제품을 친근하게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만듦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캐릭터를 어떻게 보여줄 것인지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어떤 비중을 사용할지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얼마나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새롭게 독특하게 제시할지는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피할 수 없는 숙제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42551" y="3171759"/>
            <a:ext cx="15856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켈로그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시리얼의 호랑이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25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3200" y="3454873"/>
            <a:ext cx="149121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7283" y="3449118"/>
            <a:ext cx="1646049" cy="157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6885211" y="3172867"/>
            <a:ext cx="1034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치토스의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치타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63936" y="5036524"/>
            <a:ext cx="1311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농심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켈로그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07176" y="5034442"/>
            <a:ext cx="13644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ddanzi.com&gt;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461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239" y="1725191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스타일의 종류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16</a:t>
            </a: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티저</a:t>
            </a:r>
            <a:r>
              <a:rPr kumimoji="1"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(Teaser</a:t>
            </a:r>
            <a:r>
              <a:rPr kumimoji="1"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）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5274" y="2420888"/>
            <a:ext cx="3994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광고제품에 대한 중요한 내용을 제시하지 않고 소비자의 궁금증을 유발한 뒤 점차 광고의 내용을 드러내는 방식의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대체로 신상품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런칭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시에 자주 이용되는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표현방법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독자의 관심을 고조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상품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서비스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의 형태적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·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내용적 요소를 강하게 인상 지우기 위해 사용함 </a:t>
            </a:r>
          </a:p>
        </p:txBody>
      </p:sp>
      <p:pic>
        <p:nvPicPr>
          <p:cNvPr id="15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395" y="3663512"/>
            <a:ext cx="142168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470" y="3592075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6979617" y="3692933"/>
            <a:ext cx="1501775" cy="246223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티저</a:t>
            </a:r>
            <a:r>
              <a:rPr lang="en-US" altLang="ko-KR" b="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en-US" altLang="ko-KR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Teaser</a:t>
            </a:r>
            <a:r>
              <a:rPr lang="en-US" altLang="ko-KR" b="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의 예 </a:t>
            </a:r>
            <a:endParaRPr lang="ko-KR" altLang="en-US" b="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34"/>
          <p:cNvSpPr txBox="1"/>
          <p:nvPr/>
        </p:nvSpPr>
        <p:spPr>
          <a:xfrm>
            <a:off x="8822043" y="3429000"/>
            <a:ext cx="864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팝업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클릭하면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새창으로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뒷장의 내용 제시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26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940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/>
          <p:cNvSpPr/>
          <p:nvPr/>
        </p:nvSpPr>
        <p:spPr bwMode="auto">
          <a:xfrm>
            <a:off x="515267" y="3393110"/>
            <a:ext cx="5059042" cy="2340146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직사각형 22"/>
          <p:cNvSpPr/>
          <p:nvPr/>
        </p:nvSpPr>
        <p:spPr bwMode="auto">
          <a:xfrm>
            <a:off x="3080792" y="836711"/>
            <a:ext cx="2493517" cy="2442351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529256" y="842632"/>
            <a:ext cx="2493517" cy="2442351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9929" y="784498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야후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80" y="333375"/>
            <a:ext cx="142168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5" y="261938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733202" y="362796"/>
            <a:ext cx="1501775" cy="246223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티저</a:t>
            </a:r>
            <a:r>
              <a:rPr lang="en-US" altLang="ko-KR" b="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en-US" altLang="ko-KR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Teaser</a:t>
            </a:r>
            <a:r>
              <a:rPr lang="en-US" altLang="ko-KR" b="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의 예 </a:t>
            </a:r>
            <a:endParaRPr lang="ko-KR" altLang="en-US" b="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867" y="332656"/>
            <a:ext cx="108012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304928" y="374626"/>
            <a:ext cx="1501775" cy="246062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영상광고제작론</a:t>
            </a:r>
            <a:endParaRPr lang="ko-KR" altLang="en-US" b="0" kern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8784" y="784862"/>
            <a:ext cx="5774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TTL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929" y="3326795"/>
            <a:ext cx="1079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마이클럽닷컴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44476" y="764704"/>
            <a:ext cx="5167512" cy="5328592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Picture 9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11615" r="2899" b="7758"/>
          <a:stretch>
            <a:fillRect/>
          </a:stretch>
        </p:blipFill>
        <p:spPr bwMode="auto">
          <a:xfrm>
            <a:off x="4865489" y="5783998"/>
            <a:ext cx="663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개체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815841"/>
              </p:ext>
            </p:extLst>
          </p:nvPr>
        </p:nvGraphicFramePr>
        <p:xfrm>
          <a:off x="717822" y="1052736"/>
          <a:ext cx="2146946" cy="1750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05" name="그림" r:id="rId6" imgW="5079365" imgH="3847619" progId="StaticMetafile">
                  <p:embed/>
                </p:oleObj>
              </mc:Choice>
              <mc:Fallback>
                <p:oleObj name="그림" r:id="rId6" imgW="5079365" imgH="3847619" progId="StaticMetafile">
                  <p:embed/>
                  <p:pic>
                    <p:nvPicPr>
                      <p:cNvPr id="0" name="Picture 1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822" y="1052736"/>
                        <a:ext cx="2146946" cy="17502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개체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822528"/>
              </p:ext>
            </p:extLst>
          </p:nvPr>
        </p:nvGraphicFramePr>
        <p:xfrm>
          <a:off x="3283273" y="1074753"/>
          <a:ext cx="2173783" cy="1634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06" name="그림" r:id="rId8" imgW="7180952" imgH="5466667" progId="StaticMetafile">
                  <p:embed/>
                </p:oleObj>
              </mc:Choice>
              <mc:Fallback>
                <p:oleObj name="그림" r:id="rId8" imgW="7180952" imgH="5466667" progId="StaticMetafile">
                  <p:embed/>
                  <p:pic>
                    <p:nvPicPr>
                      <p:cNvPr id="0" name="Picture 1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3273" y="1074753"/>
                        <a:ext cx="2173783" cy="163416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개체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863228"/>
              </p:ext>
            </p:extLst>
          </p:nvPr>
        </p:nvGraphicFramePr>
        <p:xfrm>
          <a:off x="733202" y="3606155"/>
          <a:ext cx="2289571" cy="1695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07" name="그림" r:id="rId10" imgW="1752732" imgH="1914376" progId="StaticMetafile">
                  <p:embed/>
                </p:oleObj>
              </mc:Choice>
              <mc:Fallback>
                <p:oleObj name="그림" r:id="rId10" imgW="1752732" imgH="1914376" progId="StaticMetafile">
                  <p:embed/>
                  <p:pic>
                    <p:nvPicPr>
                      <p:cNvPr id="0" name="Picture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202" y="3606155"/>
                        <a:ext cx="2289571" cy="169505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개체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64472"/>
              </p:ext>
            </p:extLst>
          </p:nvPr>
        </p:nvGraphicFramePr>
        <p:xfrm>
          <a:off x="3112691" y="3583650"/>
          <a:ext cx="2272357" cy="172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08" name="그림" r:id="rId12" imgW="1743224" imgH="1895359" progId="StaticMetafile">
                  <p:embed/>
                </p:oleObj>
              </mc:Choice>
              <mc:Fallback>
                <p:oleObj name="그림" r:id="rId12" imgW="1743224" imgH="1895359" progId="StaticMetafile">
                  <p:embed/>
                  <p:pic>
                    <p:nvPicPr>
                      <p:cNvPr id="0" name="Picture 1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2691" y="3583650"/>
                        <a:ext cx="2272357" cy="172819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32520" y="2822739"/>
            <a:ext cx="2214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티저광고를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이용한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야후의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위치서비스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05965" y="2708920"/>
            <a:ext cx="205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광고내용의 해석을 어렵게 하여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소비자의 관심을 사로잡은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TTL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6292" y="3018646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광고학개론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32920" y="3038763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광고심리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학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2520" y="5301208"/>
            <a:ext cx="37273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인터넷 여성사이트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마이클럽닷컴의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설명없는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길거리 인쇄벽지광고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87569" y="5497115"/>
            <a:ext cx="9813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TVCF&gt;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37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239" y="1725191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스타일의 종류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17</a:t>
            </a: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120000"/>
              </a:lnSpc>
            </a:pPr>
            <a:r>
              <a:rPr kumimoji="1"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자막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5274" y="2420888"/>
            <a:ext cx="39948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말 그대로 자막만을 이용한 광고임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잘못 만들면 딱딱한 광고가 되지만 아이디어가 있다면 적은 비용으로 최대의 효과를 낼 수 있는 방법임 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0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37" y="3140199"/>
            <a:ext cx="142168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112" y="3068762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6992259" y="3169620"/>
            <a:ext cx="1501775" cy="246223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자막의 예 </a:t>
            </a:r>
            <a:endParaRPr lang="ko-KR" altLang="en-US" b="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TextBox 34"/>
          <p:cNvSpPr txBox="1"/>
          <p:nvPr/>
        </p:nvSpPr>
        <p:spPr>
          <a:xfrm>
            <a:off x="8822043" y="2908011"/>
            <a:ext cx="864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팝업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클릭하면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새창으로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뒷장의 내용 제시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27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837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 bwMode="auto">
          <a:xfrm>
            <a:off x="513753" y="3407734"/>
            <a:ext cx="4727279" cy="2211704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직사각형 17"/>
          <p:cNvSpPr/>
          <p:nvPr/>
        </p:nvSpPr>
        <p:spPr bwMode="auto">
          <a:xfrm>
            <a:off x="529256" y="842632"/>
            <a:ext cx="4727279" cy="2478356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9929" y="784498"/>
            <a:ext cx="4925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스카이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‘MUST HAVE’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80" y="333375"/>
            <a:ext cx="142168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5" y="261938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733202" y="362796"/>
            <a:ext cx="1501775" cy="246223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자막의 예 </a:t>
            </a:r>
            <a:endParaRPr lang="ko-KR" altLang="en-US" b="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843" y="332656"/>
            <a:ext cx="108012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088904" y="374626"/>
            <a:ext cx="1501775" cy="246062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영상광고제작론</a:t>
            </a:r>
            <a:endParaRPr lang="ko-KR" altLang="en-US" b="0" kern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44475" y="764704"/>
            <a:ext cx="4940573" cy="516331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Picture 9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11615" r="2899" b="7758"/>
          <a:stretch>
            <a:fillRect/>
          </a:stretch>
        </p:blipFill>
        <p:spPr bwMode="auto">
          <a:xfrm>
            <a:off x="4592960" y="5659098"/>
            <a:ext cx="663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2360326"/>
              </p:ext>
            </p:extLst>
          </p:nvPr>
        </p:nvGraphicFramePr>
        <p:xfrm>
          <a:off x="747060" y="1068125"/>
          <a:ext cx="2167701" cy="1424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16" name="그림" r:id="rId6" imgW="3047619" imgH="2285714" progId="StaticMetafile">
                  <p:embed/>
                </p:oleObj>
              </mc:Choice>
              <mc:Fallback>
                <p:oleObj name="그림" r:id="rId6" imgW="3047619" imgH="2285714" progId="StaticMetafile">
                  <p:embed/>
                  <p:pic>
                    <p:nvPicPr>
                      <p:cNvPr id="0" name="Picture 1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60" y="1068125"/>
                        <a:ext cx="2167701" cy="142477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2491459"/>
              </p:ext>
            </p:extLst>
          </p:nvPr>
        </p:nvGraphicFramePr>
        <p:xfrm>
          <a:off x="3008784" y="1064675"/>
          <a:ext cx="2088232" cy="1428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17" name="그림" r:id="rId8" imgW="3047619" imgH="2285714" progId="StaticMetafile">
                  <p:embed/>
                </p:oleObj>
              </mc:Choice>
              <mc:Fallback>
                <p:oleObj name="그림" r:id="rId8" imgW="3047619" imgH="2285714" progId="StaticMetafile">
                  <p:embed/>
                  <p:pic>
                    <p:nvPicPr>
                      <p:cNvPr id="0" name="Picture 1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784" y="1064675"/>
                        <a:ext cx="2088232" cy="14282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59929" y="3407733"/>
            <a:ext cx="4925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70%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총결산 세일을 알리는 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ABC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마트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광고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1221" y="2522912"/>
            <a:ext cx="44085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인지부조화의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시지각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효과를 살려 그로테스크하게 보일 정도로 거대한 건물을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연상시키는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과감한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로고체를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조형적으로 구사한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스카이의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'MUST HAVE'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티저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광고캠페인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12060" y="3038763"/>
            <a:ext cx="15167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방송광고장르론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4" name="Picture 3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1374" y="3653954"/>
            <a:ext cx="4355642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4088904" y="5373216"/>
            <a:ext cx="9813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TVCF&gt;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24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239" y="1725191"/>
            <a:ext cx="36279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전략의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종류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어떻게 말할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(How to say)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것인가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FFD5D5"/>
          </a:solidFill>
          <a:ln w="9525" algn="ctr">
            <a:solidFill>
              <a:srgbClr val="F78D8D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latinLnBrk="0" hangingPunct="1">
              <a:lnSpc>
                <a:spcPct val="120000"/>
              </a:lnSpc>
            </a:pP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</a:p>
        </p:txBody>
      </p:sp>
      <p:sp>
        <p:nvSpPr>
          <p:cNvPr id="9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F78D8D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0" hangingPunct="1">
              <a:lnSpc>
                <a:spcPct val="120000"/>
              </a:lnSpc>
            </a:pPr>
            <a:r>
              <a:rPr kumimoji="1"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USP(Unique </a:t>
            </a:r>
            <a:r>
              <a:rPr kumimoji="1"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Selling Proposition) </a:t>
            </a:r>
            <a:r>
              <a:rPr kumimoji="1"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65274" y="2420888"/>
            <a:ext cx="399485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독특한 판매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소구점을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제시하는 전략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Unique(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독특한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),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Selling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팔려고 한다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),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Proposition(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제안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의 약자로 그 제품만의 독특성을 찾아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소구하여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제품의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콘셉트를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가장 부각시키는 방법임     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제품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스펙이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많은 첨단기술 제품이나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경쟁상품과 차별화하기 위한 전략으로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사용됨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spcBef>
                <a:spcPts val="600"/>
              </a:spcBef>
            </a:pP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“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 제품은 이런 점이 다릅니다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 제품을 사세요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그러면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당신은 이익을 얻을 수 있습니다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.”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8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851" y="4060885"/>
            <a:ext cx="142168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926" y="3989448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6981073" y="4090306"/>
            <a:ext cx="1501775" cy="246223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en-US" altLang="ko-KR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USP </a:t>
            </a: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전략의 예 </a:t>
            </a:r>
            <a:endParaRPr lang="ko-KR" altLang="en-US" b="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TextBox 34"/>
          <p:cNvSpPr txBox="1"/>
          <p:nvPr/>
        </p:nvSpPr>
        <p:spPr>
          <a:xfrm>
            <a:off x="8822043" y="4050471"/>
            <a:ext cx="864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팝업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클릭하면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새창으로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뒷장의 내용 제시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04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Picture 10" descr="D:\▣ HYCU\HYCU_2013_표준UI시안개발\◈ 완료_제출용\Daon_Set1_Modern\PPT_import\BL_ex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47609" y="3614440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48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 bwMode="auto">
          <a:xfrm>
            <a:off x="3591760" y="3861048"/>
            <a:ext cx="2371286" cy="2222178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직사각형 28"/>
          <p:cNvSpPr/>
          <p:nvPr/>
        </p:nvSpPr>
        <p:spPr bwMode="auto">
          <a:xfrm>
            <a:off x="506541" y="3869377"/>
            <a:ext cx="3006300" cy="2222178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39" name="개체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559373"/>
              </p:ext>
            </p:extLst>
          </p:nvPr>
        </p:nvGraphicFramePr>
        <p:xfrm>
          <a:off x="2017023" y="4087705"/>
          <a:ext cx="1339478" cy="1505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24" name="그림" r:id="rId3" imgW="9714286" imgH="6323810" progId="StaticMetafile">
                  <p:embed/>
                </p:oleObj>
              </mc:Choice>
              <mc:Fallback>
                <p:oleObj name="그림" r:id="rId3" imgW="9714286" imgH="6323810" progId="StaticMetafile">
                  <p:embed/>
                  <p:pic>
                    <p:nvPicPr>
                      <p:cNvPr id="0" name="개체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7023" y="4087705"/>
                        <a:ext cx="1339478" cy="15054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개체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946114"/>
              </p:ext>
            </p:extLst>
          </p:nvPr>
        </p:nvGraphicFramePr>
        <p:xfrm>
          <a:off x="700980" y="4107147"/>
          <a:ext cx="1270223" cy="1482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25" name="그림" r:id="rId5" imgW="9704762" imgH="6323810" progId="StaticMetafile">
                  <p:embed/>
                </p:oleObj>
              </mc:Choice>
              <mc:Fallback>
                <p:oleObj name="그림" r:id="rId5" imgW="9704762" imgH="6323810" progId="StaticMetafile">
                  <p:embed/>
                  <p:pic>
                    <p:nvPicPr>
                      <p:cNvPr id="0" name="개체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980" y="4107147"/>
                        <a:ext cx="1270223" cy="14820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직사각형 26"/>
          <p:cNvSpPr/>
          <p:nvPr/>
        </p:nvSpPr>
        <p:spPr bwMode="auto">
          <a:xfrm>
            <a:off x="3296816" y="836712"/>
            <a:ext cx="2677754" cy="2222178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직사각형 1"/>
          <p:cNvSpPr/>
          <p:nvPr/>
        </p:nvSpPr>
        <p:spPr bwMode="auto">
          <a:xfrm>
            <a:off x="518065" y="845041"/>
            <a:ext cx="2677754" cy="2222178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44475" y="764704"/>
            <a:ext cx="5660653" cy="28803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5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923" y="332656"/>
            <a:ext cx="108012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4808984" y="374626"/>
            <a:ext cx="1501775" cy="246062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ko-KR" altLang="en-US" b="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영상광고제작론</a:t>
            </a:r>
            <a:endParaRPr lang="ko-KR" altLang="en-US" b="0" kern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409610"/>
              </p:ext>
            </p:extLst>
          </p:nvPr>
        </p:nvGraphicFramePr>
        <p:xfrm>
          <a:off x="3462098" y="1071564"/>
          <a:ext cx="2369277" cy="1296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26" name="그림" r:id="rId8" imgW="5066667" imgH="3876190" progId="StaticMetafile">
                  <p:embed/>
                </p:oleObj>
              </mc:Choice>
              <mc:Fallback>
                <p:oleObj name="그림" r:id="rId8" imgW="5066667" imgH="3876190" progId="StaticMetafi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2098" y="1071564"/>
                        <a:ext cx="2369277" cy="129661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423178"/>
              </p:ext>
            </p:extLst>
          </p:nvPr>
        </p:nvGraphicFramePr>
        <p:xfrm>
          <a:off x="776535" y="1105530"/>
          <a:ext cx="2160339" cy="124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27" name="그림" r:id="rId10" imgW="4847619" imgH="6390476" progId="StaticMetafile">
                  <p:embed/>
                </p:oleObj>
              </mc:Choice>
              <mc:Fallback>
                <p:oleObj name="그림" r:id="rId10" imgW="4847619" imgH="6390476" progId="StaticMetafi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535" y="1105530"/>
                        <a:ext cx="2160339" cy="12433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9" descr="D:\▣ HYCU\HYCU_2013_표준UI시안개발\◈ 완료_제출용\Daon_Set1_Modern\PPT_import\bt_pop_no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80" y="333375"/>
            <a:ext cx="142168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Documents and Settings\Administrator\바탕 화면\1366644837_kpdf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5" y="261938"/>
            <a:ext cx="538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733202" y="362796"/>
            <a:ext cx="1501775" cy="246223"/>
          </a:xfrm>
          <a:prstGeom prst="rect">
            <a:avLst/>
          </a:prstGeom>
          <a:noFill/>
        </p:spPr>
        <p:txBody>
          <a:bodyPr lIns="91441" tIns="45721" rIns="91441" bIns="45721">
            <a:spAutoFit/>
          </a:bodyPr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700"/>
              </a:spcBef>
              <a:spcAft>
                <a:spcPts val="1000"/>
              </a:spcAft>
              <a:defRPr/>
            </a:pPr>
            <a:r>
              <a:rPr lang="en-US" altLang="ko-KR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USP </a:t>
            </a:r>
            <a:r>
              <a:rPr lang="ko-KR" altLang="en-US" b="0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전략의 예 </a:t>
            </a:r>
            <a:endParaRPr lang="ko-KR" altLang="en-US" b="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95819" y="800100"/>
            <a:ext cx="856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SKT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1990" y="2420888"/>
            <a:ext cx="2557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제품의 편익을 독특한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방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식으로 표현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소비자들의 공감을 얻은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SK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할인요금제 광고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393" y="2820998"/>
            <a:ext cx="1311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광고심리학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 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6201" y="806515"/>
            <a:ext cx="13019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휴대폰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SKY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 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4" name="Picture 9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11615" r="2899" b="7758"/>
          <a:stretch>
            <a:fillRect/>
          </a:stretch>
        </p:blipFill>
        <p:spPr bwMode="auto">
          <a:xfrm>
            <a:off x="5369545" y="3335726"/>
            <a:ext cx="663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863676" y="3266495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◀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1/2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432951" y="3789040"/>
            <a:ext cx="5660653" cy="28803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44688" y="5847075"/>
            <a:ext cx="1311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광고학개론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 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4677" y="3830851"/>
            <a:ext cx="11144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보에리의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헬멧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7" name="Picture 9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11615" r="2899" b="7758"/>
          <a:stretch>
            <a:fillRect/>
          </a:stretch>
        </p:blipFill>
        <p:spPr bwMode="auto">
          <a:xfrm>
            <a:off x="5358021" y="6360062"/>
            <a:ext cx="663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2852152" y="6290831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◀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/2 </a:t>
            </a:r>
            <a:r>
              <a:rPr lang="ko-KR" altLang="en-US" b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2520" y="5621139"/>
            <a:ext cx="1072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'it's your head'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84848" y="3830851"/>
            <a:ext cx="11144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해서웨이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셔츠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3" name="_x69874184" descr="EMB00000e3c03c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873" y="4067533"/>
            <a:ext cx="2037267" cy="11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542917" y="5867140"/>
            <a:ext cx="1311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광고학개론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 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84986" y="5229200"/>
            <a:ext cx="2008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개성을 부여하기 힘든 와이셔츠에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외눈 안대를 한 세련되고 독특한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모델을 전면에 내세워 와이셔츠의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개성과 연결한 광고 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75653" y="2822739"/>
            <a:ext cx="1311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광고심리학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 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75052" y="2420888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휴대폰 카메라의 특성을 사람의 목에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비유하여 표현한 광고</a:t>
            </a:r>
          </a:p>
        </p:txBody>
      </p:sp>
    </p:spTree>
    <p:extLst>
      <p:ext uri="{BB962C8B-B14F-4D97-AF65-F5344CB8AC3E}">
        <p14:creationId xmlns:p14="http://schemas.microsoft.com/office/powerpoint/2010/main" val="3817251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 bwMode="auto">
          <a:xfrm>
            <a:off x="4735132" y="3347622"/>
            <a:ext cx="3673856" cy="2663033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FFD5D5"/>
          </a:solidFill>
          <a:ln w="9525" algn="ctr">
            <a:solidFill>
              <a:srgbClr val="F78D8D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latinLnBrk="0" hangingPunct="1">
              <a:lnSpc>
                <a:spcPct val="120000"/>
              </a:lnSpc>
            </a:pPr>
            <a:r>
              <a:rPr kumimoji="1" lang="en-US" altLang="ko-KR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</a:p>
        </p:txBody>
      </p:sp>
      <p:sp>
        <p:nvSpPr>
          <p:cNvPr id="9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F78D8D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0" hangingPunct="1">
              <a:lnSpc>
                <a:spcPct val="120000"/>
              </a:lnSpc>
            </a:pPr>
            <a:r>
              <a:rPr kumimoji="1"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SMP(Single </a:t>
            </a:r>
            <a:r>
              <a:rPr kumimoji="1"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Minded Proposition) </a:t>
            </a:r>
            <a:r>
              <a:rPr kumimoji="1"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65274" y="2420888"/>
            <a:ext cx="39948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제품의 차별적 요소에서 아이디어가 출발한다는 점에서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USP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와 비슷함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단순하면서도 강력한 접근방식을 택함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 가지 방향에서 명확하게 하자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는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의미임</a:t>
            </a:r>
            <a:endParaRPr lang="ko-KR" altLang="en-US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 Box 75"/>
          <p:cNvSpPr txBox="1">
            <a:spLocks noChangeArrowheads="1"/>
          </p:cNvSpPr>
          <p:nvPr/>
        </p:nvSpPr>
        <p:spPr bwMode="auto">
          <a:xfrm>
            <a:off x="4374769" y="6525344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05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29239" y="1725191"/>
            <a:ext cx="36279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전략의 종류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어떻게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말할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How to say)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것인가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08891" y="5775067"/>
            <a:ext cx="16722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광고홍보실무특강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 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19" name="개체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578087"/>
              </p:ext>
            </p:extLst>
          </p:nvPr>
        </p:nvGraphicFramePr>
        <p:xfrm>
          <a:off x="4886303" y="3590634"/>
          <a:ext cx="3419174" cy="171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8" name="그림" r:id="rId3" imgW="5304762" imgH="3485714" progId="StaticMetafile">
                  <p:embed/>
                </p:oleObj>
              </mc:Choice>
              <mc:Fallback>
                <p:oleObj name="그림" r:id="rId3" imgW="5304762" imgH="3485714" progId="StaticMetafi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6303" y="3590634"/>
                        <a:ext cx="3419174" cy="17160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888297" y="5311159"/>
            <a:ext cx="2682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‘Simple is Best Policy’ (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단순함이 최고의 전략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안전을 </a:t>
            </a:r>
            <a:r>
              <a:rPr lang="ko-KR" altLang="en-US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콘셉트로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단순화한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SMP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전략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77136" y="3356552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[Volvo]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3493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7"/>
          <p:cNvSpPr txBox="1">
            <a:spLocks noChangeArrowheads="1"/>
          </p:cNvSpPr>
          <p:nvPr/>
        </p:nvSpPr>
        <p:spPr bwMode="auto">
          <a:xfrm>
            <a:off x="104775" y="768350"/>
            <a:ext cx="5064125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12032" y="1268760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6387516" y="404664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568897" y="1526595"/>
            <a:ext cx="1670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광고크리에이티브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전략</a:t>
            </a: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095385" y="1988840"/>
            <a:ext cx="342900" cy="431800"/>
          </a:xfrm>
          <a:prstGeom prst="roundRect">
            <a:avLst>
              <a:gd name="adj" fmla="val 0"/>
            </a:avLst>
          </a:prstGeom>
          <a:solidFill>
            <a:srgbClr val="FFD5D5"/>
          </a:solidFill>
          <a:ln w="9525" algn="ctr">
            <a:solidFill>
              <a:srgbClr val="F78D8D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latinLnBrk="0" hangingPunct="1">
              <a:lnSpc>
                <a:spcPct val="120000"/>
              </a:lnSpc>
            </a:pPr>
            <a:r>
              <a:rPr kumimoji="1" lang="en-US" altLang="ko-KR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endParaRPr kumimoji="1" lang="en-US" altLang="ko-KR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AutoShape 32"/>
          <p:cNvSpPr>
            <a:spLocks noChangeArrowheads="1"/>
          </p:cNvSpPr>
          <p:nvPr/>
        </p:nvSpPr>
        <p:spPr bwMode="auto">
          <a:xfrm>
            <a:off x="4465274" y="1988840"/>
            <a:ext cx="3922448" cy="431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algn="ctr">
            <a:solidFill>
              <a:srgbClr val="F78D8D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0" hangingPunct="1">
              <a:lnSpc>
                <a:spcPct val="120000"/>
              </a:lnSpc>
            </a:pPr>
            <a:r>
              <a:rPr kumimoji="1"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브랜드 이미지 전략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65274" y="2420888"/>
            <a:ext cx="39948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오길비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(David </a:t>
            </a:r>
            <a:r>
              <a:rPr lang="en-US" altLang="ko-KR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Oglivy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 주창한 제품의 개성창조 전략임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감성적 접근의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필링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(Feeling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전략으로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광고미학을 중요하게 생각함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패션의류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화장품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고품격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주택 고가상품 등의 사회적 신분을 나타내는 브랜드에서 고급이미지 유지를 위한 전략으로 사용됨</a:t>
            </a:r>
          </a:p>
        </p:txBody>
      </p:sp>
      <p:sp>
        <p:nvSpPr>
          <p:cNvPr id="11" name="오른쪽 화살표 10"/>
          <p:cNvSpPr/>
          <p:nvPr/>
        </p:nvSpPr>
        <p:spPr bwMode="auto">
          <a:xfrm>
            <a:off x="4615515" y="4059610"/>
            <a:ext cx="173492" cy="13338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bg2">
                <a:alpha val="50000"/>
              </a:schemeClr>
            </a:prstShdw>
          </a:effectLst>
        </p:spPr>
        <p:txBody>
          <a:bodyPr lIns="90000" tIns="46800" rIns="90000" bIns="46800" anchor="ctr"/>
          <a:lstStyle/>
          <a:p>
            <a:pPr eaLnBrk="0" latinLnBrk="0" hangingPunct="0">
              <a:defRPr/>
            </a:pPr>
            <a:endParaRPr kumimoji="0" lang="ko-KR" altLang="en-US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1998" y="3986014"/>
            <a:ext cx="3417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제품의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개성을 잘 만들려면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제품의 특성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스타일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가격  등을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잘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고려해서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결정해야 함</a:t>
            </a:r>
          </a:p>
        </p:txBody>
      </p:sp>
      <p:sp>
        <p:nvSpPr>
          <p:cNvPr id="19" name="직사각형 25"/>
          <p:cNvSpPr>
            <a:spLocks noChangeArrowheads="1"/>
          </p:cNvSpPr>
          <p:nvPr/>
        </p:nvSpPr>
        <p:spPr bwMode="auto">
          <a:xfrm>
            <a:off x="4571694" y="3446926"/>
            <a:ext cx="3816028" cy="53908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0C0C0"/>
            </a:solidFill>
            <a:round/>
            <a:headEnd/>
            <a:tailEnd/>
          </a:ln>
        </p:spPr>
        <p:txBody>
          <a:bodyPr lIns="90000" tIns="262800" rIns="90000" bIns="46800"/>
          <a:lstStyle/>
          <a:p>
            <a:pPr marL="180975" indent="-180975">
              <a:buFont typeface="Wingdings" pitchFamily="2" charset="2"/>
              <a:buChar char="§"/>
              <a:defRPr/>
            </a:pP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직사각형 24"/>
          <p:cNvSpPr>
            <a:spLocks noChangeArrowheads="1"/>
          </p:cNvSpPr>
          <p:nvPr/>
        </p:nvSpPr>
        <p:spPr bwMode="auto">
          <a:xfrm>
            <a:off x="4571694" y="3534416"/>
            <a:ext cx="575940" cy="367962"/>
          </a:xfrm>
          <a:prstGeom prst="rect">
            <a:avLst/>
          </a:prstGeom>
          <a:solidFill>
            <a:srgbClr val="B9D1F5"/>
          </a:solidFill>
          <a:ln w="9525" algn="ctr">
            <a:solidFill>
              <a:srgbClr val="C0C0C0"/>
            </a:solidFill>
            <a:round/>
            <a:headEnd/>
            <a:tailEnd/>
          </a:ln>
        </p:spPr>
        <p:txBody>
          <a:bodyPr lIns="18000" tIns="46800" rIns="18000" bIns="46800" anchor="ctr"/>
          <a:lstStyle/>
          <a:p>
            <a:pPr algn="ctr"/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브랜드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이미지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5121378" y="3505200"/>
            <a:ext cx="348276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제품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의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개성 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개성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통해 소비자의 기억에 오래 남게 하려는 전략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Text Box 75"/>
          <p:cNvSpPr txBox="1">
            <a:spLocks noChangeArrowheads="1"/>
          </p:cNvSpPr>
          <p:nvPr/>
        </p:nvSpPr>
        <p:spPr bwMode="auto">
          <a:xfrm>
            <a:off x="4448621" y="6534869"/>
            <a:ext cx="360363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ko-KR" sz="9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06</a:t>
            </a:r>
            <a:endParaRPr kumimoji="1" lang="en-US" altLang="ko-KR" sz="9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29239" y="1725191"/>
            <a:ext cx="36279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메시지 표현 전략의 종류 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어떻게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말할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How to say) </a:t>
            </a:r>
            <a:r>
              <a:rPr lang="ko-KR" altLang="en-US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것인가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sp>
        <p:nvSpPr>
          <p:cNvPr id="25" name="직사각형 24"/>
          <p:cNvSpPr/>
          <p:nvPr/>
        </p:nvSpPr>
        <p:spPr bwMode="auto">
          <a:xfrm>
            <a:off x="4827418" y="4386125"/>
            <a:ext cx="3581966" cy="1995204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99192" y="4429815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현대자동차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881" y="4676036"/>
            <a:ext cx="1964880" cy="139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7098267" y="5815897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광고심리학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83398" y="4653136"/>
            <a:ext cx="15776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김연아의 긍정적 이미지를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활용하여 현대자동차에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대한 호의를 높인 광고 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65168" y="6093296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◀</a:t>
            </a: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1/2 ▶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301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4827418" y="4386125"/>
            <a:ext cx="3581966" cy="1995204"/>
          </a:xfrm>
          <a:prstGeom prst="rect">
            <a:avLst/>
          </a:prstGeom>
          <a:solidFill>
            <a:srgbClr val="FFEFEF"/>
          </a:solidFill>
          <a:ln w="19050" algn="ctr">
            <a:noFill/>
            <a:miter lim="800000"/>
            <a:headEnd/>
            <a:tailEnd/>
          </a:ln>
        </p:spPr>
        <p:txBody>
          <a:bodyPr wrap="none" lIns="18000" tIns="46800" rIns="18000" bIns="46800" rtlCol="0" anchor="ctr"/>
          <a:lstStyle/>
          <a:p>
            <a:pPr algn="ctr"/>
            <a:endParaRPr lang="ko-KR" altLang="en-US" b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4830393"/>
              </p:ext>
            </p:extLst>
          </p:nvPr>
        </p:nvGraphicFramePr>
        <p:xfrm>
          <a:off x="4897881" y="4676036"/>
          <a:ext cx="1963331" cy="137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71" name="그림" r:id="rId3" imgW="2390476" imgH="1838095" progId="StaticMetafile">
                  <p:embed/>
                </p:oleObj>
              </mc:Choice>
              <mc:Fallback>
                <p:oleObj name="그림" r:id="rId3" imgW="2390476" imgH="1838095" progId="StaticMetafile">
                  <p:embed/>
                  <p:pic>
                    <p:nvPicPr>
                      <p:cNvPr id="0" name="개체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7881" y="4676036"/>
                        <a:ext cx="1963331" cy="1370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607642" y="4429815"/>
            <a:ext cx="5517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[17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차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endParaRPr lang="en-US" altLang="ko-KR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8267" y="5815897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광고심리학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lang="ko-KR" altLang="en-US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3398" y="4653136"/>
            <a:ext cx="1577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전지현의 도시적이고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세련된 이미지를 활용하여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17</a:t>
            </a: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차 이미지를 형성시킨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광고</a:t>
            </a:r>
            <a:endParaRPr lang="en-US" altLang="ko-KR" b="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5168" y="6093296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b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◀ 2</a:t>
            </a:r>
            <a:r>
              <a:rPr lang="en-US" altLang="ko-KR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/2 </a:t>
            </a:r>
            <a:r>
              <a:rPr lang="en-US" altLang="ko-KR" b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endParaRPr lang="ko-KR" altLang="en-US" b="0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031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기본 디자인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">
      <a:majorFont>
        <a:latin typeface="Arial"/>
        <a:ea typeface="돋움"/>
        <a:cs typeface=""/>
      </a:majorFont>
      <a:minorFont>
        <a:latin typeface="Arial"/>
        <a:ea typeface="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algn="ctr">
          <a:solidFill>
            <a:srgbClr val="FF0000"/>
          </a:solidFill>
          <a:miter lim="800000"/>
          <a:headEnd/>
          <a:tailEnd/>
        </a:ln>
      </a:spPr>
      <a:bodyPr wrap="none" lIns="18000" tIns="46800" rIns="18000" bIns="46800" rtlCol="0" anchor="ctr"/>
      <a:lstStyle>
        <a:defPPr algn="ctr">
          <a:defRPr b="0"/>
        </a:defPPr>
      </a:lstStyle>
    </a:spDef>
    <a:lnDef>
      <a:spPr bwMode="auto">
        <a:noFill/>
        <a:ln w="22225" cap="flat" cmpd="sng" algn="ctr">
          <a:solidFill>
            <a:schemeClr val="bg1">
              <a:lumMod val="65000"/>
            </a:schemeClr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marL="171450" indent="-171450">
          <a:spcBef>
            <a:spcPts val="600"/>
          </a:spcBef>
          <a:buFont typeface="Wingdings" panose="05000000000000000000" pitchFamily="2" charset="2"/>
          <a:buChar char="§"/>
          <a:defRPr b="0" dirty="0" smtClean="0"/>
        </a:defPPr>
      </a:lstStyle>
    </a:tx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63601</TotalTime>
  <Words>2511</Words>
  <Application>Microsoft Office PowerPoint</Application>
  <PresentationFormat>A4 용지(210x297mm)</PresentationFormat>
  <Paragraphs>555</Paragraphs>
  <Slides>45</Slides>
  <Notes>0</Notes>
  <HiddenSlides>0</HiddenSlides>
  <MMClips>0</MMClips>
  <ScaleCrop>false</ScaleCrop>
  <HeadingPairs>
    <vt:vector size="8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45</vt:i4>
      </vt:variant>
    </vt:vector>
  </HeadingPairs>
  <TitlesOfParts>
    <vt:vector size="53" baseType="lpstr">
      <vt:lpstr>굴림</vt:lpstr>
      <vt:lpstr>나눔고딕</vt:lpstr>
      <vt:lpstr>돋움</vt:lpstr>
      <vt:lpstr>돋움체</vt:lpstr>
      <vt:lpstr>Arial</vt:lpstr>
      <vt:lpstr>Wingdings</vt:lpstr>
      <vt:lpstr>기본 디자인</vt:lpstr>
      <vt:lpstr>그림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LG-EDS Systems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표용문</dc:creator>
  <cp:lastModifiedBy>Hyo Kim</cp:lastModifiedBy>
  <cp:revision>15499</cp:revision>
  <dcterms:created xsi:type="dcterms:W3CDTF">2001-06-12T08:24:29Z</dcterms:created>
  <dcterms:modified xsi:type="dcterms:W3CDTF">2015-03-31T04:29:51Z</dcterms:modified>
</cp:coreProperties>
</file>