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562" r:id="rId2"/>
    <p:sldId id="1570" r:id="rId3"/>
    <p:sldId id="1571" r:id="rId4"/>
    <p:sldId id="1592" r:id="rId5"/>
    <p:sldId id="1573" r:id="rId6"/>
    <p:sldId id="1574" r:id="rId7"/>
    <p:sldId id="1576" r:id="rId8"/>
    <p:sldId id="1577" r:id="rId9"/>
    <p:sldId id="1575" r:id="rId10"/>
    <p:sldId id="1578" r:id="rId11"/>
    <p:sldId id="1579" r:id="rId12"/>
    <p:sldId id="1580" r:id="rId13"/>
    <p:sldId id="1581" r:id="rId14"/>
    <p:sldId id="1594" r:id="rId15"/>
    <p:sldId id="1595" r:id="rId16"/>
    <p:sldId id="1601" r:id="rId17"/>
    <p:sldId id="1602" r:id="rId18"/>
    <p:sldId id="1603" r:id="rId19"/>
    <p:sldId id="1596" r:id="rId20"/>
    <p:sldId id="1597" r:id="rId21"/>
    <p:sldId id="1604" r:id="rId22"/>
    <p:sldId id="1598" r:id="rId23"/>
    <p:sldId id="1590" r:id="rId24"/>
    <p:sldId id="1563" r:id="rId25"/>
    <p:sldId id="1605" r:id="rId26"/>
  </p:sldIdLst>
  <p:sldSz cx="9906000" cy="6858000" type="A4"/>
  <p:notesSz cx="6797675" cy="987425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pos="2984">
          <p15:clr>
            <a:srgbClr val="A4A3A4"/>
          </p15:clr>
        </p15:guide>
        <p15:guide id="6" pos="2440">
          <p15:clr>
            <a:srgbClr val="A4A3A4"/>
          </p15:clr>
        </p15:guide>
        <p15:guide id="7" pos="5297">
          <p15:clr>
            <a:srgbClr val="A4A3A4"/>
          </p15:clr>
        </p15:guide>
        <p15:guide id="8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99CCFF"/>
    <a:srgbClr val="FF0000"/>
    <a:srgbClr val="FF5050"/>
    <a:srgbClr val="0000FF"/>
    <a:srgbClr val="E8F0FC"/>
    <a:srgbClr val="C0C0C0"/>
    <a:srgbClr val="E1ECFB"/>
    <a:srgbClr val="CCECFF"/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6" autoAdjust="0"/>
    <p:restoredTop sz="99755" autoAdjust="0"/>
  </p:normalViewPr>
  <p:slideViewPr>
    <p:cSldViewPr showGuides="1">
      <p:cViewPr varScale="1">
        <p:scale>
          <a:sx n="132" d="100"/>
          <a:sy n="132" d="100"/>
        </p:scale>
        <p:origin x="1224" y="-1386"/>
      </p:cViewPr>
      <p:guideLst>
        <p:guide orient="horz" pos="210"/>
        <p:guide orient="horz" pos="482"/>
        <p:guide orient="horz" pos="799"/>
        <p:guide orient="horz" pos="981"/>
        <p:guide pos="2984"/>
        <p:guide pos="2440"/>
        <p:guide pos="5297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4050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38FD3-E503-4BA9-94AA-E2E7303527CB}" type="doc">
      <dgm:prSet loTypeId="urn:microsoft.com/office/officeart/2005/8/layout/pyramid1" loCatId="pyramid" qsTypeId="urn:microsoft.com/office/officeart/2005/8/quickstyle/simple3" qsCatId="simple" csTypeId="urn:microsoft.com/office/officeart/2005/8/colors/colorful5" csCatId="colorful" phldr="1"/>
      <dgm:spPr/>
    </dgm:pt>
    <dgm:pt modelId="{899CBDF8-92C2-4887-85E1-4E7E8F2A1C79}">
      <dgm:prSet phldrT="[텍스트]" custT="1"/>
      <dgm:spPr/>
      <dgm:t>
        <a:bodyPr/>
        <a:lstStyle/>
        <a:p>
          <a:pPr latinLnBrk="1"/>
          <a:r>
            <a:rPr lang="en-US" altLang="ko-KR" sz="900" dirty="0" smtClean="0"/>
            <a:t> </a:t>
          </a:r>
          <a:endParaRPr lang="ko-KR" altLang="en-US" sz="900" dirty="0"/>
        </a:p>
      </dgm:t>
    </dgm:pt>
    <dgm:pt modelId="{BE1B9770-D100-415F-8B17-86584595C676}" type="parTrans" cxnId="{8782F333-E7A3-48A5-808D-05E3D714DDC1}">
      <dgm:prSet/>
      <dgm:spPr/>
      <dgm:t>
        <a:bodyPr/>
        <a:lstStyle/>
        <a:p>
          <a:pPr latinLnBrk="1"/>
          <a:endParaRPr lang="ko-KR" altLang="en-US" sz="900"/>
        </a:p>
      </dgm:t>
    </dgm:pt>
    <dgm:pt modelId="{468FE291-7C41-4955-BE59-9D68D7315699}" type="sibTrans" cxnId="{8782F333-E7A3-48A5-808D-05E3D714DDC1}">
      <dgm:prSet/>
      <dgm:spPr/>
      <dgm:t>
        <a:bodyPr/>
        <a:lstStyle/>
        <a:p>
          <a:pPr latinLnBrk="1"/>
          <a:endParaRPr lang="ko-KR" altLang="en-US" sz="900"/>
        </a:p>
      </dgm:t>
    </dgm:pt>
    <dgm:pt modelId="{8FF368F4-B46B-4941-8D67-D0E61AECFD70}">
      <dgm:prSet phldrT="[텍스트]" custT="1"/>
      <dgm:spPr/>
      <dgm:t>
        <a:bodyPr/>
        <a:lstStyle/>
        <a:p>
          <a:pPr latinLnBrk="1"/>
          <a:endParaRPr lang="ko-KR" altLang="en-US" sz="900" dirty="0"/>
        </a:p>
      </dgm:t>
    </dgm:pt>
    <dgm:pt modelId="{0A21CFE7-F0E9-4A32-B943-7128F79A9F0D}" type="parTrans" cxnId="{2B4D51E0-7706-4CFE-ABAF-D5B089FA3EB4}">
      <dgm:prSet/>
      <dgm:spPr/>
      <dgm:t>
        <a:bodyPr/>
        <a:lstStyle/>
        <a:p>
          <a:pPr latinLnBrk="1"/>
          <a:endParaRPr lang="ko-KR" altLang="en-US" sz="900"/>
        </a:p>
      </dgm:t>
    </dgm:pt>
    <dgm:pt modelId="{C675F8B8-1ABF-4395-AF14-BC97B6FB611A}" type="sibTrans" cxnId="{2B4D51E0-7706-4CFE-ABAF-D5B089FA3EB4}">
      <dgm:prSet/>
      <dgm:spPr/>
      <dgm:t>
        <a:bodyPr/>
        <a:lstStyle/>
        <a:p>
          <a:pPr latinLnBrk="1"/>
          <a:endParaRPr lang="ko-KR" altLang="en-US" sz="900"/>
        </a:p>
      </dgm:t>
    </dgm:pt>
    <dgm:pt modelId="{4BC685EF-9DC2-458E-95AC-08FD4076CC9C}">
      <dgm:prSet phldrT="[텍스트]" custT="1"/>
      <dgm:spPr/>
      <dgm:t>
        <a:bodyPr/>
        <a:lstStyle/>
        <a:p>
          <a:pPr latinLnBrk="1"/>
          <a:r>
            <a:rPr lang="en-US" altLang="ko-KR" sz="900" dirty="0" smtClean="0"/>
            <a:t>3</a:t>
          </a:r>
          <a:r>
            <a:rPr lang="ko-KR" altLang="en-US" sz="900" dirty="0" smtClean="0"/>
            <a:t>단계 </a:t>
          </a:r>
          <a:r>
            <a:rPr lang="en-US" altLang="ko-KR" sz="900" dirty="0" smtClean="0"/>
            <a:t>: </a:t>
          </a:r>
          <a:r>
            <a:rPr lang="ko-KR" altLang="en-US" sz="900" dirty="0" smtClean="0"/>
            <a:t>사회적 욕구</a:t>
          </a:r>
          <a:r>
            <a:rPr lang="en-US" altLang="ko-KR" sz="900" dirty="0" smtClean="0"/>
            <a:t>(Social)</a:t>
          </a:r>
          <a:endParaRPr lang="ko-KR" altLang="en-US" sz="900" dirty="0"/>
        </a:p>
      </dgm:t>
    </dgm:pt>
    <dgm:pt modelId="{3D779147-B820-465D-A5B9-C7E9357D1D55}" type="parTrans" cxnId="{99AF142F-C62D-4309-A709-7E4ED2F2CB76}">
      <dgm:prSet/>
      <dgm:spPr/>
      <dgm:t>
        <a:bodyPr/>
        <a:lstStyle/>
        <a:p>
          <a:pPr latinLnBrk="1"/>
          <a:endParaRPr lang="ko-KR" altLang="en-US" sz="900"/>
        </a:p>
      </dgm:t>
    </dgm:pt>
    <dgm:pt modelId="{B18EB2A8-0F4B-4B1C-8ADF-B0D2A2870380}" type="sibTrans" cxnId="{99AF142F-C62D-4309-A709-7E4ED2F2CB76}">
      <dgm:prSet/>
      <dgm:spPr/>
      <dgm:t>
        <a:bodyPr/>
        <a:lstStyle/>
        <a:p>
          <a:pPr latinLnBrk="1"/>
          <a:endParaRPr lang="ko-KR" altLang="en-US" sz="900"/>
        </a:p>
      </dgm:t>
    </dgm:pt>
    <dgm:pt modelId="{87CA1227-ED62-4256-A0E8-3F9A12D545D1}">
      <dgm:prSet phldrT="[텍스트]" custT="1"/>
      <dgm:spPr/>
      <dgm:t>
        <a:bodyPr/>
        <a:lstStyle/>
        <a:p>
          <a:pPr latinLnBrk="1"/>
          <a:r>
            <a:rPr lang="en-US" altLang="ko-KR" sz="900" dirty="0" smtClean="0"/>
            <a:t>1</a:t>
          </a:r>
          <a:r>
            <a:rPr lang="ko-KR" altLang="en-US" sz="900" dirty="0" smtClean="0"/>
            <a:t>단계 </a:t>
          </a:r>
          <a:r>
            <a:rPr lang="en-US" altLang="ko-KR" sz="900" dirty="0" smtClean="0"/>
            <a:t>: </a:t>
          </a:r>
          <a:r>
            <a:rPr lang="ko-KR" altLang="en-US" sz="900" dirty="0" smtClean="0"/>
            <a:t>생리적 욕구</a:t>
          </a:r>
          <a:r>
            <a:rPr lang="en-US" altLang="ko-KR" sz="900" dirty="0" smtClean="0"/>
            <a:t>(Physiological)</a:t>
          </a:r>
          <a:endParaRPr lang="ko-KR" altLang="en-US" sz="900" dirty="0"/>
        </a:p>
      </dgm:t>
    </dgm:pt>
    <dgm:pt modelId="{DE9D9072-69E5-4669-88FF-DC6A4F7E6FFC}" type="parTrans" cxnId="{738270FC-092D-452F-9A03-BB626E37B7DB}">
      <dgm:prSet/>
      <dgm:spPr/>
      <dgm:t>
        <a:bodyPr/>
        <a:lstStyle/>
        <a:p>
          <a:pPr latinLnBrk="1"/>
          <a:endParaRPr lang="ko-KR" altLang="en-US"/>
        </a:p>
      </dgm:t>
    </dgm:pt>
    <dgm:pt modelId="{3A7210B8-D5B5-49C9-931A-792950EB12B0}" type="sibTrans" cxnId="{738270FC-092D-452F-9A03-BB626E37B7DB}">
      <dgm:prSet/>
      <dgm:spPr/>
      <dgm:t>
        <a:bodyPr/>
        <a:lstStyle/>
        <a:p>
          <a:pPr latinLnBrk="1"/>
          <a:endParaRPr lang="ko-KR" altLang="en-US"/>
        </a:p>
      </dgm:t>
    </dgm:pt>
    <dgm:pt modelId="{A347B176-3D0F-4DD0-A21F-7E9A582674E0}">
      <dgm:prSet phldrT="[텍스트]" custT="1"/>
      <dgm:spPr/>
      <dgm:t>
        <a:bodyPr/>
        <a:lstStyle/>
        <a:p>
          <a:pPr latinLnBrk="1"/>
          <a:r>
            <a:rPr lang="en-US" altLang="ko-KR" sz="900" dirty="0" smtClean="0"/>
            <a:t>2</a:t>
          </a:r>
          <a:r>
            <a:rPr lang="ko-KR" altLang="en-US" sz="900" dirty="0" smtClean="0"/>
            <a:t>단계 </a:t>
          </a:r>
          <a:r>
            <a:rPr lang="en-US" altLang="ko-KR" sz="900" dirty="0" smtClean="0"/>
            <a:t>: </a:t>
          </a:r>
          <a:r>
            <a:rPr lang="ko-KR" altLang="en-US" sz="900" dirty="0" smtClean="0"/>
            <a:t>안전 욕구</a:t>
          </a:r>
          <a:r>
            <a:rPr lang="en-US" altLang="ko-KR" sz="900" dirty="0" smtClean="0"/>
            <a:t>(Safety)</a:t>
          </a:r>
          <a:endParaRPr lang="ko-KR" altLang="en-US" sz="900" dirty="0"/>
        </a:p>
      </dgm:t>
    </dgm:pt>
    <dgm:pt modelId="{92C36C18-495F-438A-BD40-D66169D85C78}" type="parTrans" cxnId="{0466F26A-57EF-4D3C-BEED-1C6C9BFC1986}">
      <dgm:prSet/>
      <dgm:spPr/>
      <dgm:t>
        <a:bodyPr/>
        <a:lstStyle/>
        <a:p>
          <a:pPr latinLnBrk="1"/>
          <a:endParaRPr lang="ko-KR" altLang="en-US"/>
        </a:p>
      </dgm:t>
    </dgm:pt>
    <dgm:pt modelId="{32AD9AC7-5914-4BAB-A259-C238BCE6762C}" type="sibTrans" cxnId="{0466F26A-57EF-4D3C-BEED-1C6C9BFC1986}">
      <dgm:prSet/>
      <dgm:spPr/>
      <dgm:t>
        <a:bodyPr/>
        <a:lstStyle/>
        <a:p>
          <a:pPr latinLnBrk="1"/>
          <a:endParaRPr lang="ko-KR" altLang="en-US"/>
        </a:p>
      </dgm:t>
    </dgm:pt>
    <dgm:pt modelId="{253C57B1-B1B2-4D06-94B5-71543125160A}" type="pres">
      <dgm:prSet presAssocID="{6AC38FD3-E503-4BA9-94AA-E2E7303527CB}" presName="Name0" presStyleCnt="0">
        <dgm:presLayoutVars>
          <dgm:dir/>
          <dgm:animLvl val="lvl"/>
          <dgm:resizeHandles val="exact"/>
        </dgm:presLayoutVars>
      </dgm:prSet>
      <dgm:spPr/>
    </dgm:pt>
    <dgm:pt modelId="{3F8509A7-FD87-40CD-8BC9-9CA322B57C6B}" type="pres">
      <dgm:prSet presAssocID="{899CBDF8-92C2-4887-85E1-4E7E8F2A1C79}" presName="Name8" presStyleCnt="0"/>
      <dgm:spPr/>
    </dgm:pt>
    <dgm:pt modelId="{BC205A54-637E-40C9-9C39-BE2BAF889F92}" type="pres">
      <dgm:prSet presAssocID="{899CBDF8-92C2-4887-85E1-4E7E8F2A1C79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73E886-E4AC-4830-B0FD-968D73D1A940}" type="pres">
      <dgm:prSet presAssocID="{899CBDF8-92C2-4887-85E1-4E7E8F2A1C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7D8891-11C1-4366-9B0F-E4F7A25B77CE}" type="pres">
      <dgm:prSet presAssocID="{8FF368F4-B46B-4941-8D67-D0E61AECFD70}" presName="Name8" presStyleCnt="0"/>
      <dgm:spPr/>
    </dgm:pt>
    <dgm:pt modelId="{E9A17F05-3961-43A3-A44D-B02B343CF7C7}" type="pres">
      <dgm:prSet presAssocID="{8FF368F4-B46B-4941-8D67-D0E61AECFD7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E724EE-6A43-4298-8CB0-B742E3881BF5}" type="pres">
      <dgm:prSet presAssocID="{8FF368F4-B46B-4941-8D67-D0E61AECFD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9DF0E9-78A1-40DA-AC9A-E85B74497125}" type="pres">
      <dgm:prSet presAssocID="{4BC685EF-9DC2-458E-95AC-08FD4076CC9C}" presName="Name8" presStyleCnt="0"/>
      <dgm:spPr/>
    </dgm:pt>
    <dgm:pt modelId="{5B1ADFF7-EA31-4F8F-B88D-FF2336CEA467}" type="pres">
      <dgm:prSet presAssocID="{4BC685EF-9DC2-458E-95AC-08FD4076CC9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7E6CEA-76DC-4480-B76F-6D3951A4EA6E}" type="pres">
      <dgm:prSet presAssocID="{4BC685EF-9DC2-458E-95AC-08FD4076CC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1FD4E4-4A18-49A0-8FED-D7B58CC67E64}" type="pres">
      <dgm:prSet presAssocID="{A347B176-3D0F-4DD0-A21F-7E9A582674E0}" presName="Name8" presStyleCnt="0"/>
      <dgm:spPr/>
    </dgm:pt>
    <dgm:pt modelId="{37B59AF7-1A1A-4E36-8C90-0632DB8C5B87}" type="pres">
      <dgm:prSet presAssocID="{A347B176-3D0F-4DD0-A21F-7E9A582674E0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A999FC-0638-4E25-A7A3-267D2FE998F8}" type="pres">
      <dgm:prSet presAssocID="{A347B176-3D0F-4DD0-A21F-7E9A582674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70E6C6-ECD9-4077-9DFB-F72D38E633C2}" type="pres">
      <dgm:prSet presAssocID="{87CA1227-ED62-4256-A0E8-3F9A12D545D1}" presName="Name8" presStyleCnt="0"/>
      <dgm:spPr/>
    </dgm:pt>
    <dgm:pt modelId="{9BFCA3F9-645F-4108-8727-C60715205ADD}" type="pres">
      <dgm:prSet presAssocID="{87CA1227-ED62-4256-A0E8-3F9A12D545D1}" presName="level" presStyleLbl="node1" presStyleIdx="4" presStyleCnt="5" custLinFactY="181373" custLinFactNeighborX="25778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AD5008-C08D-4D5D-A084-8C44917C6120}" type="pres">
      <dgm:prSet presAssocID="{87CA1227-ED62-4256-A0E8-3F9A12D545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5EC5E90-4783-4119-B0DA-06633477B833}" type="presOf" srcId="{899CBDF8-92C2-4887-85E1-4E7E8F2A1C79}" destId="{BC205A54-637E-40C9-9C39-BE2BAF889F92}" srcOrd="0" destOrd="0" presId="urn:microsoft.com/office/officeart/2005/8/layout/pyramid1"/>
    <dgm:cxn modelId="{39173C95-8018-498F-A189-FD697BB33322}" type="presOf" srcId="{A347B176-3D0F-4DD0-A21F-7E9A582674E0}" destId="{37B59AF7-1A1A-4E36-8C90-0632DB8C5B87}" srcOrd="0" destOrd="0" presId="urn:microsoft.com/office/officeart/2005/8/layout/pyramid1"/>
    <dgm:cxn modelId="{0BCFB492-2ECA-4025-AEDA-9B2114E8BAD3}" type="presOf" srcId="{4BC685EF-9DC2-458E-95AC-08FD4076CC9C}" destId="{5B1ADFF7-EA31-4F8F-B88D-FF2336CEA467}" srcOrd="0" destOrd="0" presId="urn:microsoft.com/office/officeart/2005/8/layout/pyramid1"/>
    <dgm:cxn modelId="{738270FC-092D-452F-9A03-BB626E37B7DB}" srcId="{6AC38FD3-E503-4BA9-94AA-E2E7303527CB}" destId="{87CA1227-ED62-4256-A0E8-3F9A12D545D1}" srcOrd="4" destOrd="0" parTransId="{DE9D9072-69E5-4669-88FF-DC6A4F7E6FFC}" sibTransId="{3A7210B8-D5B5-49C9-931A-792950EB12B0}"/>
    <dgm:cxn modelId="{4050567C-85C6-4E7F-A383-5B81F35A1010}" type="presOf" srcId="{899CBDF8-92C2-4887-85E1-4E7E8F2A1C79}" destId="{BA73E886-E4AC-4830-B0FD-968D73D1A940}" srcOrd="1" destOrd="0" presId="urn:microsoft.com/office/officeart/2005/8/layout/pyramid1"/>
    <dgm:cxn modelId="{3397EA24-3176-4D23-9704-2614C110781B}" type="presOf" srcId="{6AC38FD3-E503-4BA9-94AA-E2E7303527CB}" destId="{253C57B1-B1B2-4D06-94B5-71543125160A}" srcOrd="0" destOrd="0" presId="urn:microsoft.com/office/officeart/2005/8/layout/pyramid1"/>
    <dgm:cxn modelId="{2B4D51E0-7706-4CFE-ABAF-D5B089FA3EB4}" srcId="{6AC38FD3-E503-4BA9-94AA-E2E7303527CB}" destId="{8FF368F4-B46B-4941-8D67-D0E61AECFD70}" srcOrd="1" destOrd="0" parTransId="{0A21CFE7-F0E9-4A32-B943-7128F79A9F0D}" sibTransId="{C675F8B8-1ABF-4395-AF14-BC97B6FB611A}"/>
    <dgm:cxn modelId="{B11AF772-DD3F-4928-A92D-A97DA46CDA01}" type="presOf" srcId="{8FF368F4-B46B-4941-8D67-D0E61AECFD70}" destId="{3DE724EE-6A43-4298-8CB0-B742E3881BF5}" srcOrd="1" destOrd="0" presId="urn:microsoft.com/office/officeart/2005/8/layout/pyramid1"/>
    <dgm:cxn modelId="{FCCFE2CF-6850-4564-AD0F-F6D96213B50C}" type="presOf" srcId="{8FF368F4-B46B-4941-8D67-D0E61AECFD70}" destId="{E9A17F05-3961-43A3-A44D-B02B343CF7C7}" srcOrd="0" destOrd="0" presId="urn:microsoft.com/office/officeart/2005/8/layout/pyramid1"/>
    <dgm:cxn modelId="{F57CFC6D-68A2-4C3F-930F-3C1ECB457B70}" type="presOf" srcId="{87CA1227-ED62-4256-A0E8-3F9A12D545D1}" destId="{9BFCA3F9-645F-4108-8727-C60715205ADD}" srcOrd="0" destOrd="0" presId="urn:microsoft.com/office/officeart/2005/8/layout/pyramid1"/>
    <dgm:cxn modelId="{D83C1897-B2BA-4430-BDBA-3B52ADE73D5D}" type="presOf" srcId="{87CA1227-ED62-4256-A0E8-3F9A12D545D1}" destId="{28AD5008-C08D-4D5D-A084-8C44917C6120}" srcOrd="1" destOrd="0" presId="urn:microsoft.com/office/officeart/2005/8/layout/pyramid1"/>
    <dgm:cxn modelId="{8782F333-E7A3-48A5-808D-05E3D714DDC1}" srcId="{6AC38FD3-E503-4BA9-94AA-E2E7303527CB}" destId="{899CBDF8-92C2-4887-85E1-4E7E8F2A1C79}" srcOrd="0" destOrd="0" parTransId="{BE1B9770-D100-415F-8B17-86584595C676}" sibTransId="{468FE291-7C41-4955-BE59-9D68D7315699}"/>
    <dgm:cxn modelId="{0466F26A-57EF-4D3C-BEED-1C6C9BFC1986}" srcId="{6AC38FD3-E503-4BA9-94AA-E2E7303527CB}" destId="{A347B176-3D0F-4DD0-A21F-7E9A582674E0}" srcOrd="3" destOrd="0" parTransId="{92C36C18-495F-438A-BD40-D66169D85C78}" sibTransId="{32AD9AC7-5914-4BAB-A259-C238BCE6762C}"/>
    <dgm:cxn modelId="{ED8BD3FF-9E9A-4A38-9321-44DE0E06EFC0}" type="presOf" srcId="{A347B176-3D0F-4DD0-A21F-7E9A582674E0}" destId="{A7A999FC-0638-4E25-A7A3-267D2FE998F8}" srcOrd="1" destOrd="0" presId="urn:microsoft.com/office/officeart/2005/8/layout/pyramid1"/>
    <dgm:cxn modelId="{7F854161-34A2-4799-AB6A-61EECA2D2308}" type="presOf" srcId="{4BC685EF-9DC2-458E-95AC-08FD4076CC9C}" destId="{B07E6CEA-76DC-4480-B76F-6D3951A4EA6E}" srcOrd="1" destOrd="0" presId="urn:microsoft.com/office/officeart/2005/8/layout/pyramid1"/>
    <dgm:cxn modelId="{99AF142F-C62D-4309-A709-7E4ED2F2CB76}" srcId="{6AC38FD3-E503-4BA9-94AA-E2E7303527CB}" destId="{4BC685EF-9DC2-458E-95AC-08FD4076CC9C}" srcOrd="2" destOrd="0" parTransId="{3D779147-B820-465D-A5B9-C7E9357D1D55}" sibTransId="{B18EB2A8-0F4B-4B1C-8ADF-B0D2A2870380}"/>
    <dgm:cxn modelId="{C4B1C80C-E170-415E-8B10-B24F5CCF2B64}" type="presParOf" srcId="{253C57B1-B1B2-4D06-94B5-71543125160A}" destId="{3F8509A7-FD87-40CD-8BC9-9CA322B57C6B}" srcOrd="0" destOrd="0" presId="urn:microsoft.com/office/officeart/2005/8/layout/pyramid1"/>
    <dgm:cxn modelId="{11CAAEBC-8C37-4769-85B7-57F22C6C24CF}" type="presParOf" srcId="{3F8509A7-FD87-40CD-8BC9-9CA322B57C6B}" destId="{BC205A54-637E-40C9-9C39-BE2BAF889F92}" srcOrd="0" destOrd="0" presId="urn:microsoft.com/office/officeart/2005/8/layout/pyramid1"/>
    <dgm:cxn modelId="{627005F4-4C66-4DEF-ACC2-0E5D95E26E42}" type="presParOf" srcId="{3F8509A7-FD87-40CD-8BC9-9CA322B57C6B}" destId="{BA73E886-E4AC-4830-B0FD-968D73D1A940}" srcOrd="1" destOrd="0" presId="urn:microsoft.com/office/officeart/2005/8/layout/pyramid1"/>
    <dgm:cxn modelId="{CF322178-1A93-4997-90C7-474898445B61}" type="presParOf" srcId="{253C57B1-B1B2-4D06-94B5-71543125160A}" destId="{357D8891-11C1-4366-9B0F-E4F7A25B77CE}" srcOrd="1" destOrd="0" presId="urn:microsoft.com/office/officeart/2005/8/layout/pyramid1"/>
    <dgm:cxn modelId="{F7BBBC65-58F2-4078-B998-383BEA2DA964}" type="presParOf" srcId="{357D8891-11C1-4366-9B0F-E4F7A25B77CE}" destId="{E9A17F05-3961-43A3-A44D-B02B343CF7C7}" srcOrd="0" destOrd="0" presId="urn:microsoft.com/office/officeart/2005/8/layout/pyramid1"/>
    <dgm:cxn modelId="{1C71F8A9-5DFC-46C0-B727-40F3AEC62BDC}" type="presParOf" srcId="{357D8891-11C1-4366-9B0F-E4F7A25B77CE}" destId="{3DE724EE-6A43-4298-8CB0-B742E3881BF5}" srcOrd="1" destOrd="0" presId="urn:microsoft.com/office/officeart/2005/8/layout/pyramid1"/>
    <dgm:cxn modelId="{7A9577C5-7083-4B14-9E87-50BE65D089BF}" type="presParOf" srcId="{253C57B1-B1B2-4D06-94B5-71543125160A}" destId="{BA9DF0E9-78A1-40DA-AC9A-E85B74497125}" srcOrd="2" destOrd="0" presId="urn:microsoft.com/office/officeart/2005/8/layout/pyramid1"/>
    <dgm:cxn modelId="{DE814AFA-0824-4AAC-B662-CCB584D590FD}" type="presParOf" srcId="{BA9DF0E9-78A1-40DA-AC9A-E85B74497125}" destId="{5B1ADFF7-EA31-4F8F-B88D-FF2336CEA467}" srcOrd="0" destOrd="0" presId="urn:microsoft.com/office/officeart/2005/8/layout/pyramid1"/>
    <dgm:cxn modelId="{B2A460C7-0795-46AD-9A75-FA4CF2C053D3}" type="presParOf" srcId="{BA9DF0E9-78A1-40DA-AC9A-E85B74497125}" destId="{B07E6CEA-76DC-4480-B76F-6D3951A4EA6E}" srcOrd="1" destOrd="0" presId="urn:microsoft.com/office/officeart/2005/8/layout/pyramid1"/>
    <dgm:cxn modelId="{D787D526-BD98-4D91-9D57-20F783901331}" type="presParOf" srcId="{253C57B1-B1B2-4D06-94B5-71543125160A}" destId="{DB1FD4E4-4A18-49A0-8FED-D7B58CC67E64}" srcOrd="3" destOrd="0" presId="urn:microsoft.com/office/officeart/2005/8/layout/pyramid1"/>
    <dgm:cxn modelId="{AAB43C45-A34C-48DD-BA8D-DF97BF869511}" type="presParOf" srcId="{DB1FD4E4-4A18-49A0-8FED-D7B58CC67E64}" destId="{37B59AF7-1A1A-4E36-8C90-0632DB8C5B87}" srcOrd="0" destOrd="0" presId="urn:microsoft.com/office/officeart/2005/8/layout/pyramid1"/>
    <dgm:cxn modelId="{C4388CC4-B846-4D61-8422-68C1E56837DB}" type="presParOf" srcId="{DB1FD4E4-4A18-49A0-8FED-D7B58CC67E64}" destId="{A7A999FC-0638-4E25-A7A3-267D2FE998F8}" srcOrd="1" destOrd="0" presId="urn:microsoft.com/office/officeart/2005/8/layout/pyramid1"/>
    <dgm:cxn modelId="{7E57F407-BC6E-42D2-916C-2EEA9E4D4D6D}" type="presParOf" srcId="{253C57B1-B1B2-4D06-94B5-71543125160A}" destId="{7A70E6C6-ECD9-4077-9DFB-F72D38E633C2}" srcOrd="4" destOrd="0" presId="urn:microsoft.com/office/officeart/2005/8/layout/pyramid1"/>
    <dgm:cxn modelId="{7AD118F8-FA2A-460E-81D4-8FBF751D31D2}" type="presParOf" srcId="{7A70E6C6-ECD9-4077-9DFB-F72D38E633C2}" destId="{9BFCA3F9-645F-4108-8727-C60715205ADD}" srcOrd="0" destOrd="0" presId="urn:microsoft.com/office/officeart/2005/8/layout/pyramid1"/>
    <dgm:cxn modelId="{302357B6-D107-4EF3-A133-4C7DB14BC358}" type="presParOf" srcId="{7A70E6C6-ECD9-4077-9DFB-F72D38E633C2}" destId="{28AD5008-C08D-4D5D-A084-8C44917C612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05A54-637E-40C9-9C39-BE2BAF889F92}">
      <dsp:nvSpPr>
        <dsp:cNvPr id="0" name=""/>
        <dsp:cNvSpPr/>
      </dsp:nvSpPr>
      <dsp:spPr>
        <a:xfrm>
          <a:off x="1285883" y="0"/>
          <a:ext cx="642942" cy="485778"/>
        </a:xfrm>
        <a:prstGeom prst="trapezoid">
          <a:avLst>
            <a:gd name="adj" fmla="val 6617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900" kern="1200" dirty="0" smtClean="0"/>
            <a:t> </a:t>
          </a:r>
          <a:endParaRPr lang="ko-KR" altLang="en-US" sz="900" kern="1200" dirty="0"/>
        </a:p>
      </dsp:txBody>
      <dsp:txXfrm>
        <a:off x="1285883" y="0"/>
        <a:ext cx="642942" cy="485778"/>
      </dsp:txXfrm>
    </dsp:sp>
    <dsp:sp modelId="{E9A17F05-3961-43A3-A44D-B02B343CF7C7}">
      <dsp:nvSpPr>
        <dsp:cNvPr id="0" name=""/>
        <dsp:cNvSpPr/>
      </dsp:nvSpPr>
      <dsp:spPr>
        <a:xfrm>
          <a:off x="964412" y="485778"/>
          <a:ext cx="1285884" cy="485778"/>
        </a:xfrm>
        <a:prstGeom prst="trapezoid">
          <a:avLst>
            <a:gd name="adj" fmla="val 66176"/>
          </a:avLst>
        </a:prstGeom>
        <a:gradFill rotWithShape="0">
          <a:gsLst>
            <a:gs pos="0">
              <a:schemeClr val="accent5">
                <a:hueOff val="2207535"/>
                <a:satOff val="-9783"/>
                <a:lumOff val="-11128"/>
                <a:alphaOff val="0"/>
                <a:tint val="50000"/>
                <a:satMod val="300000"/>
              </a:schemeClr>
            </a:gs>
            <a:gs pos="35000">
              <a:schemeClr val="accent5">
                <a:hueOff val="2207535"/>
                <a:satOff val="-9783"/>
                <a:lumOff val="-11128"/>
                <a:alphaOff val="0"/>
                <a:tint val="37000"/>
                <a:satMod val="300000"/>
              </a:schemeClr>
            </a:gs>
            <a:gs pos="100000">
              <a:schemeClr val="accent5">
                <a:hueOff val="2207535"/>
                <a:satOff val="-9783"/>
                <a:lumOff val="-111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 dirty="0"/>
        </a:p>
      </dsp:txBody>
      <dsp:txXfrm>
        <a:off x="1189442" y="485778"/>
        <a:ext cx="835824" cy="485778"/>
      </dsp:txXfrm>
    </dsp:sp>
    <dsp:sp modelId="{5B1ADFF7-EA31-4F8F-B88D-FF2336CEA467}">
      <dsp:nvSpPr>
        <dsp:cNvPr id="0" name=""/>
        <dsp:cNvSpPr/>
      </dsp:nvSpPr>
      <dsp:spPr>
        <a:xfrm>
          <a:off x="642941" y="971556"/>
          <a:ext cx="1928826" cy="485778"/>
        </a:xfrm>
        <a:prstGeom prst="trapezoid">
          <a:avLst>
            <a:gd name="adj" fmla="val 66176"/>
          </a:avLst>
        </a:prstGeom>
        <a:gradFill rotWithShape="0">
          <a:gsLst>
            <a:gs pos="0">
              <a:schemeClr val="accent5">
                <a:hueOff val="4415070"/>
                <a:satOff val="-19565"/>
                <a:lumOff val="-22255"/>
                <a:alphaOff val="0"/>
                <a:tint val="50000"/>
                <a:satMod val="300000"/>
              </a:schemeClr>
            </a:gs>
            <a:gs pos="35000">
              <a:schemeClr val="accent5">
                <a:hueOff val="4415070"/>
                <a:satOff val="-19565"/>
                <a:lumOff val="-22255"/>
                <a:alphaOff val="0"/>
                <a:tint val="37000"/>
                <a:satMod val="300000"/>
              </a:schemeClr>
            </a:gs>
            <a:gs pos="100000">
              <a:schemeClr val="accent5">
                <a:hueOff val="4415070"/>
                <a:satOff val="-19565"/>
                <a:lumOff val="-222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900" kern="1200" dirty="0" smtClean="0"/>
            <a:t>3</a:t>
          </a:r>
          <a:r>
            <a:rPr lang="ko-KR" altLang="en-US" sz="900" kern="1200" dirty="0" smtClean="0"/>
            <a:t>단계 </a:t>
          </a:r>
          <a:r>
            <a:rPr lang="en-US" altLang="ko-KR" sz="900" kern="1200" dirty="0" smtClean="0"/>
            <a:t>: </a:t>
          </a:r>
          <a:r>
            <a:rPr lang="ko-KR" altLang="en-US" sz="900" kern="1200" dirty="0" smtClean="0"/>
            <a:t>사회적 욕구</a:t>
          </a:r>
          <a:r>
            <a:rPr lang="en-US" altLang="ko-KR" sz="900" kern="1200" dirty="0" smtClean="0"/>
            <a:t>(Social)</a:t>
          </a:r>
          <a:endParaRPr lang="ko-KR" altLang="en-US" sz="900" kern="1200" dirty="0"/>
        </a:p>
      </dsp:txBody>
      <dsp:txXfrm>
        <a:off x="980486" y="971556"/>
        <a:ext cx="1253736" cy="485778"/>
      </dsp:txXfrm>
    </dsp:sp>
    <dsp:sp modelId="{37B59AF7-1A1A-4E36-8C90-0632DB8C5B87}">
      <dsp:nvSpPr>
        <dsp:cNvPr id="0" name=""/>
        <dsp:cNvSpPr/>
      </dsp:nvSpPr>
      <dsp:spPr>
        <a:xfrm>
          <a:off x="321470" y="1457335"/>
          <a:ext cx="2571768" cy="485778"/>
        </a:xfrm>
        <a:prstGeom prst="trapezoid">
          <a:avLst>
            <a:gd name="adj" fmla="val 66176"/>
          </a:avLst>
        </a:prstGeom>
        <a:gradFill rotWithShape="0">
          <a:gsLst>
            <a:gs pos="0">
              <a:schemeClr val="accent5">
                <a:hueOff val="6622605"/>
                <a:satOff val="-29348"/>
                <a:lumOff val="-33382"/>
                <a:alphaOff val="0"/>
                <a:tint val="50000"/>
                <a:satMod val="300000"/>
              </a:schemeClr>
            </a:gs>
            <a:gs pos="35000">
              <a:schemeClr val="accent5">
                <a:hueOff val="6622605"/>
                <a:satOff val="-29348"/>
                <a:lumOff val="-33382"/>
                <a:alphaOff val="0"/>
                <a:tint val="37000"/>
                <a:satMod val="300000"/>
              </a:schemeClr>
            </a:gs>
            <a:gs pos="100000">
              <a:schemeClr val="accent5">
                <a:hueOff val="6622605"/>
                <a:satOff val="-29348"/>
                <a:lumOff val="-3338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900" kern="1200" dirty="0" smtClean="0"/>
            <a:t>2</a:t>
          </a:r>
          <a:r>
            <a:rPr lang="ko-KR" altLang="en-US" sz="900" kern="1200" dirty="0" smtClean="0"/>
            <a:t>단계 </a:t>
          </a:r>
          <a:r>
            <a:rPr lang="en-US" altLang="ko-KR" sz="900" kern="1200" dirty="0" smtClean="0"/>
            <a:t>: </a:t>
          </a:r>
          <a:r>
            <a:rPr lang="ko-KR" altLang="en-US" sz="900" kern="1200" dirty="0" smtClean="0"/>
            <a:t>안전 욕구</a:t>
          </a:r>
          <a:r>
            <a:rPr lang="en-US" altLang="ko-KR" sz="900" kern="1200" dirty="0" smtClean="0"/>
            <a:t>(Safety)</a:t>
          </a:r>
          <a:endParaRPr lang="ko-KR" altLang="en-US" sz="900" kern="1200" dirty="0"/>
        </a:p>
      </dsp:txBody>
      <dsp:txXfrm>
        <a:off x="771530" y="1457335"/>
        <a:ext cx="1671649" cy="485778"/>
      </dsp:txXfrm>
    </dsp:sp>
    <dsp:sp modelId="{9BFCA3F9-645F-4108-8727-C60715205ADD}">
      <dsp:nvSpPr>
        <dsp:cNvPr id="0" name=""/>
        <dsp:cNvSpPr/>
      </dsp:nvSpPr>
      <dsp:spPr>
        <a:xfrm>
          <a:off x="0" y="1943113"/>
          <a:ext cx="3214710" cy="485778"/>
        </a:xfrm>
        <a:prstGeom prst="trapezoid">
          <a:avLst>
            <a:gd name="adj" fmla="val 66176"/>
          </a:avLst>
        </a:prstGeom>
        <a:gradFill rotWithShape="0">
          <a:gsLst>
            <a:gs pos="0">
              <a:schemeClr val="accent5">
                <a:hueOff val="8830140"/>
                <a:satOff val="-39130"/>
                <a:lumOff val="-44510"/>
                <a:alphaOff val="0"/>
                <a:tint val="50000"/>
                <a:satMod val="300000"/>
              </a:schemeClr>
            </a:gs>
            <a:gs pos="35000">
              <a:schemeClr val="accent5">
                <a:hueOff val="8830140"/>
                <a:satOff val="-39130"/>
                <a:lumOff val="-44510"/>
                <a:alphaOff val="0"/>
                <a:tint val="37000"/>
                <a:satMod val="300000"/>
              </a:schemeClr>
            </a:gs>
            <a:gs pos="100000">
              <a:schemeClr val="accent5">
                <a:hueOff val="8830140"/>
                <a:satOff val="-39130"/>
                <a:lumOff val="-445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900" kern="1200" dirty="0" smtClean="0"/>
            <a:t>1</a:t>
          </a:r>
          <a:r>
            <a:rPr lang="ko-KR" altLang="en-US" sz="900" kern="1200" dirty="0" smtClean="0"/>
            <a:t>단계 </a:t>
          </a:r>
          <a:r>
            <a:rPr lang="en-US" altLang="ko-KR" sz="900" kern="1200" dirty="0" smtClean="0"/>
            <a:t>: </a:t>
          </a:r>
          <a:r>
            <a:rPr lang="ko-KR" altLang="en-US" sz="900" kern="1200" dirty="0" smtClean="0"/>
            <a:t>생리적 욕구</a:t>
          </a:r>
          <a:r>
            <a:rPr lang="en-US" altLang="ko-KR" sz="900" kern="1200" dirty="0" smtClean="0"/>
            <a:t>(Physiological)</a:t>
          </a:r>
          <a:endParaRPr lang="ko-KR" altLang="en-US" sz="900" kern="1200" dirty="0"/>
        </a:p>
      </dsp:txBody>
      <dsp:txXfrm>
        <a:off x="562574" y="1943113"/>
        <a:ext cx="2089561" cy="485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2" rIns="93525" bIns="46762" numCol="1" anchor="t" anchorCtr="0" compatLnSpc="1">
            <a:prstTxWarp prst="textNoShape">
              <a:avLst/>
            </a:prstTxWarp>
          </a:bodyPr>
          <a:lstStyle>
            <a:lvl1pPr algn="l" defTabSz="935038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2" rIns="93525" bIns="46762" numCol="1" anchor="t" anchorCtr="0" compatLnSpc="1">
            <a:prstTxWarp prst="textNoShape">
              <a:avLst/>
            </a:prstTxWarp>
          </a:bodyPr>
          <a:lstStyle>
            <a:lvl1pPr algn="r" defTabSz="935038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2" rIns="93525" bIns="46762" numCol="1" anchor="b" anchorCtr="0" compatLnSpc="1">
            <a:prstTxWarp prst="textNoShape">
              <a:avLst/>
            </a:prstTxWarp>
          </a:bodyPr>
          <a:lstStyle>
            <a:lvl1pPr algn="l" defTabSz="935038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2" rIns="93525" bIns="46762" numCol="1" anchor="b" anchorCtr="0" compatLnSpc="1">
            <a:prstTxWarp prst="textNoShape">
              <a:avLst/>
            </a:prstTxWarp>
          </a:bodyPr>
          <a:lstStyle>
            <a:lvl1pPr algn="r" defTabSz="935038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F4AF4F8-D481-4211-94C2-FF2C119CB5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8851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30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1038" y="728663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9475" y="4694238"/>
            <a:ext cx="498157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8475"/>
            <a:ext cx="2930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388475"/>
            <a:ext cx="2930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3D10A71-94EF-4E76-A190-82FE06C71E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1989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1285860"/>
            <a:ext cx="302182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CCCCFF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20000"/>
              </a:lnSpc>
            </a:pPr>
            <a:endParaRPr kumimoji="1" lang="ko-KR" altLang="en-US" sz="9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31750" y="26988"/>
            <a:ext cx="9836150" cy="67913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20000"/>
              </a:lnSpc>
            </a:pPr>
            <a:endParaRPr kumimoji="1" lang="ko-KR" altLang="en-US" sz="900" b="0"/>
          </a:p>
        </p:txBody>
      </p:sp>
      <p:sp>
        <p:nvSpPr>
          <p:cNvPr id="1028" name="Rectangle 119"/>
          <p:cNvSpPr>
            <a:spLocks noChangeArrowheads="1"/>
          </p:cNvSpPr>
          <p:nvPr/>
        </p:nvSpPr>
        <p:spPr bwMode="auto">
          <a:xfrm>
            <a:off x="69850" y="768350"/>
            <a:ext cx="8642350" cy="296863"/>
          </a:xfrm>
          <a:prstGeom prst="rect">
            <a:avLst/>
          </a:prstGeom>
          <a:solidFill>
            <a:srgbClr val="EAEAEA"/>
          </a:solidFill>
          <a:ln w="3175">
            <a:solidFill>
              <a:srgbClr val="563C45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atinLnBrk="1">
              <a:lnSpc>
                <a:spcPct val="120000"/>
              </a:lnSpc>
            </a:pPr>
            <a:endParaRPr kumimoji="1" lang="ko-KR" altLang="ko-KR" sz="900" b="0"/>
          </a:p>
        </p:txBody>
      </p:sp>
      <p:sp>
        <p:nvSpPr>
          <p:cNvPr id="1029" name="Text Box 125"/>
          <p:cNvSpPr txBox="1">
            <a:spLocks noChangeArrowheads="1"/>
          </p:cNvSpPr>
          <p:nvPr/>
        </p:nvSpPr>
        <p:spPr bwMode="auto">
          <a:xfrm>
            <a:off x="8961438" y="836613"/>
            <a:ext cx="679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ko-KR" altLang="en-US" sz="900" b="0" u="sng">
                <a:latin typeface="돋움" pitchFamily="50" charset="-127"/>
                <a:ea typeface="돋움" pitchFamily="50" charset="-127"/>
              </a:rPr>
              <a:t>화면 설명</a:t>
            </a:r>
          </a:p>
        </p:txBody>
      </p:sp>
      <p:sp>
        <p:nvSpPr>
          <p:cNvPr id="1030" name="Rectangle 126"/>
          <p:cNvSpPr>
            <a:spLocks noChangeArrowheads="1"/>
          </p:cNvSpPr>
          <p:nvPr/>
        </p:nvSpPr>
        <p:spPr bwMode="auto">
          <a:xfrm>
            <a:off x="69850" y="6521450"/>
            <a:ext cx="9767888" cy="282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31" name="Rectangle 127"/>
          <p:cNvSpPr>
            <a:spLocks noChangeArrowheads="1"/>
          </p:cNvSpPr>
          <p:nvPr/>
        </p:nvSpPr>
        <p:spPr bwMode="auto">
          <a:xfrm>
            <a:off x="71438" y="765175"/>
            <a:ext cx="8643937" cy="572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32" name="Rectangle 128"/>
          <p:cNvSpPr>
            <a:spLocks noChangeArrowheads="1"/>
          </p:cNvSpPr>
          <p:nvPr/>
        </p:nvSpPr>
        <p:spPr bwMode="auto">
          <a:xfrm>
            <a:off x="8769350" y="765175"/>
            <a:ext cx="1065213" cy="572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33" name="Text Box 132"/>
          <p:cNvSpPr txBox="1">
            <a:spLocks noChangeArrowheads="1"/>
          </p:cNvSpPr>
          <p:nvPr/>
        </p:nvSpPr>
        <p:spPr bwMode="auto">
          <a:xfrm>
            <a:off x="109538" y="87313"/>
            <a:ext cx="4731025" cy="24840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33375" indent="-333375" latinLnBrk="1"/>
            <a:r>
              <a:rPr kumimoji="1" lang="en-US" altLang="ko-KR" dirty="0" smtClean="0">
                <a:solidFill>
                  <a:schemeClr val="accent2"/>
                </a:solidFill>
              </a:rPr>
              <a:t>4</a:t>
            </a:r>
            <a:r>
              <a:rPr kumimoji="1" lang="ko-KR" altLang="en-US" dirty="0" err="1" smtClean="0">
                <a:solidFill>
                  <a:schemeClr val="accent2"/>
                </a:solidFill>
              </a:rPr>
              <a:t>차시</a:t>
            </a:r>
            <a:r>
              <a:rPr kumimoji="1" lang="ko-KR" altLang="en-US" dirty="0" smtClean="0">
                <a:solidFill>
                  <a:schemeClr val="accent2"/>
                </a:solidFill>
              </a:rPr>
              <a:t> 영상광고</a:t>
            </a:r>
            <a:r>
              <a:rPr kumimoji="1" lang="ko-KR" altLang="en-US" baseline="0" dirty="0" smtClean="0">
                <a:solidFill>
                  <a:schemeClr val="accent2"/>
                </a:solidFill>
              </a:rPr>
              <a:t> 제작을 위한 단계</a:t>
            </a:r>
            <a:r>
              <a:rPr kumimoji="1" lang="en-US" altLang="ko-KR" baseline="0" dirty="0" smtClean="0">
                <a:solidFill>
                  <a:schemeClr val="accent2"/>
                </a:solidFill>
              </a:rPr>
              <a:t>Ⅲ(</a:t>
            </a:r>
            <a:r>
              <a:rPr kumimoji="1" lang="ko-KR" altLang="en-US" baseline="0" dirty="0" err="1" smtClean="0">
                <a:solidFill>
                  <a:schemeClr val="accent2"/>
                </a:solidFill>
              </a:rPr>
              <a:t>광고크리에이티브</a:t>
            </a:r>
            <a:r>
              <a:rPr kumimoji="1" lang="ko-KR" altLang="en-US" baseline="0" dirty="0" smtClean="0">
                <a:solidFill>
                  <a:schemeClr val="accent2"/>
                </a:solidFill>
              </a:rPr>
              <a:t> 전략</a:t>
            </a:r>
            <a:r>
              <a:rPr kumimoji="1" lang="en-US" altLang="ko-KR" baseline="0" dirty="0" smtClean="0">
                <a:solidFill>
                  <a:schemeClr val="accent2"/>
                </a:solidFill>
              </a:rPr>
              <a:t>)</a:t>
            </a:r>
            <a:endParaRPr kumimoji="1" lang="ko-KR" altLang="en-US" dirty="0" smtClean="0">
              <a:solidFill>
                <a:schemeClr val="accent2"/>
              </a:solidFill>
            </a:endParaRPr>
          </a:p>
        </p:txBody>
      </p:sp>
      <p:sp>
        <p:nvSpPr>
          <p:cNvPr id="1034" name="Rectangle 120"/>
          <p:cNvSpPr>
            <a:spLocks noChangeArrowheads="1"/>
          </p:cNvSpPr>
          <p:nvPr/>
        </p:nvSpPr>
        <p:spPr bwMode="auto">
          <a:xfrm>
            <a:off x="69850" y="63500"/>
            <a:ext cx="8640763" cy="284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35" name="Rectangle 98"/>
          <p:cNvSpPr>
            <a:spLocks noChangeArrowheads="1"/>
          </p:cNvSpPr>
          <p:nvPr/>
        </p:nvSpPr>
        <p:spPr bwMode="auto">
          <a:xfrm>
            <a:off x="5394325" y="65246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12404684-1B33-44C7-B963-0EA00423180A}" type="slidenum">
              <a:rPr kumimoji="1" lang="en-US" altLang="ko-KR" b="0"/>
              <a:pPr latinLnBrk="1"/>
              <a:t>‹#›</a:t>
            </a:fld>
            <a:endParaRPr kumimoji="1" lang="en-US" altLang="ko-KR" b="0">
              <a:ea typeface="돋움체" pitchFamily="49" charset="-127"/>
            </a:endParaRPr>
          </a:p>
        </p:txBody>
      </p:sp>
      <p:sp>
        <p:nvSpPr>
          <p:cNvPr id="1036" name="Rectangle 134"/>
          <p:cNvSpPr>
            <a:spLocks noChangeArrowheads="1"/>
          </p:cNvSpPr>
          <p:nvPr/>
        </p:nvSpPr>
        <p:spPr bwMode="auto">
          <a:xfrm>
            <a:off x="4130675" y="6551613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endParaRPr kumimoji="1" lang="ko-KR" altLang="ko-KR" sz="900" b="0"/>
          </a:p>
        </p:txBody>
      </p:sp>
      <p:pic>
        <p:nvPicPr>
          <p:cNvPr id="1037" name="Picture 13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54488" y="6556375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36"/>
          <p:cNvSpPr>
            <a:spLocks noChangeArrowheads="1"/>
          </p:cNvSpPr>
          <p:nvPr/>
        </p:nvSpPr>
        <p:spPr bwMode="auto">
          <a:xfrm>
            <a:off x="4639226" y="6550025"/>
            <a:ext cx="4026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latinLnBrk="1"/>
            <a:r>
              <a:rPr kumimoji="1" lang="en-US" altLang="ko-KR" sz="900" b="0" dirty="0"/>
              <a:t>/ </a:t>
            </a:r>
            <a:r>
              <a:rPr kumimoji="1" lang="en-US" altLang="ko-KR" sz="900" b="0" dirty="0" smtClean="0"/>
              <a:t>18</a:t>
            </a:r>
            <a:endParaRPr kumimoji="1" lang="en-US" altLang="ko-KR" sz="900" b="0" dirty="0"/>
          </a:p>
        </p:txBody>
      </p:sp>
      <p:pic>
        <p:nvPicPr>
          <p:cNvPr id="1039" name="Picture 14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48250" y="6548438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AutoShape 35"/>
          <p:cNvSpPr>
            <a:spLocks noChangeArrowheads="1"/>
          </p:cNvSpPr>
          <p:nvPr/>
        </p:nvSpPr>
        <p:spPr bwMode="auto">
          <a:xfrm>
            <a:off x="4319588" y="414338"/>
            <a:ext cx="965200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/>
            <a:r>
              <a:rPr kumimoji="1" lang="ko-KR" altLang="en-US" b="0" dirty="0" smtClean="0">
                <a:solidFill>
                  <a:srgbClr val="000000"/>
                </a:solidFill>
              </a:rPr>
              <a:t>살펴보기</a:t>
            </a:r>
            <a:endParaRPr kumimoji="1" lang="ko-KR" altLang="en-US" b="0" dirty="0">
              <a:solidFill>
                <a:srgbClr val="000000"/>
              </a:solidFill>
            </a:endParaRPr>
          </a:p>
        </p:txBody>
      </p:sp>
      <p:sp>
        <p:nvSpPr>
          <p:cNvPr id="1041" name="Text Box 131"/>
          <p:cNvSpPr txBox="1">
            <a:spLocks noChangeArrowheads="1"/>
          </p:cNvSpPr>
          <p:nvPr/>
        </p:nvSpPr>
        <p:spPr bwMode="auto">
          <a:xfrm>
            <a:off x="6629400" y="57150"/>
            <a:ext cx="2068513" cy="25481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atinLnBrk="1">
              <a:lnSpc>
                <a:spcPct val="120000"/>
              </a:lnSpc>
            </a:pPr>
            <a:r>
              <a:rPr kumimoji="1" lang="ko-KR" altLang="en-US" dirty="0" err="1" smtClean="0">
                <a:solidFill>
                  <a:schemeClr val="accent2"/>
                </a:solidFill>
              </a:rPr>
              <a:t>영상광고제작론</a:t>
            </a:r>
            <a:endParaRPr kumimoji="1" lang="ko-KR" altLang="en-US" dirty="0">
              <a:solidFill>
                <a:schemeClr val="accent2"/>
              </a:solidFill>
            </a:endParaRPr>
          </a:p>
        </p:txBody>
      </p:sp>
      <p:sp>
        <p:nvSpPr>
          <p:cNvPr id="1042" name="Rectangle 124"/>
          <p:cNvSpPr>
            <a:spLocks noChangeArrowheads="1"/>
          </p:cNvSpPr>
          <p:nvPr/>
        </p:nvSpPr>
        <p:spPr bwMode="auto">
          <a:xfrm>
            <a:off x="5983288" y="92075"/>
            <a:ext cx="527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latinLnBrk="1"/>
            <a:r>
              <a:rPr kumimoji="1" lang="ko-KR" altLang="en-US" sz="900" b="0">
                <a:latin typeface="돋움" pitchFamily="50" charset="-127"/>
                <a:ea typeface="돋움" pitchFamily="50" charset="-127"/>
              </a:rPr>
              <a:t>과목명</a:t>
            </a:r>
          </a:p>
        </p:txBody>
      </p:sp>
      <p:sp>
        <p:nvSpPr>
          <p:cNvPr id="1043" name="Rectangle 141"/>
          <p:cNvSpPr>
            <a:spLocks noChangeArrowheads="1"/>
          </p:cNvSpPr>
          <p:nvPr/>
        </p:nvSpPr>
        <p:spPr bwMode="auto">
          <a:xfrm>
            <a:off x="5889625" y="63500"/>
            <a:ext cx="703263" cy="280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44" name="Rectangle 120"/>
          <p:cNvSpPr>
            <a:spLocks noChangeArrowheads="1"/>
          </p:cNvSpPr>
          <p:nvPr/>
        </p:nvSpPr>
        <p:spPr bwMode="auto">
          <a:xfrm>
            <a:off x="69850" y="342900"/>
            <a:ext cx="863758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pic>
        <p:nvPicPr>
          <p:cNvPr id="1045" name="Picture 139" descr="nUI_SubSymbol_1_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745538" y="134938"/>
            <a:ext cx="10112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Rectangle 137"/>
          <p:cNvSpPr>
            <a:spLocks noChangeArrowheads="1"/>
          </p:cNvSpPr>
          <p:nvPr/>
        </p:nvSpPr>
        <p:spPr bwMode="auto">
          <a:xfrm>
            <a:off x="6362700" y="433388"/>
            <a:ext cx="2336800" cy="2159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47" name="AutoShape 138"/>
          <p:cNvSpPr>
            <a:spLocks noChangeArrowheads="1"/>
          </p:cNvSpPr>
          <p:nvPr/>
        </p:nvSpPr>
        <p:spPr bwMode="auto">
          <a:xfrm flipV="1">
            <a:off x="8509000" y="485775"/>
            <a:ext cx="152400" cy="131763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 w="3175">
            <a:solidFill>
              <a:srgbClr val="969696"/>
            </a:solidFill>
            <a:prstDash val="sysDot"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48" name="AutoShape 52"/>
          <p:cNvSpPr>
            <a:spLocks noChangeArrowheads="1"/>
          </p:cNvSpPr>
          <p:nvPr/>
        </p:nvSpPr>
        <p:spPr bwMode="auto">
          <a:xfrm>
            <a:off x="3325813" y="414338"/>
            <a:ext cx="965200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/>
            <a:r>
              <a:rPr kumimoji="1" lang="ko-KR" altLang="en-US" b="0" dirty="0" smtClean="0">
                <a:solidFill>
                  <a:srgbClr val="000000"/>
                </a:solidFill>
              </a:rPr>
              <a:t>들어가기</a:t>
            </a:r>
            <a:endParaRPr kumimoji="1" lang="ko-KR" altLang="en-US" b="0" dirty="0">
              <a:solidFill>
                <a:srgbClr val="000000"/>
              </a:solidFill>
            </a:endParaRPr>
          </a:p>
        </p:txBody>
      </p:sp>
      <p:sp>
        <p:nvSpPr>
          <p:cNvPr id="1049" name="AutoShape 55"/>
          <p:cNvSpPr>
            <a:spLocks noChangeArrowheads="1"/>
          </p:cNvSpPr>
          <p:nvPr/>
        </p:nvSpPr>
        <p:spPr bwMode="auto">
          <a:xfrm>
            <a:off x="5313363" y="414338"/>
            <a:ext cx="965200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ko-KR" altLang="en-US" b="0" dirty="0" smtClean="0"/>
              <a:t>마무리하기</a:t>
            </a:r>
            <a:endParaRPr kumimoji="1" lang="ko-KR" alt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62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1997" y="1556792"/>
            <a:ext cx="3496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전략은 광고기획에서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번째 단계에 속함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1997" y="4056167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전략은 실제 소비자와 접촉하는 광고의 기술이기 때문에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광고기획의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핵심이라고 할 수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있음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뛰어난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전략을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수립하지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못하면 좋은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광고기본전략이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수립되어도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효과를 발휘할 수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없음</a:t>
            </a:r>
          </a:p>
        </p:txBody>
      </p:sp>
      <p:sp>
        <p:nvSpPr>
          <p:cNvPr id="13" name="오른쪽 화살표 12"/>
          <p:cNvSpPr/>
          <p:nvPr/>
        </p:nvSpPr>
        <p:spPr bwMode="auto">
          <a:xfrm>
            <a:off x="3900305" y="4426840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타원 33"/>
          <p:cNvSpPr>
            <a:spLocks noChangeArrowheads="1"/>
          </p:cNvSpPr>
          <p:nvPr/>
        </p:nvSpPr>
        <p:spPr bwMode="auto">
          <a:xfrm>
            <a:off x="4505845" y="4796413"/>
            <a:ext cx="1152128" cy="819547"/>
          </a:xfrm>
          <a:prstGeom prst="ellipse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광고</a:t>
            </a:r>
            <a:endParaRPr lang="en-US" altLang="ko-KR" b="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0" hangingPunct="1">
              <a:lnSpc>
                <a:spcPct val="120000"/>
              </a:lnSpc>
            </a:pPr>
            <a:r>
              <a:rPr lang="ko-KR" altLang="en-US" b="0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</a:t>
            </a:r>
            <a:r>
              <a:rPr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전략</a:t>
            </a:r>
            <a:endParaRPr lang="ko-KR" altLang="en-US" b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등호 7"/>
          <p:cNvSpPr/>
          <p:nvPr/>
        </p:nvSpPr>
        <p:spPr bwMode="auto">
          <a:xfrm>
            <a:off x="5767238" y="5084445"/>
            <a:ext cx="610394" cy="360040"/>
          </a:xfrm>
          <a:prstGeom prst="mathEqual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46800" rIns="18000" bIns="46800" anchor="ctr"/>
          <a:lstStyle/>
          <a:p>
            <a:endParaRPr lang="ko-KR" altLang="en-US" b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19"/>
          <p:cNvSpPr>
            <a:spLocks noChangeArrowheads="1"/>
          </p:cNvSpPr>
          <p:nvPr/>
        </p:nvSpPr>
        <p:spPr bwMode="auto">
          <a:xfrm>
            <a:off x="4001789" y="5750699"/>
            <a:ext cx="4119563" cy="3937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90000" tIns="262800" rIns="90000" bIns="46800"/>
          <a:lstStyle>
            <a:lvl1pPr marL="180975" indent="-180975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buFont typeface="Wingdings" pitchFamily="2" charset="2"/>
              <a:buChar char="§"/>
            </a:pPr>
            <a:endParaRPr lang="en-US" altLang="ko-KR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TextBox 62"/>
          <p:cNvSpPr txBox="1">
            <a:spLocks noChangeArrowheads="1"/>
          </p:cNvSpPr>
          <p:nvPr/>
        </p:nvSpPr>
        <p:spPr bwMode="auto">
          <a:xfrm>
            <a:off x="4025726" y="5815787"/>
            <a:ext cx="4041775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전략과 광고 표현 전략은 거의 동일한 표현임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03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타원 33"/>
          <p:cNvSpPr>
            <a:spLocks noChangeArrowheads="1"/>
          </p:cNvSpPr>
          <p:nvPr/>
        </p:nvSpPr>
        <p:spPr bwMode="auto">
          <a:xfrm>
            <a:off x="6522069" y="4796413"/>
            <a:ext cx="1152128" cy="819547"/>
          </a:xfrm>
          <a:prstGeom prst="ellipse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광고 표현</a:t>
            </a:r>
            <a:endParaRPr lang="en-US" altLang="ko-KR" b="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0" hangingPunct="1">
              <a:lnSpc>
                <a:spcPct val="120000"/>
              </a:lnSpc>
            </a:pPr>
            <a:r>
              <a:rPr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ko-KR" altLang="en-US" b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5428766" y="2886487"/>
            <a:ext cx="936104" cy="253019"/>
          </a:xfrm>
          <a:prstGeom prst="rect">
            <a:avLst/>
          </a:prstGeom>
          <a:solidFill>
            <a:srgbClr val="FFD1D1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커뮤니케이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션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4673103" y="1950383"/>
            <a:ext cx="936104" cy="288032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3929781" y="2886487"/>
            <a:ext cx="936104" cy="253019"/>
          </a:xfrm>
          <a:prstGeom prst="rect">
            <a:avLst/>
          </a:prstGeom>
          <a:solidFill>
            <a:srgbClr val="FFD1D1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마케팅</a:t>
            </a: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3929781" y="3227477"/>
            <a:ext cx="936104" cy="235074"/>
          </a:xfrm>
          <a:prstGeom prst="rect">
            <a:avLst/>
          </a:prstGeom>
          <a:solidFill>
            <a:srgbClr val="FFD1D1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이성</a:t>
            </a: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5431283" y="3227477"/>
            <a:ext cx="936104" cy="235074"/>
          </a:xfrm>
          <a:prstGeom prst="rect">
            <a:avLst/>
          </a:prstGeom>
          <a:solidFill>
            <a:srgbClr val="FFD1D1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감성</a:t>
            </a: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3929781" y="2588966"/>
            <a:ext cx="936104" cy="225513"/>
          </a:xfrm>
          <a:prstGeom prst="rect">
            <a:avLst/>
          </a:prstGeom>
          <a:solidFill>
            <a:srgbClr val="FFD1D1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과학</a:t>
            </a: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5427091" y="2588966"/>
            <a:ext cx="936104" cy="225513"/>
          </a:xfrm>
          <a:prstGeom prst="rect">
            <a:avLst/>
          </a:prstGeom>
          <a:solidFill>
            <a:srgbClr val="FFD1D1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예술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3929781" y="3534559"/>
            <a:ext cx="936104" cy="263613"/>
          </a:xfrm>
          <a:prstGeom prst="rect">
            <a:avLst/>
          </a:prstGeom>
          <a:solidFill>
            <a:srgbClr val="FFD1D1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감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독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5427091" y="3534559"/>
            <a:ext cx="936104" cy="263613"/>
          </a:xfrm>
          <a:prstGeom prst="rect">
            <a:avLst/>
          </a:prstGeom>
          <a:solidFill>
            <a:srgbClr val="FFD1D1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배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42" name="꺾인 연결선 41"/>
          <p:cNvCxnSpPr>
            <a:stCxn id="34" idx="2"/>
            <a:endCxn id="39" idx="0"/>
          </p:cNvCxnSpPr>
          <p:nvPr/>
        </p:nvCxnSpPr>
        <p:spPr bwMode="auto">
          <a:xfrm rot="16200000" flipH="1">
            <a:off x="5342874" y="2036696"/>
            <a:ext cx="350551" cy="753988"/>
          </a:xfrm>
          <a:prstGeom prst="bentConnector3">
            <a:avLst/>
          </a:prstGeom>
          <a:noFill/>
          <a:ln w="222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꺾인 연결선 42"/>
          <p:cNvCxnSpPr/>
          <p:nvPr/>
        </p:nvCxnSpPr>
        <p:spPr bwMode="auto">
          <a:xfrm rot="5400000">
            <a:off x="4594219" y="2042029"/>
            <a:ext cx="350551" cy="743322"/>
          </a:xfrm>
          <a:prstGeom prst="bentConnector3">
            <a:avLst/>
          </a:prstGeom>
          <a:noFill/>
          <a:ln w="222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모서리가 둥근 직사각형 44"/>
          <p:cNvSpPr/>
          <p:nvPr/>
        </p:nvSpPr>
        <p:spPr bwMode="auto">
          <a:xfrm>
            <a:off x="5322745" y="2463941"/>
            <a:ext cx="2088232" cy="1445516"/>
          </a:xfrm>
          <a:prstGeom prst="roundRect">
            <a:avLst/>
          </a:prstGeom>
          <a:noFill/>
          <a:ln w="1587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endParaRPr kumimoji="1"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6481" y="2923089"/>
            <a:ext cx="9060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dirty="0" err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</a:t>
            </a:r>
            <a:endParaRPr lang="en-US" altLang="ko-KR" dirty="0" smtClean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spcBef>
                <a:spcPts val="600"/>
              </a:spcBef>
            </a:pPr>
            <a:r>
              <a:rPr lang="ko-KR" altLang="en-US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en-US" altLang="ko-KR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 Box 1053"/>
          <p:cNvSpPr txBox="1">
            <a:spLocks noChangeArrowheads="1"/>
          </p:cNvSpPr>
          <p:nvPr/>
        </p:nvSpPr>
        <p:spPr bwMode="auto">
          <a:xfrm>
            <a:off x="96564" y="765175"/>
            <a:ext cx="4851400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 Box 1053"/>
          <p:cNvSpPr txBox="1">
            <a:spLocks noChangeArrowheads="1"/>
          </p:cNvSpPr>
          <p:nvPr/>
        </p:nvSpPr>
        <p:spPr bwMode="auto">
          <a:xfrm>
            <a:off x="6337696" y="413516"/>
            <a:ext cx="2143696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전략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421557" y="1268760"/>
            <a:ext cx="1580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741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4189607" y="2564904"/>
            <a:ext cx="4062725" cy="70527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90000" tIns="262800" rIns="90000" bIns="46800"/>
          <a:lstStyle/>
          <a:p>
            <a:pPr marL="180975" indent="-180975">
              <a:buFont typeface="Wingdings" pitchFamily="2" charset="2"/>
              <a:buChar char="§"/>
            </a:pPr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5490" y="1772816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단계별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종류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0036" y="2030651"/>
            <a:ext cx="33778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성숙의 과정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9525">
              <a:spcBef>
                <a:spcPts val="600"/>
              </a:spcBef>
              <a:buFont typeface="굴림" panose="020B0600000101010101" pitchFamily="50" charset="-127"/>
              <a:buChar char="－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이성적인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콘셉트가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감성적인 키워드로 바뀌는 과정임 </a:t>
            </a:r>
          </a:p>
        </p:txBody>
      </p:sp>
      <p:sp>
        <p:nvSpPr>
          <p:cNvPr id="7" name="직사각형 6"/>
          <p:cNvSpPr/>
          <p:nvPr/>
        </p:nvSpPr>
        <p:spPr bwMode="auto">
          <a:xfrm>
            <a:off x="4348485" y="2694111"/>
            <a:ext cx="746794" cy="432048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 algn="ctr">
              <a:spcBef>
                <a:spcPct val="30000"/>
              </a:spcBef>
            </a:pPr>
            <a:endParaRPr kumimoji="1" lang="ko-KR" altLang="en-US" b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오른쪽 화살표 7"/>
          <p:cNvSpPr/>
          <p:nvPr/>
        </p:nvSpPr>
        <p:spPr bwMode="auto">
          <a:xfrm>
            <a:off x="5140573" y="2766119"/>
            <a:ext cx="143892" cy="288032"/>
          </a:xfrm>
          <a:prstGeom prst="rightArrow">
            <a:avLst/>
          </a:prstGeom>
          <a:solidFill>
            <a:srgbClr val="C0C0C0">
              <a:alpha val="63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5356597" y="2694111"/>
            <a:ext cx="746794" cy="432048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 algn="ctr">
              <a:spcBef>
                <a:spcPct val="30000"/>
              </a:spcBef>
            </a:pPr>
            <a:endParaRPr kumimoji="1" lang="ko-KR" altLang="en-US" b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오른쪽 화살표 14"/>
          <p:cNvSpPr/>
          <p:nvPr/>
        </p:nvSpPr>
        <p:spPr bwMode="auto">
          <a:xfrm>
            <a:off x="6148685" y="2766119"/>
            <a:ext cx="143892" cy="288032"/>
          </a:xfrm>
          <a:prstGeom prst="rightArrow">
            <a:avLst/>
          </a:prstGeom>
          <a:solidFill>
            <a:srgbClr val="C0C0C0">
              <a:alpha val="63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6364709" y="2694111"/>
            <a:ext cx="746794" cy="432048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 algn="ctr">
              <a:spcBef>
                <a:spcPct val="30000"/>
              </a:spcBef>
            </a:pPr>
            <a:endParaRPr kumimoji="1" lang="ko-KR" altLang="en-US" b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오른쪽 화살표 16"/>
          <p:cNvSpPr/>
          <p:nvPr/>
        </p:nvSpPr>
        <p:spPr bwMode="auto">
          <a:xfrm>
            <a:off x="7156797" y="2766119"/>
            <a:ext cx="143892" cy="288032"/>
          </a:xfrm>
          <a:prstGeom prst="rightArrow">
            <a:avLst/>
          </a:prstGeom>
          <a:solidFill>
            <a:srgbClr val="C0C0C0">
              <a:alpha val="63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7345983" y="2694111"/>
            <a:ext cx="746794" cy="432048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 algn="ctr">
              <a:spcBef>
                <a:spcPct val="30000"/>
              </a:spcBef>
            </a:pPr>
            <a:endParaRPr kumimoji="1" lang="ko-KR" altLang="en-US" b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0952" y="2775644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9421" y="2788880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상품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6583" y="2780496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8332" y="2780496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표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8485" y="3356992"/>
            <a:ext cx="3815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단계를 거치면서 점차 소비자의 편익에 맞춰져야 함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소비자 관점과 커뮤니케이션 효과를 염두에 두고 진화되는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개념이어야 함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단계별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진화할수록 물성적인 특징이 소비자 언어로 변신하면서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구매심리를 유도하는 개념이 되어야 함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72744" y="4455393"/>
            <a:ext cx="367119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제품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또는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서비스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어떻게 전달할 것인가를 결정하는 것이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바로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전략임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여기서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전략은 광고화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(Ad. Translation)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 과정을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거쳐야 함 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오른쪽 화살표 28"/>
          <p:cNvSpPr/>
          <p:nvPr/>
        </p:nvSpPr>
        <p:spPr bwMode="auto">
          <a:xfrm>
            <a:off x="4189607" y="4509120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08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462362" y="1556792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Text Box 1053"/>
          <p:cNvSpPr txBox="1">
            <a:spLocks noChangeArrowheads="1"/>
          </p:cNvSpPr>
          <p:nvPr/>
        </p:nvSpPr>
        <p:spPr bwMode="auto">
          <a:xfrm>
            <a:off x="6337695" y="413516"/>
            <a:ext cx="235019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 Box 1053"/>
          <p:cNvSpPr txBox="1">
            <a:spLocks noChangeArrowheads="1"/>
          </p:cNvSpPr>
          <p:nvPr/>
        </p:nvSpPr>
        <p:spPr bwMode="auto">
          <a:xfrm>
            <a:off x="96564" y="765175"/>
            <a:ext cx="4851400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421557" y="1268760"/>
            <a:ext cx="1580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오른쪽 화살표 24"/>
          <p:cNvSpPr/>
          <p:nvPr/>
        </p:nvSpPr>
        <p:spPr bwMode="auto">
          <a:xfrm>
            <a:off x="4185455" y="4867253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990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 bwMode="auto">
          <a:xfrm>
            <a:off x="4264814" y="5750679"/>
            <a:ext cx="4134333" cy="65726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90000" tIns="262800" rIns="90000" bIns="46800"/>
          <a:lstStyle/>
          <a:p>
            <a:pPr marL="180975" indent="-180975">
              <a:buFont typeface="Wingdings" pitchFamily="2" charset="2"/>
              <a:buChar char="§"/>
            </a:pPr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5279664" y="5856006"/>
            <a:ext cx="692477" cy="414625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 algn="ctr">
              <a:spcBef>
                <a:spcPct val="30000"/>
              </a:spcBef>
            </a:pPr>
            <a:endParaRPr kumimoji="1" lang="ko-KR" altLang="en-US" b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4382" y="1772816"/>
            <a:ext cx="36551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광고화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952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광고화는 광고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콘셉트를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표현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콘셉트로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전환시키는 과정임   </a:t>
            </a:r>
          </a:p>
        </p:txBody>
      </p:sp>
      <p:grpSp>
        <p:nvGrpSpPr>
          <p:cNvPr id="53" name="그룹 52"/>
          <p:cNvGrpSpPr/>
          <p:nvPr/>
        </p:nvGrpSpPr>
        <p:grpSpPr>
          <a:xfrm>
            <a:off x="4107954" y="2348880"/>
            <a:ext cx="4210372" cy="2232248"/>
            <a:chOff x="4198616" y="4077072"/>
            <a:chExt cx="4210372" cy="2232248"/>
          </a:xfrm>
        </p:grpSpPr>
        <p:cxnSp>
          <p:nvCxnSpPr>
            <p:cNvPr id="11" name="직선 연결선 10"/>
            <p:cNvCxnSpPr/>
            <p:nvPr/>
          </p:nvCxnSpPr>
          <p:spPr bwMode="auto">
            <a:xfrm flipV="1">
              <a:off x="5025008" y="4509120"/>
              <a:ext cx="688006" cy="415094"/>
            </a:xfrm>
            <a:prstGeom prst="line">
              <a:avLst/>
            </a:prstGeom>
            <a:noFill/>
            <a:ln w="222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직선 연결선 17"/>
            <p:cNvCxnSpPr/>
            <p:nvPr/>
          </p:nvCxnSpPr>
          <p:spPr bwMode="auto">
            <a:xfrm>
              <a:off x="6970252" y="4581128"/>
              <a:ext cx="792088" cy="343086"/>
            </a:xfrm>
            <a:prstGeom prst="line">
              <a:avLst/>
            </a:prstGeom>
            <a:noFill/>
            <a:ln w="222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직선 연결선 19"/>
            <p:cNvCxnSpPr/>
            <p:nvPr/>
          </p:nvCxnSpPr>
          <p:spPr bwMode="auto">
            <a:xfrm>
              <a:off x="5025008" y="5638006"/>
              <a:ext cx="688006" cy="360040"/>
            </a:xfrm>
            <a:prstGeom prst="line">
              <a:avLst/>
            </a:prstGeom>
            <a:noFill/>
            <a:ln w="222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직선 연결선 22"/>
            <p:cNvCxnSpPr/>
            <p:nvPr/>
          </p:nvCxnSpPr>
          <p:spPr bwMode="auto">
            <a:xfrm flipV="1">
              <a:off x="6970252" y="5606194"/>
              <a:ext cx="792088" cy="423664"/>
            </a:xfrm>
            <a:prstGeom prst="line">
              <a:avLst/>
            </a:prstGeom>
            <a:noFill/>
            <a:ln w="222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7" name="직선 연결선 26"/>
            <p:cNvCxnSpPr/>
            <p:nvPr/>
          </p:nvCxnSpPr>
          <p:spPr bwMode="auto">
            <a:xfrm>
              <a:off x="5457056" y="5265204"/>
              <a:ext cx="1800200" cy="0"/>
            </a:xfrm>
            <a:prstGeom prst="line">
              <a:avLst/>
            </a:prstGeom>
            <a:noFill/>
            <a:ln w="222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9" name="직선 연결선 28"/>
            <p:cNvCxnSpPr/>
            <p:nvPr/>
          </p:nvCxnSpPr>
          <p:spPr bwMode="auto">
            <a:xfrm>
              <a:off x="6369521" y="4924214"/>
              <a:ext cx="0" cy="681980"/>
            </a:xfrm>
            <a:prstGeom prst="line">
              <a:avLst/>
            </a:prstGeom>
            <a:noFill/>
            <a:ln w="222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" name="직사각형 30"/>
            <p:cNvSpPr/>
            <p:nvPr/>
          </p:nvSpPr>
          <p:spPr bwMode="auto">
            <a:xfrm>
              <a:off x="4198616" y="4077072"/>
              <a:ext cx="4210372" cy="2232248"/>
            </a:xfrm>
            <a:prstGeom prst="rect">
              <a:avLst/>
            </a:prstGeom>
            <a:noFill/>
            <a:ln w="12700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lIns="18000" tIns="46800" rIns="18000" bIns="46800" rtlCol="0" anchor="ctr"/>
            <a:lstStyle/>
            <a:p>
              <a:pPr algn="ctr"/>
              <a:endParaRPr lang="ko-KR" altLang="en-US" b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5817096" y="4293096"/>
              <a:ext cx="1080120" cy="432048"/>
            </a:xfrm>
            <a:prstGeom prst="rect">
              <a:avLst/>
            </a:prstGeom>
            <a:solidFill>
              <a:srgbClr val="FFD1D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" tIns="46800" rIns="18000" bIns="46800" anchor="ctr"/>
            <a:lstStyle/>
            <a:p>
              <a:pPr algn="ctr"/>
              <a:r>
                <a:rPr lang="ko-KR" altLang="en-US" b="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 </a:t>
              </a:r>
              <a:r>
                <a:rPr lang="ko-KR" altLang="en-US" b="0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콘셉트</a:t>
              </a:r>
              <a:endPara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4314453" y="5013176"/>
              <a:ext cx="1042292" cy="504056"/>
            </a:xfrm>
            <a:prstGeom prst="rect">
              <a:avLst/>
            </a:prstGeom>
            <a:solidFill>
              <a:srgbClr val="FFD1D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" tIns="46800" rIns="18000" bIns="46800" anchor="ctr"/>
            <a:lstStyle/>
            <a:p>
              <a:pPr algn="ctr"/>
              <a:r>
                <a:rPr lang="en-US" altLang="ko-KR" b="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b="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객관</a:t>
              </a:r>
              <a:r>
                <a:rPr lang="en-US" altLang="ko-KR" b="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  <a:p>
              <a:pPr algn="ctr"/>
              <a:r>
                <a:rPr lang="ko-KR" altLang="en-US" b="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사회 </a:t>
              </a:r>
              <a:r>
                <a:rPr lang="ko-KR" altLang="en-US" b="0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트렌드</a:t>
              </a:r>
              <a:endPara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b="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경쟁사의 표현</a:t>
              </a:r>
              <a:endPara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7359500" y="5013176"/>
              <a:ext cx="949697" cy="504056"/>
            </a:xfrm>
            <a:prstGeom prst="rect">
              <a:avLst/>
            </a:prstGeom>
            <a:solidFill>
              <a:srgbClr val="FFD1D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" tIns="46800" rIns="18000" bIns="46800" anchor="ctr"/>
            <a:lstStyle/>
            <a:p>
              <a:pPr algn="ctr"/>
              <a:r>
                <a:rPr lang="en-US" altLang="ko-KR" b="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b="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주관</a:t>
              </a:r>
              <a:r>
                <a:rPr lang="en-US" altLang="ko-KR" b="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  <a:p>
              <a:pPr algn="ctr"/>
              <a:r>
                <a:rPr lang="ko-KR" altLang="en-US" b="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 목표</a:t>
              </a:r>
              <a:endPara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b="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목표 고객</a:t>
              </a:r>
              <a:endPara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 bwMode="auto">
            <a:xfrm>
              <a:off x="5817096" y="5733256"/>
              <a:ext cx="1080120" cy="432048"/>
            </a:xfrm>
            <a:prstGeom prst="rect">
              <a:avLst/>
            </a:prstGeom>
            <a:solidFill>
              <a:srgbClr val="FFD1D1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" tIns="46800" rIns="18000" bIns="46800" anchor="ctr"/>
            <a:lstStyle/>
            <a:p>
              <a:pPr algn="ctr"/>
              <a:r>
                <a:rPr lang="ko-KR" altLang="en-US" b="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표현 </a:t>
              </a:r>
              <a:r>
                <a:rPr lang="ko-KR" altLang="en-US" b="0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콘셉트</a:t>
              </a:r>
              <a:r>
                <a:rPr lang="ko-KR" altLang="en-US" b="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014473" y="4581128"/>
            <a:ext cx="42386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광고화 과정에서 전환시킨다는 것은 넘어야 할 벽이 있다는 것임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콘셉트와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표현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사이를 끊임없이 되풀이 하면서 광고창작을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해야 함을 의미함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언어와 대상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Object/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모델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매개로 하여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제품과 고객관련성이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높은 메시지로 연결시켜야 하고 많은 표현전략을 통해서 재미를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불어넣어야 함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4512162" y="654137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09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3463470" y="1556792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 Box 1053"/>
          <p:cNvSpPr txBox="1">
            <a:spLocks noChangeArrowheads="1"/>
          </p:cNvSpPr>
          <p:nvPr/>
        </p:nvSpPr>
        <p:spPr bwMode="auto">
          <a:xfrm>
            <a:off x="6337695" y="413516"/>
            <a:ext cx="235019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 Box 1053"/>
          <p:cNvSpPr txBox="1">
            <a:spLocks noChangeArrowheads="1"/>
          </p:cNvSpPr>
          <p:nvPr/>
        </p:nvSpPr>
        <p:spPr bwMode="auto">
          <a:xfrm>
            <a:off x="96564" y="765175"/>
            <a:ext cx="4851400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421557" y="1268760"/>
            <a:ext cx="1580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4324906" y="5861298"/>
            <a:ext cx="692477" cy="414625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 algn="ctr">
              <a:spcBef>
                <a:spcPct val="30000"/>
              </a:spcBef>
            </a:pPr>
            <a:endParaRPr kumimoji="1" lang="ko-KR" altLang="en-US" b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0875" y="5953464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제품</a:t>
            </a:r>
          </a:p>
        </p:txBody>
      </p:sp>
      <p:sp>
        <p:nvSpPr>
          <p:cNvPr id="2" name="덧셈 기호 1"/>
          <p:cNvSpPr/>
          <p:nvPr/>
        </p:nvSpPr>
        <p:spPr bwMode="auto">
          <a:xfrm>
            <a:off x="5036037" y="5942831"/>
            <a:ext cx="216024" cy="246221"/>
          </a:xfrm>
          <a:prstGeom prst="mathPlus">
            <a:avLst/>
          </a:prstGeom>
          <a:solidFill>
            <a:srgbClr val="C0C0C0">
              <a:alpha val="63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1386" y="5959268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메시지</a:t>
            </a:r>
          </a:p>
        </p:txBody>
      </p:sp>
      <p:sp>
        <p:nvSpPr>
          <p:cNvPr id="39" name="덧셈 기호 38"/>
          <p:cNvSpPr/>
          <p:nvPr/>
        </p:nvSpPr>
        <p:spPr bwMode="auto">
          <a:xfrm>
            <a:off x="6001617" y="5942831"/>
            <a:ext cx="216024" cy="246221"/>
          </a:xfrm>
          <a:prstGeom prst="mathPlus">
            <a:avLst/>
          </a:prstGeom>
          <a:solidFill>
            <a:srgbClr val="C0C0C0">
              <a:alpha val="63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직사각형 39"/>
          <p:cNvSpPr/>
          <p:nvPr/>
        </p:nvSpPr>
        <p:spPr bwMode="auto">
          <a:xfrm>
            <a:off x="6260173" y="5865141"/>
            <a:ext cx="864096" cy="432048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 algn="ctr">
              <a:spcBef>
                <a:spcPct val="30000"/>
              </a:spcBef>
            </a:pPr>
            <a:endParaRPr kumimoji="1" lang="ko-KR" altLang="en-US" b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82476" y="5850204"/>
            <a:ext cx="1019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재미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엔터테인먼트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오른쪽 화살표 2"/>
          <p:cNvSpPr/>
          <p:nvPr/>
        </p:nvSpPr>
        <p:spPr bwMode="auto">
          <a:xfrm>
            <a:off x="7183926" y="5957307"/>
            <a:ext cx="254522" cy="231745"/>
          </a:xfrm>
          <a:prstGeom prst="rightArrow">
            <a:avLst/>
          </a:prstGeom>
          <a:solidFill>
            <a:srgbClr val="C0C0C0">
              <a:alpha val="63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69085" y="5897079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창출</a:t>
            </a:r>
          </a:p>
        </p:txBody>
      </p:sp>
      <p:pic>
        <p:nvPicPr>
          <p:cNvPr id="37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88955" y="521906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0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9319" y="4563705"/>
            <a:ext cx="26693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기타 다른 사례들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12725">
              <a:spcBef>
                <a:spcPts val="6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엔크린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솔룩스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자동차의 날개를 달아줌 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12725">
              <a:spcBef>
                <a:spcPts val="6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가나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초콜릿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진한 그리움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12725">
              <a:spcBef>
                <a:spcPts val="6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허시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초콜릿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감출 수 없는 행복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12725">
              <a:spcBef>
                <a:spcPts val="6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남양유업 </a:t>
            </a:r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프렌치카페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악마의 유혹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18999" y="206084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8339" y="1772816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광고화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6037" y="2026940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맥심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모카골드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6670" y="2276872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경쟁관계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있는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테이스</a:t>
            </a:r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터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초이스</a:t>
            </a:r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공략하기 위한 광고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맥심의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제품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부드러운 맛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</a:p>
          <a:p>
            <a:pPr>
              <a:spcBef>
                <a:spcPts val="6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→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추출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부드러운 여자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</a:p>
          <a:p>
            <a:pPr>
              <a:spcBef>
                <a:spcPts val="600"/>
              </a:spcBef>
            </a:pP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→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인기 정상의 연극배우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윤석화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모델로 결정함 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600"/>
              </a:spcBef>
            </a:pP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-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당시 노처녀와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개성있는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연극배우 이미지를 가진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윤석화를      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모델로 하여 강한 이미지를 역이용함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600"/>
              </a:spcBef>
            </a:pP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- “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알고보면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저도 부드러운 여자예요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라는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멘트로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보다 강렬한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이미지를 심음 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6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광고에서 크게 성공함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9925" y="5080247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463470" y="1556792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 Box 1053"/>
          <p:cNvSpPr txBox="1">
            <a:spLocks noChangeArrowheads="1"/>
          </p:cNvSpPr>
          <p:nvPr/>
        </p:nvSpPr>
        <p:spPr bwMode="auto">
          <a:xfrm>
            <a:off x="6337695" y="413516"/>
            <a:ext cx="235019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 Box 1053"/>
          <p:cNvSpPr txBox="1">
            <a:spLocks noChangeArrowheads="1"/>
          </p:cNvSpPr>
          <p:nvPr/>
        </p:nvSpPr>
        <p:spPr bwMode="auto">
          <a:xfrm>
            <a:off x="96564" y="765175"/>
            <a:ext cx="4851400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421557" y="1268760"/>
            <a:ext cx="1580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오른쪽 화살표 14"/>
          <p:cNvSpPr/>
          <p:nvPr/>
        </p:nvSpPr>
        <p:spPr bwMode="auto">
          <a:xfrm>
            <a:off x="4275452" y="3994431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62"/>
          <p:cNvSpPr txBox="1">
            <a:spLocks noChangeArrowheads="1"/>
          </p:cNvSpPr>
          <p:nvPr/>
        </p:nvSpPr>
        <p:spPr bwMode="auto">
          <a:xfrm>
            <a:off x="4171941" y="5924528"/>
            <a:ext cx="4320084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lang="ko-KR" altLang="en-US" b="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광고는 제품에 생명을 불어넣는 창작활동 </a:t>
            </a:r>
            <a:endParaRPr lang="en-US" altLang="ko-KR" b="0" dirty="0" smtClean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0" hangingPunct="1"/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이성에서 감성으로 전환되는 것이고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전략에서 표현으로 도약하는 것임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직사각형 29"/>
          <p:cNvSpPr>
            <a:spLocks noChangeArrowheads="1"/>
          </p:cNvSpPr>
          <p:nvPr/>
        </p:nvSpPr>
        <p:spPr bwMode="auto">
          <a:xfrm>
            <a:off x="4127068" y="5907682"/>
            <a:ext cx="4281920" cy="473646"/>
          </a:xfrm>
          <a:prstGeom prst="rect">
            <a:avLst/>
          </a:prstGeom>
          <a:noFill/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90000" tIns="262800" rIns="90000" bIns="46800"/>
          <a:lstStyle>
            <a:lvl1pPr marL="180975" indent="-180975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buFont typeface="Wingdings" pitchFamily="2" charset="2"/>
              <a:buChar char="§"/>
            </a:pPr>
            <a:endParaRPr lang="en-US" altLang="ko-KR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1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14295" y="461715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6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4382" y="1772816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광고화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161566"/>
              </p:ext>
            </p:extLst>
          </p:nvPr>
        </p:nvGraphicFramePr>
        <p:xfrm>
          <a:off x="4323771" y="2200085"/>
          <a:ext cx="2520280" cy="1688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" name="그림" r:id="rId3" imgW="4419048" imgH="3453968" progId="StaticMetafile">
                  <p:embed/>
                </p:oleObj>
              </mc:Choice>
              <mc:Fallback>
                <p:oleObj name="그림" r:id="rId3" imgW="4419048" imgH="3453968" progId="StaticMetafile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771" y="2200085"/>
                        <a:ext cx="2520280" cy="16888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직사각형 7"/>
          <p:cNvSpPr/>
          <p:nvPr/>
        </p:nvSpPr>
        <p:spPr>
          <a:xfrm>
            <a:off x="6950174" y="2204864"/>
            <a:ext cx="1655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B.G.M(Back Ground Massage/Music) </a:t>
            </a:r>
          </a:p>
          <a:p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상처 주지 마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상처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주지 마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괜찮아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이제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상처 받지 않을 테니까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엘라스틴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323878"/>
              </p:ext>
            </p:extLst>
          </p:nvPr>
        </p:nvGraphicFramePr>
        <p:xfrm>
          <a:off x="4408586" y="4261197"/>
          <a:ext cx="2448272" cy="175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name="그림" r:id="rId5" imgW="4330159" imgH="3377778" progId="StaticMetafile">
                  <p:embed/>
                </p:oleObj>
              </mc:Choice>
              <mc:Fallback>
                <p:oleObj name="그림" r:id="rId5" imgW="4330159" imgH="3377778" progId="StaticMetafile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586" y="4261197"/>
                        <a:ext cx="2448272" cy="17577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직사각형 10"/>
          <p:cNvSpPr/>
          <p:nvPr/>
        </p:nvSpPr>
        <p:spPr>
          <a:xfrm>
            <a:off x="6950174" y="4305290"/>
            <a:ext cx="15121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B.G.M(Back Ground Massage/Music) </a:t>
            </a:r>
          </a:p>
          <a:p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달나라에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호텔 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못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지으란 법이 </a:t>
            </a:r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어딨어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Think Innovation,</a:t>
            </a:r>
          </a:p>
          <a:p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현대산업개발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3463470" y="1556792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 Box 1053"/>
          <p:cNvSpPr txBox="1">
            <a:spLocks noChangeArrowheads="1"/>
          </p:cNvSpPr>
          <p:nvPr/>
        </p:nvSpPr>
        <p:spPr bwMode="auto">
          <a:xfrm>
            <a:off x="6337695" y="413516"/>
            <a:ext cx="235019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 Box 1053"/>
          <p:cNvSpPr txBox="1">
            <a:spLocks noChangeArrowheads="1"/>
          </p:cNvSpPr>
          <p:nvPr/>
        </p:nvSpPr>
        <p:spPr bwMode="auto">
          <a:xfrm>
            <a:off x="96564" y="765175"/>
            <a:ext cx="4851400" cy="263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421557" y="1268760"/>
            <a:ext cx="1580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2050" y="1948731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엘라스틴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6896" y="3974867"/>
            <a:ext cx="1079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현대산업개발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5772745" y="6093296"/>
            <a:ext cx="2635060" cy="247650"/>
          </a:xfrm>
          <a:prstGeom prst="rect">
            <a:avLst/>
          </a:prstGeom>
          <a:solidFill>
            <a:srgbClr val="EAEAEA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176213" indent="-176213" latinLnBrk="1">
              <a:spcBef>
                <a:spcPts val="600"/>
              </a:spcBef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광고홍보실무특강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커뮤니케이션북스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661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2"/>
          <p:cNvSpPr>
            <a:spLocks noChangeArrowheads="1"/>
          </p:cNvSpPr>
          <p:nvPr/>
        </p:nvSpPr>
        <p:spPr bwMode="auto">
          <a:xfrm>
            <a:off x="4125763" y="2339678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</a:p>
        </p:txBody>
      </p:sp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4125887" y="3140971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4479176" y="3140968"/>
            <a:ext cx="3929889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독창성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4125909" y="3580357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4486258" y="3580705"/>
            <a:ext cx="3928441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충격성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놀라움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4129646" y="4027701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4490541" y="4028380"/>
            <a:ext cx="3918447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관련성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22"/>
          <p:cNvSpPr>
            <a:spLocks noChangeArrowheads="1"/>
          </p:cNvSpPr>
          <p:nvPr/>
        </p:nvSpPr>
        <p:spPr bwMode="auto">
          <a:xfrm>
            <a:off x="4127003" y="2715928"/>
            <a:ext cx="4281985" cy="35303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4486258" y="2339691"/>
            <a:ext cx="3922730" cy="37623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latinLnBrk="0">
              <a:lnSpc>
                <a:spcPct val="120000"/>
              </a:lnSpc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단순성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5136" y="2760211"/>
            <a:ext cx="4121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소비자가 기억하기 쉬움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5490" y="1775002"/>
            <a:ext cx="2996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표현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전략에서 지켜야 할 특성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463470" y="1556792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 Box 1053"/>
          <p:cNvSpPr txBox="1">
            <a:spLocks noChangeArrowheads="1"/>
          </p:cNvSpPr>
          <p:nvPr/>
        </p:nvSpPr>
        <p:spPr bwMode="auto">
          <a:xfrm>
            <a:off x="6337695" y="413516"/>
            <a:ext cx="235019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 Box 1053"/>
          <p:cNvSpPr txBox="1">
            <a:spLocks noChangeArrowheads="1"/>
          </p:cNvSpPr>
          <p:nvPr/>
        </p:nvSpPr>
        <p:spPr bwMode="auto">
          <a:xfrm>
            <a:off x="96564" y="765175"/>
            <a:ext cx="4851400" cy="263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421557" y="1268760"/>
            <a:ext cx="1580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4131436" y="4495467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4484725" y="4495464"/>
            <a:ext cx="3929889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상품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4131458" y="4934853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4491807" y="4935201"/>
            <a:ext cx="3917181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4135195" y="5382197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4496090" y="5382876"/>
            <a:ext cx="3918447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표현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 Box 133"/>
          <p:cNvSpPr txBox="1">
            <a:spLocks noChangeArrowheads="1"/>
          </p:cNvSpPr>
          <p:nvPr/>
        </p:nvSpPr>
        <p:spPr bwMode="auto">
          <a:xfrm>
            <a:off x="5722920" y="2031856"/>
            <a:ext cx="2954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000"/>
              </a:spcBef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kumimoji="1" lang="ko-KR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항목을 클릭하여 내용을 확인해 보세요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7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85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2"/>
          <p:cNvSpPr>
            <a:spLocks noChangeArrowheads="1"/>
          </p:cNvSpPr>
          <p:nvPr/>
        </p:nvSpPr>
        <p:spPr bwMode="auto">
          <a:xfrm>
            <a:off x="632065" y="33336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직사각형 22"/>
          <p:cNvSpPr>
            <a:spLocks noChangeArrowheads="1"/>
          </p:cNvSpPr>
          <p:nvPr/>
        </p:nvSpPr>
        <p:spPr bwMode="auto">
          <a:xfrm>
            <a:off x="633305" y="709611"/>
            <a:ext cx="4281985" cy="55880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992560" y="333375"/>
            <a:ext cx="3922730" cy="37623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latinLnBrk="0">
              <a:lnSpc>
                <a:spcPct val="120000"/>
              </a:lnSpc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독창성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438" y="753895"/>
            <a:ext cx="4121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광고 표현의 존재가치임 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광고가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예술의 영역을 갖게 하는 이유임</a:t>
            </a: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632520" y="1412776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22"/>
          <p:cNvSpPr>
            <a:spLocks noChangeArrowheads="1"/>
          </p:cNvSpPr>
          <p:nvPr/>
        </p:nvSpPr>
        <p:spPr bwMode="auto">
          <a:xfrm>
            <a:off x="633760" y="1789025"/>
            <a:ext cx="4281985" cy="55880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993015" y="1412789"/>
            <a:ext cx="3922730" cy="37623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latinLnBrk="0">
              <a:lnSpc>
                <a:spcPct val="120000"/>
              </a:lnSpc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충격성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놀라움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893" y="1833309"/>
            <a:ext cx="4121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적은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비용으로 최대의 효과를 얻는 경제효과임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눈에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띄게 하는 장치임</a:t>
            </a: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632520" y="2492896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</a:p>
        </p:txBody>
      </p:sp>
      <p:sp>
        <p:nvSpPr>
          <p:cNvPr id="11" name="직사각형 22"/>
          <p:cNvSpPr>
            <a:spLocks noChangeArrowheads="1"/>
          </p:cNvSpPr>
          <p:nvPr/>
        </p:nvSpPr>
        <p:spPr bwMode="auto">
          <a:xfrm>
            <a:off x="633760" y="2869146"/>
            <a:ext cx="4281985" cy="35303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993015" y="2492909"/>
            <a:ext cx="3922730" cy="37623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latinLnBrk="0">
              <a:lnSpc>
                <a:spcPct val="120000"/>
              </a:lnSpc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관련성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1893" y="2913429"/>
            <a:ext cx="4121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 판매에 기여하는 브랜드 연결고리 </a:t>
            </a:r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632520" y="335699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22"/>
          <p:cNvSpPr>
            <a:spLocks noChangeArrowheads="1"/>
          </p:cNvSpPr>
          <p:nvPr/>
        </p:nvSpPr>
        <p:spPr bwMode="auto">
          <a:xfrm>
            <a:off x="633760" y="3733242"/>
            <a:ext cx="4281985" cy="35303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AutoShape 32"/>
          <p:cNvSpPr>
            <a:spLocks noChangeArrowheads="1"/>
          </p:cNvSpPr>
          <p:nvPr/>
        </p:nvSpPr>
        <p:spPr bwMode="auto">
          <a:xfrm>
            <a:off x="993015" y="3357005"/>
            <a:ext cx="3922730" cy="37623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latinLnBrk="0">
              <a:lnSpc>
                <a:spcPct val="120000"/>
              </a:lnSpc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역동성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1893" y="3777525"/>
            <a:ext cx="4121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끊임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없는 경쟁과 소비자 마인드의 변화를 따라잡아야 함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632520" y="4221088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</a:p>
        </p:txBody>
      </p:sp>
      <p:sp>
        <p:nvSpPr>
          <p:cNvPr id="19" name="직사각형 22"/>
          <p:cNvSpPr>
            <a:spLocks noChangeArrowheads="1"/>
          </p:cNvSpPr>
          <p:nvPr/>
        </p:nvSpPr>
        <p:spPr bwMode="auto">
          <a:xfrm>
            <a:off x="633760" y="4597338"/>
            <a:ext cx="4281985" cy="35303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993015" y="4221101"/>
            <a:ext cx="3922730" cy="37623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latinLnBrk="0">
              <a:lnSpc>
                <a:spcPct val="120000"/>
              </a:lnSpc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차별성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1893" y="4641621"/>
            <a:ext cx="4121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경쟁사의 광고 표현과 유사성을 회피하고 고유 이미지를 정착시킴 </a:t>
            </a:r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632520" y="508518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</a:p>
        </p:txBody>
      </p:sp>
      <p:sp>
        <p:nvSpPr>
          <p:cNvPr id="23" name="직사각형 22"/>
          <p:cNvSpPr>
            <a:spLocks noChangeArrowheads="1"/>
          </p:cNvSpPr>
          <p:nvPr/>
        </p:nvSpPr>
        <p:spPr bwMode="auto">
          <a:xfrm>
            <a:off x="633760" y="5461434"/>
            <a:ext cx="4281985" cy="35303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993015" y="5085197"/>
            <a:ext cx="3922730" cy="37623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latinLnBrk="0">
              <a:lnSpc>
                <a:spcPct val="120000"/>
              </a:lnSpc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인간성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1893" y="5505717"/>
            <a:ext cx="4121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소구대상은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언제나 최종 구매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자인 사람임 </a:t>
            </a:r>
          </a:p>
        </p:txBody>
      </p:sp>
    </p:spTree>
    <p:extLst>
      <p:ext uri="{BB962C8B-B14F-4D97-AF65-F5344CB8AC3E}">
        <p14:creationId xmlns:p14="http://schemas.microsoft.com/office/powerpoint/2010/main" val="277559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한쪽 모서리가 둥근 사각형 2"/>
          <p:cNvSpPr/>
          <p:nvPr/>
        </p:nvSpPr>
        <p:spPr bwMode="auto">
          <a:xfrm flipV="1">
            <a:off x="5096449" y="2281226"/>
            <a:ext cx="3312539" cy="2952536"/>
          </a:xfrm>
          <a:prstGeom prst="round1Rect">
            <a:avLst>
              <a:gd name="adj" fmla="val 0"/>
            </a:avLst>
          </a:prstGeom>
          <a:solidFill>
            <a:sysClr val="window" lastClr="FFFFFF"/>
          </a:solidFill>
          <a:ln w="15240" cap="flat" cmpd="sng" algn="ctr">
            <a:solidFill>
              <a:srgbClr val="78B99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b="0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한쪽 모서리가 둥근 사각형 3"/>
          <p:cNvSpPr/>
          <p:nvPr/>
        </p:nvSpPr>
        <p:spPr bwMode="auto">
          <a:xfrm flipH="1">
            <a:off x="4088904" y="2284268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rgbClr val="82D2AA"/>
              </a:gs>
              <a:gs pos="10000">
                <a:srgbClr val="B4E1D2"/>
              </a:gs>
              <a:gs pos="90000">
                <a:srgbClr val="DFF1EB"/>
              </a:gs>
              <a:gs pos="100000">
                <a:sysClr val="window" lastClr="FFFFFF"/>
              </a:gs>
            </a:gsLst>
            <a:lin ang="16200000" scaled="0"/>
          </a:gradFill>
          <a:ln w="9525" cap="flat" cmpd="sng" algn="ctr">
            <a:solidFill>
              <a:srgbClr val="78B99B"/>
            </a:solidFill>
            <a:prstDash val="solid"/>
            <a:headEnd type="none" w="med" len="med"/>
            <a:tailEnd type="none" w="med" len="med"/>
          </a:ln>
          <a:effectLst>
            <a:outerShdw blurRad="12700" dist="25400" dir="5400000" algn="ctr" rotWithShape="0">
              <a:sysClr val="window" lastClr="FFFFFF">
                <a:lumMod val="85000"/>
                <a:alpha val="80000"/>
              </a:sysClr>
            </a:outer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융통성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Adapt)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5490" y="1775002"/>
            <a:ext cx="13548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아이디어 창출방법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463470" y="1564486"/>
            <a:ext cx="2682875" cy="263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 Box 1053"/>
          <p:cNvSpPr txBox="1">
            <a:spLocks noChangeArrowheads="1"/>
          </p:cNvSpPr>
          <p:nvPr/>
        </p:nvSpPr>
        <p:spPr bwMode="auto">
          <a:xfrm>
            <a:off x="6337695" y="413516"/>
            <a:ext cx="235019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 Box 1053"/>
          <p:cNvSpPr txBox="1">
            <a:spLocks noChangeArrowheads="1"/>
          </p:cNvSpPr>
          <p:nvPr/>
        </p:nvSpPr>
        <p:spPr bwMode="auto">
          <a:xfrm>
            <a:off x="96564" y="765175"/>
            <a:ext cx="4851400" cy="263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21557" y="1268760"/>
            <a:ext cx="1580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 Box 133"/>
          <p:cNvSpPr txBox="1">
            <a:spLocks noChangeArrowheads="1"/>
          </p:cNvSpPr>
          <p:nvPr/>
        </p:nvSpPr>
        <p:spPr bwMode="auto">
          <a:xfrm>
            <a:off x="5722920" y="2031856"/>
            <a:ext cx="2954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000"/>
              </a:spcBef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kumimoji="1" lang="ko-KR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항목을 클릭하여 내용을 확인해 보세요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8" name="한쪽 모서리가 둥근 사각형 17"/>
          <p:cNvSpPr/>
          <p:nvPr/>
        </p:nvSpPr>
        <p:spPr bwMode="auto">
          <a:xfrm flipH="1">
            <a:off x="4088904" y="2706639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상상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Imagine)</a:t>
            </a:r>
          </a:p>
        </p:txBody>
      </p:sp>
      <p:sp>
        <p:nvSpPr>
          <p:cNvPr id="19" name="한쪽 모서리가 둥근 사각형 18"/>
          <p:cNvSpPr/>
          <p:nvPr/>
        </p:nvSpPr>
        <p:spPr bwMode="auto">
          <a:xfrm flipH="1">
            <a:off x="4088904" y="3140968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뒤집어보기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Reverse)</a:t>
            </a:r>
          </a:p>
        </p:txBody>
      </p:sp>
      <p:sp>
        <p:nvSpPr>
          <p:cNvPr id="20" name="한쪽 모서리가 둥근 사각형 19"/>
          <p:cNvSpPr/>
          <p:nvPr/>
        </p:nvSpPr>
        <p:spPr bwMode="auto">
          <a:xfrm flipH="1">
            <a:off x="4088904" y="3573016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연결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Connect)</a:t>
            </a:r>
          </a:p>
        </p:txBody>
      </p:sp>
      <p:sp>
        <p:nvSpPr>
          <p:cNvPr id="21" name="한쪽 모서리가 둥근 사각형 20"/>
          <p:cNvSpPr/>
          <p:nvPr/>
        </p:nvSpPr>
        <p:spPr bwMode="auto">
          <a:xfrm flipH="1">
            <a:off x="4088904" y="4007345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비교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Compare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한쪽 모서리가 둥근 사각형 21"/>
          <p:cNvSpPr/>
          <p:nvPr/>
        </p:nvSpPr>
        <p:spPr bwMode="auto">
          <a:xfrm flipH="1">
            <a:off x="4088904" y="4437112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배제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Eliminate) </a:t>
            </a:r>
          </a:p>
        </p:txBody>
      </p:sp>
      <p:sp>
        <p:nvSpPr>
          <p:cNvPr id="23" name="한쪽 모서리가 둥근 사각형 22"/>
          <p:cNvSpPr/>
          <p:nvPr/>
        </p:nvSpPr>
        <p:spPr bwMode="auto">
          <a:xfrm flipH="1">
            <a:off x="4088904" y="4871441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패러디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(Parody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25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13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4528" y="2351202"/>
            <a:ext cx="412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상황적 관계에 변화를 줌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제품은 눈에 보이는 분명한 것 외에 다른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무엇인가가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될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 있다는 생각을 함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건강보험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캠벨스프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광고 </a:t>
            </a:r>
          </a:p>
        </p:txBody>
      </p:sp>
      <p:pic>
        <p:nvPicPr>
          <p:cNvPr id="27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76" y="3007365"/>
            <a:ext cx="163080" cy="16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23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한쪽 모서리가 둥근 사각형 46"/>
          <p:cNvSpPr/>
          <p:nvPr/>
        </p:nvSpPr>
        <p:spPr bwMode="auto">
          <a:xfrm flipV="1">
            <a:off x="1118497" y="329701"/>
            <a:ext cx="3312539" cy="2952536"/>
          </a:xfrm>
          <a:prstGeom prst="round1Rect">
            <a:avLst>
              <a:gd name="adj" fmla="val 0"/>
            </a:avLst>
          </a:prstGeom>
          <a:solidFill>
            <a:sysClr val="window" lastClr="FFFFFF"/>
          </a:solidFill>
          <a:ln w="15240" cap="flat" cmpd="sng" algn="ctr">
            <a:solidFill>
              <a:srgbClr val="78B99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b="0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한쪽 모서리가 둥근 사각형 47"/>
          <p:cNvSpPr/>
          <p:nvPr/>
        </p:nvSpPr>
        <p:spPr bwMode="auto">
          <a:xfrm flipH="1">
            <a:off x="110952" y="332743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융통성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(Adapt)</a:t>
            </a:r>
          </a:p>
        </p:txBody>
      </p:sp>
      <p:sp>
        <p:nvSpPr>
          <p:cNvPr id="49" name="한쪽 모서리가 둥근 사각형 48"/>
          <p:cNvSpPr/>
          <p:nvPr/>
        </p:nvSpPr>
        <p:spPr bwMode="auto">
          <a:xfrm flipH="1">
            <a:off x="110952" y="755114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rgbClr val="82D2AA"/>
              </a:gs>
              <a:gs pos="10000">
                <a:srgbClr val="B4E1D2"/>
              </a:gs>
              <a:gs pos="90000">
                <a:srgbClr val="DFF1EB"/>
              </a:gs>
              <a:gs pos="100000">
                <a:sysClr val="window" lastClr="FFFFFF"/>
              </a:gs>
            </a:gsLst>
            <a:lin ang="16200000" scaled="0"/>
          </a:gradFill>
          <a:ln w="9525" cap="flat" cmpd="sng" algn="ctr">
            <a:solidFill>
              <a:srgbClr val="78B99B"/>
            </a:solidFill>
            <a:prstDash val="solid"/>
            <a:headEnd type="none" w="med" len="med"/>
            <a:tailEnd type="none" w="med" len="med"/>
          </a:ln>
          <a:effectLst>
            <a:outerShdw blurRad="12700" dist="25400" dir="5400000" algn="ctr" rotWithShape="0">
              <a:sysClr val="window" lastClr="FFFFFF">
                <a:lumMod val="85000"/>
                <a:alpha val="80000"/>
              </a:sysClr>
            </a:outer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상상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(Imagine)</a:t>
            </a:r>
          </a:p>
        </p:txBody>
      </p:sp>
      <p:sp>
        <p:nvSpPr>
          <p:cNvPr id="50" name="한쪽 모서리가 둥근 사각형 49"/>
          <p:cNvSpPr/>
          <p:nvPr/>
        </p:nvSpPr>
        <p:spPr bwMode="auto">
          <a:xfrm flipH="1">
            <a:off x="110952" y="1189443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뒤집어보기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Reverse)</a:t>
            </a:r>
          </a:p>
        </p:txBody>
      </p:sp>
      <p:sp>
        <p:nvSpPr>
          <p:cNvPr id="51" name="한쪽 모서리가 둥근 사각형 50"/>
          <p:cNvSpPr/>
          <p:nvPr/>
        </p:nvSpPr>
        <p:spPr bwMode="auto">
          <a:xfrm flipH="1">
            <a:off x="110952" y="1621491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연결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Connect)</a:t>
            </a:r>
          </a:p>
        </p:txBody>
      </p:sp>
      <p:sp>
        <p:nvSpPr>
          <p:cNvPr id="52" name="한쪽 모서리가 둥근 사각형 51"/>
          <p:cNvSpPr/>
          <p:nvPr/>
        </p:nvSpPr>
        <p:spPr bwMode="auto">
          <a:xfrm flipH="1">
            <a:off x="110952" y="2055820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비교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Compare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" name="한쪽 모서리가 둥근 사각형 52"/>
          <p:cNvSpPr/>
          <p:nvPr/>
        </p:nvSpPr>
        <p:spPr bwMode="auto">
          <a:xfrm flipH="1">
            <a:off x="110952" y="2485587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배제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Eliminate) </a:t>
            </a:r>
          </a:p>
        </p:txBody>
      </p:sp>
      <p:sp>
        <p:nvSpPr>
          <p:cNvPr id="54" name="한쪽 모서리가 둥근 사각형 53"/>
          <p:cNvSpPr/>
          <p:nvPr/>
        </p:nvSpPr>
        <p:spPr bwMode="auto">
          <a:xfrm flipH="1">
            <a:off x="110952" y="2919916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패러디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(Parody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36576" y="374467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‘만약 이러면 어떻게 될까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?’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라는 질문을 던짐</a:t>
            </a:r>
          </a:p>
        </p:txBody>
      </p:sp>
      <p:sp>
        <p:nvSpPr>
          <p:cNvPr id="57" name="한쪽 모서리가 둥근 사각형 56"/>
          <p:cNvSpPr/>
          <p:nvPr/>
        </p:nvSpPr>
        <p:spPr bwMode="auto">
          <a:xfrm flipV="1">
            <a:off x="1136009" y="3501008"/>
            <a:ext cx="3312539" cy="2952536"/>
          </a:xfrm>
          <a:prstGeom prst="round1Rect">
            <a:avLst>
              <a:gd name="adj" fmla="val 0"/>
            </a:avLst>
          </a:prstGeom>
          <a:solidFill>
            <a:sysClr val="window" lastClr="FFFFFF"/>
          </a:solidFill>
          <a:ln w="15240" cap="flat" cmpd="sng" algn="ctr">
            <a:solidFill>
              <a:srgbClr val="78B99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-342900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b="0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8" name="한쪽 모서리가 둥근 사각형 57"/>
          <p:cNvSpPr/>
          <p:nvPr/>
        </p:nvSpPr>
        <p:spPr bwMode="auto">
          <a:xfrm flipH="1">
            <a:off x="128464" y="3504050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융통성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(Adapt)</a:t>
            </a:r>
          </a:p>
        </p:txBody>
      </p:sp>
      <p:sp>
        <p:nvSpPr>
          <p:cNvPr id="59" name="한쪽 모서리가 둥근 사각형 58"/>
          <p:cNvSpPr/>
          <p:nvPr/>
        </p:nvSpPr>
        <p:spPr bwMode="auto">
          <a:xfrm flipH="1">
            <a:off x="128464" y="3926421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상상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Imagine)</a:t>
            </a:r>
          </a:p>
        </p:txBody>
      </p:sp>
      <p:sp>
        <p:nvSpPr>
          <p:cNvPr id="60" name="한쪽 모서리가 둥근 사각형 59"/>
          <p:cNvSpPr/>
          <p:nvPr/>
        </p:nvSpPr>
        <p:spPr bwMode="auto">
          <a:xfrm flipH="1">
            <a:off x="128464" y="4360750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rgbClr val="82D2AA"/>
              </a:gs>
              <a:gs pos="10000">
                <a:srgbClr val="B4E1D2"/>
              </a:gs>
              <a:gs pos="90000">
                <a:srgbClr val="DFF1EB"/>
              </a:gs>
              <a:gs pos="100000">
                <a:sysClr val="window" lastClr="FFFFFF"/>
              </a:gs>
            </a:gsLst>
            <a:lin ang="16200000" scaled="0"/>
          </a:gradFill>
          <a:ln w="9525" cap="flat" cmpd="sng" algn="ctr">
            <a:solidFill>
              <a:srgbClr val="78B99B"/>
            </a:solidFill>
            <a:prstDash val="solid"/>
            <a:headEnd type="none" w="med" len="med"/>
            <a:tailEnd type="none" w="med" len="med"/>
          </a:ln>
          <a:effectLst>
            <a:outerShdw blurRad="12700" dist="25400" dir="5400000" algn="ctr" rotWithShape="0">
              <a:sysClr val="window" lastClr="FFFFFF">
                <a:lumMod val="85000"/>
                <a:alpha val="80000"/>
              </a:sysClr>
            </a:outer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뒤집어보기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(Reverse)</a:t>
            </a:r>
          </a:p>
        </p:txBody>
      </p:sp>
      <p:sp>
        <p:nvSpPr>
          <p:cNvPr id="61" name="한쪽 모서리가 둥근 사각형 60"/>
          <p:cNvSpPr/>
          <p:nvPr/>
        </p:nvSpPr>
        <p:spPr bwMode="auto">
          <a:xfrm flipH="1">
            <a:off x="128464" y="4792798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연결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Connect)</a:t>
            </a:r>
          </a:p>
        </p:txBody>
      </p:sp>
      <p:sp>
        <p:nvSpPr>
          <p:cNvPr id="62" name="한쪽 모서리가 둥근 사각형 61"/>
          <p:cNvSpPr/>
          <p:nvPr/>
        </p:nvSpPr>
        <p:spPr bwMode="auto">
          <a:xfrm flipH="1">
            <a:off x="128464" y="5227127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비교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Compare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한쪽 모서리가 둥근 사각형 62"/>
          <p:cNvSpPr/>
          <p:nvPr/>
        </p:nvSpPr>
        <p:spPr bwMode="auto">
          <a:xfrm flipH="1">
            <a:off x="128464" y="5656894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배제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Eliminate) </a:t>
            </a:r>
          </a:p>
        </p:txBody>
      </p:sp>
      <p:sp>
        <p:nvSpPr>
          <p:cNvPr id="64" name="한쪽 모서리가 둥근 사각형 63"/>
          <p:cNvSpPr/>
          <p:nvPr/>
        </p:nvSpPr>
        <p:spPr bwMode="auto">
          <a:xfrm flipH="1">
            <a:off x="128464" y="6091223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패러디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(Parody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54088" y="3575338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사물을 반대로 바라봄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때로는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예상과 정반대의 것이 오히려 커다란 효과와 잊지 못할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진한 감동을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줌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“ 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당신의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남편을 보다 젊은 여인에게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소개시켜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주세요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.”</a:t>
            </a:r>
          </a:p>
        </p:txBody>
      </p:sp>
      <p:pic>
        <p:nvPicPr>
          <p:cNvPr id="66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4229570"/>
            <a:ext cx="163080" cy="16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한쪽 모서리가 둥근 사각형 66"/>
          <p:cNvSpPr/>
          <p:nvPr/>
        </p:nvSpPr>
        <p:spPr bwMode="auto">
          <a:xfrm flipV="1">
            <a:off x="5799017" y="329701"/>
            <a:ext cx="3312539" cy="2952536"/>
          </a:xfrm>
          <a:prstGeom prst="round1Rect">
            <a:avLst>
              <a:gd name="adj" fmla="val 0"/>
            </a:avLst>
          </a:prstGeom>
          <a:solidFill>
            <a:sysClr val="window" lastClr="FFFFFF"/>
          </a:solidFill>
          <a:ln w="15240" cap="flat" cmpd="sng" algn="ctr">
            <a:solidFill>
              <a:srgbClr val="78B99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-342900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b="0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8" name="한쪽 모서리가 둥근 사각형 67"/>
          <p:cNvSpPr/>
          <p:nvPr/>
        </p:nvSpPr>
        <p:spPr bwMode="auto">
          <a:xfrm flipH="1">
            <a:off x="4791472" y="332743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융통성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(Adapt)</a:t>
            </a:r>
          </a:p>
        </p:txBody>
      </p:sp>
      <p:sp>
        <p:nvSpPr>
          <p:cNvPr id="69" name="한쪽 모서리가 둥근 사각형 68"/>
          <p:cNvSpPr/>
          <p:nvPr/>
        </p:nvSpPr>
        <p:spPr bwMode="auto">
          <a:xfrm flipH="1">
            <a:off x="4791472" y="755114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상상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Imagine)</a:t>
            </a:r>
          </a:p>
        </p:txBody>
      </p:sp>
      <p:sp>
        <p:nvSpPr>
          <p:cNvPr id="70" name="한쪽 모서리가 둥근 사각형 69"/>
          <p:cNvSpPr/>
          <p:nvPr/>
        </p:nvSpPr>
        <p:spPr bwMode="auto">
          <a:xfrm flipH="1">
            <a:off x="4791472" y="1189443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뒤집어보기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Reverse)</a:t>
            </a:r>
          </a:p>
        </p:txBody>
      </p:sp>
      <p:sp>
        <p:nvSpPr>
          <p:cNvPr id="71" name="한쪽 모서리가 둥근 사각형 70"/>
          <p:cNvSpPr/>
          <p:nvPr/>
        </p:nvSpPr>
        <p:spPr bwMode="auto">
          <a:xfrm flipH="1">
            <a:off x="4791472" y="1621491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rgbClr val="82D2AA"/>
              </a:gs>
              <a:gs pos="10000">
                <a:srgbClr val="B4E1D2"/>
              </a:gs>
              <a:gs pos="90000">
                <a:srgbClr val="DFF1EB"/>
              </a:gs>
              <a:gs pos="100000">
                <a:sysClr val="window" lastClr="FFFFFF"/>
              </a:gs>
            </a:gsLst>
            <a:lin ang="16200000" scaled="0"/>
          </a:gradFill>
          <a:ln w="9525" cap="flat" cmpd="sng" algn="ctr">
            <a:solidFill>
              <a:srgbClr val="78B99B"/>
            </a:solidFill>
            <a:prstDash val="solid"/>
            <a:headEnd type="none" w="med" len="med"/>
            <a:tailEnd type="none" w="med" len="med"/>
          </a:ln>
          <a:effectLst>
            <a:outerShdw blurRad="12700" dist="25400" dir="5400000" algn="ctr" rotWithShape="0">
              <a:sysClr val="window" lastClr="FFFFFF">
                <a:lumMod val="85000"/>
                <a:alpha val="80000"/>
              </a:sysClr>
            </a:outer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연결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(Connect)</a:t>
            </a:r>
          </a:p>
        </p:txBody>
      </p:sp>
      <p:sp>
        <p:nvSpPr>
          <p:cNvPr id="72" name="한쪽 모서리가 둥근 사각형 71"/>
          <p:cNvSpPr/>
          <p:nvPr/>
        </p:nvSpPr>
        <p:spPr bwMode="auto">
          <a:xfrm flipH="1">
            <a:off x="4791472" y="2055820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비교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Compare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3" name="한쪽 모서리가 둥근 사각형 72"/>
          <p:cNvSpPr/>
          <p:nvPr/>
        </p:nvSpPr>
        <p:spPr bwMode="auto">
          <a:xfrm flipH="1">
            <a:off x="4791472" y="2485587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배제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Eliminate) </a:t>
            </a:r>
          </a:p>
        </p:txBody>
      </p:sp>
      <p:sp>
        <p:nvSpPr>
          <p:cNvPr id="74" name="한쪽 모서리가 둥근 사각형 73"/>
          <p:cNvSpPr/>
          <p:nvPr/>
        </p:nvSpPr>
        <p:spPr bwMode="auto">
          <a:xfrm flipH="1">
            <a:off x="4791472" y="2919916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패러디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(Parody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817096" y="406986"/>
            <a:ext cx="345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개의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관계없는 아이디어들을 함께 연결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시킴  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6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선키스트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‘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소금의 대안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(S' alternative)'</a:t>
            </a:r>
          </a:p>
        </p:txBody>
      </p:sp>
      <p:pic>
        <p:nvPicPr>
          <p:cNvPr id="76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06" y="673633"/>
            <a:ext cx="163080" cy="16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한쪽 모서리가 둥근 사각형 76"/>
          <p:cNvSpPr/>
          <p:nvPr/>
        </p:nvSpPr>
        <p:spPr bwMode="auto">
          <a:xfrm flipV="1">
            <a:off x="5767436" y="3501008"/>
            <a:ext cx="3312539" cy="2952536"/>
          </a:xfrm>
          <a:prstGeom prst="round1Rect">
            <a:avLst>
              <a:gd name="adj" fmla="val 0"/>
            </a:avLst>
          </a:prstGeom>
          <a:solidFill>
            <a:sysClr val="window" lastClr="FFFFFF"/>
          </a:solidFill>
          <a:ln w="15240" cap="flat" cmpd="sng" algn="ctr">
            <a:solidFill>
              <a:srgbClr val="78B99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b="0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8" name="한쪽 모서리가 둥근 사각형 77"/>
          <p:cNvSpPr/>
          <p:nvPr/>
        </p:nvSpPr>
        <p:spPr bwMode="auto">
          <a:xfrm flipH="1">
            <a:off x="4759891" y="3504050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융통성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(Adapt)</a:t>
            </a:r>
          </a:p>
        </p:txBody>
      </p:sp>
      <p:sp>
        <p:nvSpPr>
          <p:cNvPr id="79" name="한쪽 모서리가 둥근 사각형 78"/>
          <p:cNvSpPr/>
          <p:nvPr/>
        </p:nvSpPr>
        <p:spPr bwMode="auto">
          <a:xfrm flipH="1">
            <a:off x="4759891" y="3926421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상상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Imagine)</a:t>
            </a:r>
          </a:p>
        </p:txBody>
      </p:sp>
      <p:sp>
        <p:nvSpPr>
          <p:cNvPr id="80" name="한쪽 모서리가 둥근 사각형 79"/>
          <p:cNvSpPr/>
          <p:nvPr/>
        </p:nvSpPr>
        <p:spPr bwMode="auto">
          <a:xfrm flipH="1">
            <a:off x="4759891" y="4360750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뒤집어보기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Reverse)</a:t>
            </a:r>
          </a:p>
        </p:txBody>
      </p:sp>
      <p:sp>
        <p:nvSpPr>
          <p:cNvPr id="81" name="한쪽 모서리가 둥근 사각형 80"/>
          <p:cNvSpPr/>
          <p:nvPr/>
        </p:nvSpPr>
        <p:spPr bwMode="auto">
          <a:xfrm flipH="1">
            <a:off x="4759891" y="4792798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연결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Connect)</a:t>
            </a:r>
          </a:p>
        </p:txBody>
      </p:sp>
      <p:sp>
        <p:nvSpPr>
          <p:cNvPr id="82" name="한쪽 모서리가 둥근 사각형 81"/>
          <p:cNvSpPr/>
          <p:nvPr/>
        </p:nvSpPr>
        <p:spPr bwMode="auto">
          <a:xfrm flipH="1">
            <a:off x="4759891" y="5227127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rgbClr val="82D2AA"/>
              </a:gs>
              <a:gs pos="10000">
                <a:srgbClr val="B4E1D2"/>
              </a:gs>
              <a:gs pos="90000">
                <a:srgbClr val="DFF1EB"/>
              </a:gs>
              <a:gs pos="100000">
                <a:sysClr val="window" lastClr="FFFFFF"/>
              </a:gs>
            </a:gsLst>
            <a:lin ang="16200000" scaled="0"/>
          </a:gradFill>
          <a:ln w="9525" cap="flat" cmpd="sng" algn="ctr">
            <a:solidFill>
              <a:srgbClr val="78B99B"/>
            </a:solidFill>
            <a:prstDash val="solid"/>
            <a:headEnd type="none" w="med" len="med"/>
            <a:tailEnd type="none" w="med" len="med"/>
          </a:ln>
          <a:effectLst>
            <a:outerShdw blurRad="12700" dist="25400" dir="5400000" algn="ctr" rotWithShape="0">
              <a:sysClr val="window" lastClr="FFFFFF">
                <a:lumMod val="85000"/>
                <a:alpha val="80000"/>
              </a:sysClr>
            </a:outer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비교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(Compare)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" name="한쪽 모서리가 둥근 사각형 82"/>
          <p:cNvSpPr/>
          <p:nvPr/>
        </p:nvSpPr>
        <p:spPr bwMode="auto">
          <a:xfrm flipH="1">
            <a:off x="4759891" y="5656894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배제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Eliminate) </a:t>
            </a:r>
          </a:p>
        </p:txBody>
      </p:sp>
      <p:sp>
        <p:nvSpPr>
          <p:cNvPr id="84" name="한쪽 모서리가 둥근 사각형 83"/>
          <p:cNvSpPr/>
          <p:nvPr/>
        </p:nvSpPr>
        <p:spPr bwMode="auto">
          <a:xfrm flipH="1">
            <a:off x="4759891" y="6091223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패러디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(Parody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785515" y="357533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하나의 아이디어를 택한 후  그것을 이용하여  다른 것을 기술 해봄</a:t>
            </a:r>
          </a:p>
        </p:txBody>
      </p:sp>
    </p:spTree>
    <p:extLst>
      <p:ext uri="{BB962C8B-B14F-4D97-AF65-F5344CB8AC3E}">
        <p14:creationId xmlns:p14="http://schemas.microsoft.com/office/powerpoint/2010/main" val="95966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한쪽 모서리가 둥근 사각형 41"/>
          <p:cNvSpPr/>
          <p:nvPr/>
        </p:nvSpPr>
        <p:spPr bwMode="auto">
          <a:xfrm flipV="1">
            <a:off x="1118497" y="329701"/>
            <a:ext cx="3312539" cy="2952536"/>
          </a:xfrm>
          <a:prstGeom prst="round1Rect">
            <a:avLst>
              <a:gd name="adj" fmla="val 0"/>
            </a:avLst>
          </a:prstGeom>
          <a:solidFill>
            <a:sysClr val="window" lastClr="FFFFFF"/>
          </a:solidFill>
          <a:ln w="15240" cap="flat" cmpd="sng" algn="ctr">
            <a:solidFill>
              <a:srgbClr val="78B99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b="0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3" name="한쪽 모서리가 둥근 사각형 42"/>
          <p:cNvSpPr/>
          <p:nvPr/>
        </p:nvSpPr>
        <p:spPr bwMode="auto">
          <a:xfrm flipH="1">
            <a:off x="110952" y="332743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융통성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(Adapt)</a:t>
            </a:r>
          </a:p>
        </p:txBody>
      </p:sp>
      <p:sp>
        <p:nvSpPr>
          <p:cNvPr id="44" name="한쪽 모서리가 둥근 사각형 43"/>
          <p:cNvSpPr/>
          <p:nvPr/>
        </p:nvSpPr>
        <p:spPr bwMode="auto">
          <a:xfrm flipH="1">
            <a:off x="110952" y="755114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상상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(Imagine)</a:t>
            </a:r>
          </a:p>
        </p:txBody>
      </p:sp>
      <p:sp>
        <p:nvSpPr>
          <p:cNvPr id="45" name="한쪽 모서리가 둥근 사각형 44"/>
          <p:cNvSpPr/>
          <p:nvPr/>
        </p:nvSpPr>
        <p:spPr bwMode="auto">
          <a:xfrm flipH="1">
            <a:off x="110952" y="1189443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뒤집어보기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Reverse)</a:t>
            </a:r>
          </a:p>
        </p:txBody>
      </p:sp>
      <p:sp>
        <p:nvSpPr>
          <p:cNvPr id="46" name="한쪽 모서리가 둥근 사각형 45"/>
          <p:cNvSpPr/>
          <p:nvPr/>
        </p:nvSpPr>
        <p:spPr bwMode="auto">
          <a:xfrm flipH="1">
            <a:off x="110952" y="1621491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연결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Connect)</a:t>
            </a:r>
          </a:p>
        </p:txBody>
      </p:sp>
      <p:sp>
        <p:nvSpPr>
          <p:cNvPr id="47" name="한쪽 모서리가 둥근 사각형 46"/>
          <p:cNvSpPr/>
          <p:nvPr/>
        </p:nvSpPr>
        <p:spPr bwMode="auto">
          <a:xfrm flipH="1">
            <a:off x="110952" y="2055820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비교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Compare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한쪽 모서리가 둥근 사각형 47"/>
          <p:cNvSpPr/>
          <p:nvPr/>
        </p:nvSpPr>
        <p:spPr bwMode="auto">
          <a:xfrm flipH="1">
            <a:off x="110952" y="2485587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rgbClr val="82D2AA"/>
              </a:gs>
              <a:gs pos="10000">
                <a:srgbClr val="B4E1D2"/>
              </a:gs>
              <a:gs pos="90000">
                <a:srgbClr val="DFF1EB"/>
              </a:gs>
              <a:gs pos="100000">
                <a:sysClr val="window" lastClr="FFFFFF"/>
              </a:gs>
            </a:gsLst>
            <a:lin ang="16200000" scaled="0"/>
          </a:gradFill>
          <a:ln w="9525" cap="flat" cmpd="sng" algn="ctr">
            <a:solidFill>
              <a:srgbClr val="78B99B"/>
            </a:solidFill>
            <a:prstDash val="solid"/>
            <a:headEnd type="none" w="med" len="med"/>
            <a:tailEnd type="none" w="med" len="med"/>
          </a:ln>
          <a:effectLst>
            <a:outerShdw blurRad="12700" dist="25400" dir="5400000" algn="ctr" rotWithShape="0">
              <a:sysClr val="window" lastClr="FFFFFF">
                <a:lumMod val="85000"/>
                <a:alpha val="80000"/>
              </a:sysClr>
            </a:outer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배제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(Eliminate) </a:t>
            </a:r>
          </a:p>
        </p:txBody>
      </p:sp>
      <p:sp>
        <p:nvSpPr>
          <p:cNvPr id="49" name="한쪽 모서리가 둥근 사각형 48"/>
          <p:cNvSpPr/>
          <p:nvPr/>
        </p:nvSpPr>
        <p:spPr bwMode="auto">
          <a:xfrm flipH="1">
            <a:off x="110952" y="2919916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패러디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(Parody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36576" y="374467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‘무엇인가 한번 배제해 보아라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아니면 규칙을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깨뜨려보아라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7up :  </a:t>
            </a:r>
            <a:r>
              <a:rPr lang="en-US" altLang="ko-KR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Uncola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캠페인</a:t>
            </a:r>
          </a:p>
        </p:txBody>
      </p:sp>
      <p:sp useBgFill="1">
        <p:nvSpPr>
          <p:cNvPr id="51" name="한쪽 모서리가 둥근 사각형 50"/>
          <p:cNvSpPr/>
          <p:nvPr/>
        </p:nvSpPr>
        <p:spPr bwMode="auto">
          <a:xfrm flipV="1">
            <a:off x="1136009" y="3501008"/>
            <a:ext cx="3312539" cy="2952536"/>
          </a:xfrm>
          <a:prstGeom prst="round1Rect">
            <a:avLst>
              <a:gd name="adj" fmla="val 0"/>
            </a:avLst>
          </a:prstGeom>
          <a:solidFill>
            <a:sysClr val="window" lastClr="FFFFFF"/>
          </a:solidFill>
          <a:ln w="15240" cap="flat" cmpd="sng" algn="ctr">
            <a:solidFill>
              <a:srgbClr val="78B99B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-342900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1" lang="ko-KR" altLang="en-US" b="0" kern="0" dirty="0">
              <a:solidFill>
                <a:sysClr val="windowText" lastClr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2" name="한쪽 모서리가 둥근 사각형 51"/>
          <p:cNvSpPr/>
          <p:nvPr/>
        </p:nvSpPr>
        <p:spPr bwMode="auto">
          <a:xfrm flipH="1">
            <a:off x="128464" y="3504050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융통성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(Adapt)</a:t>
            </a:r>
          </a:p>
        </p:txBody>
      </p:sp>
      <p:sp>
        <p:nvSpPr>
          <p:cNvPr id="53" name="한쪽 모서리가 둥근 사각형 52"/>
          <p:cNvSpPr/>
          <p:nvPr/>
        </p:nvSpPr>
        <p:spPr bwMode="auto">
          <a:xfrm flipH="1">
            <a:off x="128464" y="3926421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상상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Imagine)</a:t>
            </a:r>
          </a:p>
        </p:txBody>
      </p:sp>
      <p:sp>
        <p:nvSpPr>
          <p:cNvPr id="54" name="한쪽 모서리가 둥근 사각형 53"/>
          <p:cNvSpPr/>
          <p:nvPr/>
        </p:nvSpPr>
        <p:spPr bwMode="auto">
          <a:xfrm flipH="1">
            <a:off x="128464" y="4360750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뒤집어보기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(Reverse)</a:t>
            </a:r>
          </a:p>
        </p:txBody>
      </p:sp>
      <p:sp>
        <p:nvSpPr>
          <p:cNvPr id="55" name="한쪽 모서리가 둥근 사각형 54"/>
          <p:cNvSpPr/>
          <p:nvPr/>
        </p:nvSpPr>
        <p:spPr bwMode="auto">
          <a:xfrm flipH="1">
            <a:off x="128464" y="4792798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연결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Connect)</a:t>
            </a:r>
          </a:p>
        </p:txBody>
      </p:sp>
      <p:sp>
        <p:nvSpPr>
          <p:cNvPr id="56" name="한쪽 모서리가 둥근 사각형 55"/>
          <p:cNvSpPr/>
          <p:nvPr/>
        </p:nvSpPr>
        <p:spPr bwMode="auto">
          <a:xfrm flipH="1">
            <a:off x="128464" y="5227127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비교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Compare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7" name="한쪽 모서리가 둥근 사각형 56"/>
          <p:cNvSpPr/>
          <p:nvPr/>
        </p:nvSpPr>
        <p:spPr bwMode="auto">
          <a:xfrm flipH="1">
            <a:off x="128464" y="5656894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배제</a:t>
            </a:r>
            <a:endParaRPr kumimoji="1"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Eliminate) </a:t>
            </a:r>
          </a:p>
        </p:txBody>
      </p:sp>
      <p:sp>
        <p:nvSpPr>
          <p:cNvPr id="58" name="한쪽 모서리가 둥근 사각형 57"/>
          <p:cNvSpPr/>
          <p:nvPr/>
        </p:nvSpPr>
        <p:spPr bwMode="auto">
          <a:xfrm flipH="1">
            <a:off x="128464" y="6091223"/>
            <a:ext cx="1008112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rgbClr val="82D2AA"/>
              </a:gs>
              <a:gs pos="10000">
                <a:srgbClr val="B4E1D2"/>
              </a:gs>
              <a:gs pos="90000">
                <a:srgbClr val="DFF1EB"/>
              </a:gs>
              <a:gs pos="100000">
                <a:sysClr val="window" lastClr="FFFFFF"/>
              </a:gs>
            </a:gsLst>
            <a:lin ang="16200000" scaled="0"/>
          </a:gradFill>
          <a:ln w="9525" cap="flat" cmpd="sng" algn="ctr">
            <a:solidFill>
              <a:srgbClr val="78B99B"/>
            </a:solidFill>
            <a:prstDash val="solid"/>
            <a:headEnd type="none" w="med" len="med"/>
            <a:tailEnd type="none" w="med" len="med"/>
          </a:ln>
          <a:effectLst>
            <a:outerShdw blurRad="12700" dist="25400" dir="5400000" algn="ctr" rotWithShape="0">
              <a:sysClr val="window" lastClr="FFFFFF">
                <a:lumMod val="85000"/>
                <a:alpha val="80000"/>
              </a:sysClr>
            </a:outer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패러디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(Parody)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54088" y="3575338"/>
            <a:ext cx="345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익살을 떨어라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재미있게 하라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농담을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하라 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아이디어를 이용한 헬멧광고</a:t>
            </a:r>
          </a:p>
        </p:txBody>
      </p:sp>
      <p:pic>
        <p:nvPicPr>
          <p:cNvPr id="60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36" y="3850415"/>
            <a:ext cx="163080" cy="16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817649"/>
            <a:ext cx="163080" cy="16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4077072"/>
            <a:ext cx="1313656" cy="103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5146597"/>
            <a:ext cx="1296144" cy="94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1462" y="1000108"/>
            <a:ext cx="1967517" cy="191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3031" y="4068247"/>
            <a:ext cx="1371897" cy="104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3031" y="5155120"/>
            <a:ext cx="137189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직사각형 31"/>
          <p:cNvSpPr/>
          <p:nvPr/>
        </p:nvSpPr>
        <p:spPr bwMode="auto">
          <a:xfrm>
            <a:off x="1640632" y="2977251"/>
            <a:ext cx="2304256" cy="247650"/>
          </a:xfrm>
          <a:prstGeom prst="rect">
            <a:avLst/>
          </a:prstGeom>
          <a:solidFill>
            <a:srgbClr val="EAEAEA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176213" indent="-176213" latinLnBrk="1">
              <a:spcBef>
                <a:spcPts val="600"/>
              </a:spcBef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광고학개론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커뮤니케이션북스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직사각형 32"/>
          <p:cNvSpPr/>
          <p:nvPr/>
        </p:nvSpPr>
        <p:spPr bwMode="auto">
          <a:xfrm>
            <a:off x="1568624" y="6091223"/>
            <a:ext cx="2304256" cy="247650"/>
          </a:xfrm>
          <a:prstGeom prst="rect">
            <a:avLst/>
          </a:prstGeom>
          <a:solidFill>
            <a:srgbClr val="EAEAEA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176213" indent="-176213" latinLnBrk="1">
              <a:spcBef>
                <a:spcPts val="600"/>
              </a:spcBef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광고학개론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커뮤니케이션북스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8184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2"/>
          <p:cNvSpPr>
            <a:spLocks noChangeArrowheads="1"/>
          </p:cNvSpPr>
          <p:nvPr/>
        </p:nvSpPr>
        <p:spPr bwMode="auto">
          <a:xfrm>
            <a:off x="4125763" y="2339678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</a:p>
        </p:txBody>
      </p:sp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4125887" y="3331521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4479176" y="3331518"/>
            <a:ext cx="3929889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심리학적 모델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4125909" y="3770907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4486258" y="3771255"/>
            <a:ext cx="3928441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사회학적 모델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22"/>
          <p:cNvSpPr>
            <a:spLocks noChangeArrowheads="1"/>
          </p:cNvSpPr>
          <p:nvPr/>
        </p:nvSpPr>
        <p:spPr bwMode="auto">
          <a:xfrm>
            <a:off x="4127003" y="2715928"/>
            <a:ext cx="4281985" cy="53044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4486258" y="2339691"/>
            <a:ext cx="3922730" cy="37623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latinLnBrk="0">
              <a:lnSpc>
                <a:spcPct val="120000"/>
              </a:lnSpc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경제학적 모델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5136" y="2760211"/>
            <a:ext cx="4121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비용 절감이나 시간 절약 등 고객의 경제적 이기심을 자극하는 방법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5490" y="1775002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추출기법 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3463470" y="1556792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 Box 1053"/>
          <p:cNvSpPr txBox="1">
            <a:spLocks noChangeArrowheads="1"/>
          </p:cNvSpPr>
          <p:nvPr/>
        </p:nvSpPr>
        <p:spPr bwMode="auto">
          <a:xfrm>
            <a:off x="6337695" y="413516"/>
            <a:ext cx="235019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 Box 133"/>
          <p:cNvSpPr txBox="1">
            <a:spLocks noChangeArrowheads="1"/>
          </p:cNvSpPr>
          <p:nvPr/>
        </p:nvSpPr>
        <p:spPr bwMode="auto">
          <a:xfrm>
            <a:off x="5722920" y="2031856"/>
            <a:ext cx="2954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000"/>
              </a:spcBef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kumimoji="1" lang="ko-KR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항목을 클릭하여 내용을 확인해 보세요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8204" y="2276872"/>
            <a:ext cx="10645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클릭하면 내용 제시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상황분석의 내용은 디폴트로 제시되어 있음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다른 항목의 내용은 뒷장 참고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 Box 1053"/>
          <p:cNvSpPr txBox="1">
            <a:spLocks noChangeArrowheads="1"/>
          </p:cNvSpPr>
          <p:nvPr/>
        </p:nvSpPr>
        <p:spPr bwMode="auto">
          <a:xfrm>
            <a:off x="96564" y="765175"/>
            <a:ext cx="4851400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421557" y="1268760"/>
            <a:ext cx="1580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4129646" y="4221088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4490541" y="4221767"/>
            <a:ext cx="3918447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라이프스타일 모델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4131436" y="468885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4484725" y="4688851"/>
            <a:ext cx="3929889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엔터테인먼트 모델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805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3545003" y="1556792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목표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25"/>
          <p:cNvSpPr>
            <a:spLocks noChangeArrowheads="1"/>
          </p:cNvSpPr>
          <p:nvPr/>
        </p:nvSpPr>
        <p:spPr bwMode="auto">
          <a:xfrm>
            <a:off x="3925838" y="1844824"/>
            <a:ext cx="4464100" cy="93610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90000" tIns="262800" rIns="90000" bIns="46800"/>
          <a:lstStyle>
            <a:lvl1pPr marL="180975" indent="-180975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buFont typeface="Wingdings" pitchFamily="2" charset="2"/>
              <a:buChar char="§"/>
            </a:pPr>
            <a:endParaRPr lang="en-US" altLang="ko-KR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24"/>
          <p:cNvSpPr>
            <a:spLocks noChangeArrowheads="1"/>
          </p:cNvSpPr>
          <p:nvPr/>
        </p:nvSpPr>
        <p:spPr bwMode="auto">
          <a:xfrm>
            <a:off x="3925838" y="1954713"/>
            <a:ext cx="1171178" cy="720368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목표 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22"/>
          <p:cNvSpPr>
            <a:spLocks noChangeArrowheads="1"/>
          </p:cNvSpPr>
          <p:nvPr/>
        </p:nvSpPr>
        <p:spPr bwMode="auto">
          <a:xfrm>
            <a:off x="5097016" y="1929422"/>
            <a:ext cx="338437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광고의 기본 전략에 설정되었던 광고목표에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부합되게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소비자에게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전달하고자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하는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커뮤니케이션 목표</a:t>
            </a:r>
            <a:endParaRPr lang="en-US" altLang="ko-KR" b="0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0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 목표를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달성하기 위해 필요한 광고메시지와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관련된 커뮤니케이션 효과 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2880" y="2843410"/>
            <a:ext cx="27478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광고목표와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목표와의 차이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4160912" y="3100744"/>
            <a:ext cx="1103312" cy="396875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광고목표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5344504" y="3100744"/>
            <a:ext cx="3045434" cy="396875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>
            <a:lvl1pPr marL="180975" indent="-180975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indent="0" eaLnBrk="1" latinLnBrk="0" hangingPunct="1">
              <a:spcBef>
                <a:spcPct val="30000"/>
              </a:spcBef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광고하는 제품이나 브랜드 전반에 걸쳐 표적 소비자에게 형성시키고자 하는 커뮤니케이션 효과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161308" y="3598663"/>
            <a:ext cx="1103312" cy="396875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목표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344504" y="3598663"/>
            <a:ext cx="3045434" cy="396875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>
            <a:lvl1pPr marL="180975" indent="-180975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indent="0" eaLnBrk="1" latinLnBrk="0" hangingPunct="1">
              <a:spcBef>
                <a:spcPct val="30000"/>
              </a:spcBef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광고로 전달하고자 하는 내용인 </a:t>
            </a:r>
            <a:r>
              <a:rPr kumimoji="1"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메시지의 커뮤니케이션 효과</a:t>
            </a:r>
            <a:endParaRPr kumimoji="1"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87793" y="413955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31809" y="4099832"/>
            <a:ext cx="923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M&amp;M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초콜릿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4928" y="4283570"/>
            <a:ext cx="375936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굴림" panose="020B0600000101010101" pitchFamily="50" charset="-127"/>
              <a:buChar char="－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광고 목표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현재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자사 초콜릿의 인지율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50%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80%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까지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상승시킨다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.” 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굴림" panose="020B0600000101010101" pitchFamily="50" charset="-127"/>
              <a:buChar char="－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목표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“‘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손에 녹지 않는 초콜릿’이라는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 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핵심메시지를 표적소비자층에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90%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까지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 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인지시킨다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.”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04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 Box 1053"/>
          <p:cNvSpPr txBox="1">
            <a:spLocks noChangeArrowheads="1"/>
          </p:cNvSpPr>
          <p:nvPr/>
        </p:nvSpPr>
        <p:spPr bwMode="auto">
          <a:xfrm>
            <a:off x="96564" y="765175"/>
            <a:ext cx="4851400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421557" y="1268760"/>
            <a:ext cx="1580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373885" y="404664"/>
            <a:ext cx="16706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목표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691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2"/>
          <p:cNvSpPr>
            <a:spLocks noChangeArrowheads="1"/>
          </p:cNvSpPr>
          <p:nvPr/>
        </p:nvSpPr>
        <p:spPr bwMode="auto">
          <a:xfrm>
            <a:off x="632065" y="33336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직사각형 22"/>
          <p:cNvSpPr>
            <a:spLocks noChangeArrowheads="1"/>
          </p:cNvSpPr>
          <p:nvPr/>
        </p:nvSpPr>
        <p:spPr bwMode="auto">
          <a:xfrm>
            <a:off x="633305" y="709611"/>
            <a:ext cx="4281985" cy="149525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992560" y="333375"/>
            <a:ext cx="3922730" cy="37623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latinLnBrk="0">
              <a:lnSpc>
                <a:spcPct val="120000"/>
              </a:lnSpc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심리학적 모델 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438" y="753895"/>
            <a:ext cx="412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구매 기준을 고객의 내면에 주는 표현전략임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고객의 심리를 파악하여 마음을 사로잡는 모델임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생리욕구부터 자아실현까지의 욕구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단계 이론인 </a:t>
            </a:r>
            <a:b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매슬로우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모델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(Maslow Model)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 대표적임</a:t>
            </a: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632520" y="2349586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</a:p>
        </p:txBody>
      </p:sp>
      <p:sp>
        <p:nvSpPr>
          <p:cNvPr id="7" name="직사각형 22"/>
          <p:cNvSpPr>
            <a:spLocks noChangeArrowheads="1"/>
          </p:cNvSpPr>
          <p:nvPr/>
        </p:nvSpPr>
        <p:spPr bwMode="auto">
          <a:xfrm>
            <a:off x="633760" y="2725835"/>
            <a:ext cx="4281985" cy="84718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993015" y="2349599"/>
            <a:ext cx="3922730" cy="37623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latinLnBrk="0">
              <a:lnSpc>
                <a:spcPct val="120000"/>
              </a:lnSpc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사회학적 모델 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893" y="2770119"/>
            <a:ext cx="412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구매준거를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고객의 외적 요인에 두는 표현전략임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준거집단이나 유행사조를 따라잡는 모델임 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사회적 이슈나 화제를 활용하는 모델임</a:t>
            </a: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632520" y="371703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직사각형 22"/>
          <p:cNvSpPr>
            <a:spLocks noChangeArrowheads="1"/>
          </p:cNvSpPr>
          <p:nvPr/>
        </p:nvSpPr>
        <p:spPr bwMode="auto">
          <a:xfrm>
            <a:off x="633760" y="4093281"/>
            <a:ext cx="4281985" cy="6318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993015" y="3717045"/>
            <a:ext cx="3922730" cy="37623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latinLnBrk="0">
              <a:lnSpc>
                <a:spcPct val="120000"/>
              </a:lnSpc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라이프스타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모델 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1893" y="4137565"/>
            <a:ext cx="41214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생활의 단면을 묘사하거나 신생활을 디자인하여 소개하는 모델임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끊임없이 변하는 가족과 개인의 일상을 소재로 표현하는 전략임</a:t>
            </a:r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632520" y="4869160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22"/>
          <p:cNvSpPr>
            <a:spLocks noChangeArrowheads="1"/>
          </p:cNvSpPr>
          <p:nvPr/>
        </p:nvSpPr>
        <p:spPr bwMode="auto">
          <a:xfrm>
            <a:off x="633760" y="5245409"/>
            <a:ext cx="4281985" cy="99190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AutoShape 32"/>
          <p:cNvSpPr>
            <a:spLocks noChangeArrowheads="1"/>
          </p:cNvSpPr>
          <p:nvPr/>
        </p:nvSpPr>
        <p:spPr bwMode="auto">
          <a:xfrm>
            <a:off x="993015" y="4869173"/>
            <a:ext cx="3922730" cy="37623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latinLnBrk="0">
              <a:lnSpc>
                <a:spcPct val="120000"/>
              </a:lnSpc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엔터테인먼트 모델 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1893" y="5289693"/>
            <a:ext cx="412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광고의 경쟁 상대는 사실상 모든 문화 예술 분야를 포함한다고</a:t>
            </a:r>
            <a:b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할 수 있음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광고에서 재미가 빠지면 </a:t>
            </a:r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주목률은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떨어짐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콘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셉트와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고객 지향보다는 광고의 오락기능을 강조한 모델임 </a:t>
            </a:r>
          </a:p>
        </p:txBody>
      </p:sp>
      <p:pic>
        <p:nvPicPr>
          <p:cNvPr id="18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52" y="1738139"/>
            <a:ext cx="1784249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8" y="1666702"/>
            <a:ext cx="538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3212950" y="1779894"/>
            <a:ext cx="1637951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700"/>
              </a:spcBef>
              <a:spcAft>
                <a:spcPts val="1000"/>
              </a:spcAft>
              <a:defRPr/>
            </a:pPr>
            <a:r>
              <a:rPr lang="ko-KR" altLang="en-US" b="0" kern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매슬로우</a:t>
            </a:r>
            <a:r>
              <a:rPr lang="en-US" altLang="ko-KR" b="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(Maslow) </a:t>
            </a:r>
            <a:r>
              <a:rPr lang="ko-KR" altLang="en-US" b="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모델</a:t>
            </a:r>
          </a:p>
        </p:txBody>
      </p:sp>
    </p:spTree>
    <p:extLst>
      <p:ext uri="{BB962C8B-B14F-4D97-AF65-F5344CB8AC3E}">
        <p14:creationId xmlns:p14="http://schemas.microsoft.com/office/powerpoint/2010/main" val="2308313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15" y="333375"/>
            <a:ext cx="1798514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9" y="261938"/>
            <a:ext cx="538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815156" y="364497"/>
            <a:ext cx="1791989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700"/>
              </a:spcBef>
              <a:spcAft>
                <a:spcPts val="1000"/>
              </a:spcAft>
              <a:defRPr/>
            </a:pPr>
            <a:r>
              <a:rPr lang="ko-KR" altLang="en-US" b="0" kern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매슬로우</a:t>
            </a:r>
            <a:r>
              <a:rPr lang="en-US" altLang="ko-KR" b="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(Maslow)  </a:t>
            </a:r>
            <a:r>
              <a:rPr lang="ko-KR" altLang="en-US" b="0" kern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모델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44475" y="764704"/>
            <a:ext cx="7100813" cy="388843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Picture 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11615" r="2899" b="7758"/>
          <a:stretch>
            <a:fillRect/>
          </a:stretch>
        </p:blipFill>
        <p:spPr bwMode="auto">
          <a:xfrm>
            <a:off x="6737697" y="4293096"/>
            <a:ext cx="663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95" y="332656"/>
            <a:ext cx="108012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656856" y="374626"/>
            <a:ext cx="1501775" cy="246062"/>
          </a:xfrm>
          <a:prstGeom prst="rect">
            <a:avLst/>
          </a:prstGeom>
          <a:noFill/>
        </p:spPr>
        <p:txBody>
          <a:bodyPr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700"/>
              </a:spcBef>
              <a:spcAft>
                <a:spcPts val="1000"/>
              </a:spcAft>
              <a:defRPr/>
            </a:pPr>
            <a:r>
              <a:rPr lang="ko-KR" altLang="en-US" b="0" kern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영상광고제작론</a:t>
            </a:r>
            <a:endParaRPr lang="ko-KR" altLang="en-US" b="0" kern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0" name="다이어그램 9"/>
          <p:cNvGraphicFramePr/>
          <p:nvPr>
            <p:extLst>
              <p:ext uri="{D42A27DB-BD31-4B8C-83A1-F6EECF244321}">
                <p14:modId xmlns:p14="http://schemas.microsoft.com/office/powerpoint/2010/main" val="2711032424"/>
              </p:ext>
            </p:extLst>
          </p:nvPr>
        </p:nvGraphicFramePr>
        <p:xfrm>
          <a:off x="700753" y="1596363"/>
          <a:ext cx="3214710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모서리가 둥근 직사각형 10"/>
          <p:cNvSpPr/>
          <p:nvPr/>
        </p:nvSpPr>
        <p:spPr>
          <a:xfrm>
            <a:off x="4366106" y="3634160"/>
            <a:ext cx="2963158" cy="442912"/>
          </a:xfrm>
          <a:prstGeom prst="roundRect">
            <a:avLst>
              <a:gd name="adj" fmla="val 2525"/>
            </a:avLst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171450" indent="-171450" algn="l" latinLnBrk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kumimoji="0" lang="ko-KR" altLang="en-US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신체적 균형을 위한 가장 기본적인 신체적 욕구</a:t>
            </a:r>
            <a:endParaRPr kumimoji="0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 latinLnBrk="0">
              <a:spcBef>
                <a:spcPct val="50000"/>
              </a:spcBef>
            </a:pPr>
            <a:r>
              <a:rPr kumimoji="0" lang="ko-KR" altLang="en-US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배고픔</a:t>
            </a:r>
            <a:r>
              <a:rPr kumimoji="0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목마름 등 가장 기본적인 욕구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366106" y="3134094"/>
            <a:ext cx="2963158" cy="442913"/>
          </a:xfrm>
          <a:prstGeom prst="roundRect">
            <a:avLst>
              <a:gd name="adj" fmla="val 2525"/>
            </a:avLst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171450" indent="-171450" algn="l" latinLnBrk="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ko-KR" altLang="en-US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신체</a:t>
            </a:r>
            <a:r>
              <a:rPr kumimoji="0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정서적 위협에서 자신을 보호하려는 욕구</a:t>
            </a:r>
            <a:endParaRPr kumimoji="0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 latinLnBrk="0">
              <a:spcBef>
                <a:spcPct val="50000"/>
              </a:spcBef>
              <a:defRPr/>
            </a:pPr>
            <a:r>
              <a:rPr kumimoji="0" lang="ko-KR" altLang="en-US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안전벨트</a:t>
            </a:r>
            <a:r>
              <a:rPr kumimoji="0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건강식품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366106" y="2634028"/>
            <a:ext cx="2963158" cy="442912"/>
          </a:xfrm>
          <a:prstGeom prst="roundRect">
            <a:avLst>
              <a:gd name="adj" fmla="val 2525"/>
            </a:avLst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171450" indent="-171450" algn="l" latinLnBrk="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ko-KR" altLang="en-US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인간관계나 소속감을 가지고 싶어하는 욕구</a:t>
            </a:r>
            <a:endParaRPr kumimoji="0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 latinLnBrk="0">
              <a:spcBef>
                <a:spcPct val="50000"/>
              </a:spcBef>
              <a:defRPr/>
            </a:pPr>
            <a:r>
              <a:rPr lang="ko-KR" altLang="en-US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kumimoji="0" lang="ko-KR" altLang="en-US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애정</a:t>
            </a:r>
            <a:r>
              <a:rPr kumimoji="0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사랑</a:t>
            </a:r>
            <a:r>
              <a:rPr kumimoji="0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소속감 등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366106" y="1647411"/>
            <a:ext cx="2963158" cy="442913"/>
          </a:xfrm>
          <a:prstGeom prst="roundRect">
            <a:avLst>
              <a:gd name="adj" fmla="val 2525"/>
            </a:avLst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171450" indent="-171450" algn="l" latinLnBrk="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ko-KR" altLang="en-US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자기발전을 위해 자기완성에 관한 갈망</a:t>
            </a:r>
            <a:endParaRPr kumimoji="0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 algn="l" latinLnBrk="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ko-KR" altLang="en-US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자신의 </a:t>
            </a:r>
            <a:r>
              <a:rPr kumimoji="0" lang="ko-KR" altLang="en-US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존재를 확인함 </a:t>
            </a:r>
            <a:endParaRPr kumimoji="0" lang="ko-KR" altLang="en-US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6" name="직선 화살표 연결선 15"/>
          <p:cNvCxnSpPr>
            <a:endCxn id="12" idx="1"/>
          </p:cNvCxnSpPr>
          <p:nvPr/>
        </p:nvCxnSpPr>
        <p:spPr>
          <a:xfrm>
            <a:off x="4366106" y="3355551"/>
            <a:ext cx="0" cy="0"/>
          </a:xfrm>
          <a:prstGeom prst="straightConnector1">
            <a:avLst/>
          </a:prstGeom>
          <a:ln w="19050">
            <a:solidFill>
              <a:schemeClr val="accent3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1254" y="800100"/>
            <a:ext cx="50129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매슬로우의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욕구위계모델 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952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인간의 욕구에는 우선 순위가 있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어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하위욕구가 충족되어야 상위욕구가 발생한다고 봄 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1818447" y="2132856"/>
            <a:ext cx="1040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900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단계 </a:t>
            </a:r>
            <a:r>
              <a:rPr lang="en-US" altLang="ko-KR" sz="900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자존 욕구</a:t>
            </a:r>
            <a:r>
              <a:rPr lang="en-US" altLang="ko-KR" sz="900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900" b="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(Self-esteem)</a:t>
            </a:r>
            <a:endParaRPr lang="ko-KR" altLang="en-US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712640" y="1687374"/>
            <a:ext cx="1180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900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단계 </a:t>
            </a:r>
            <a:r>
              <a:rPr lang="en-US" altLang="ko-KR" sz="900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자아실현</a:t>
            </a:r>
            <a:r>
              <a:rPr lang="en-US" altLang="ko-KR" sz="900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900" b="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(Self-actualization)</a:t>
            </a:r>
            <a:endParaRPr lang="ko-KR" altLang="en-US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366106" y="2133962"/>
            <a:ext cx="2963158" cy="442912"/>
          </a:xfrm>
          <a:prstGeom prst="roundRect">
            <a:avLst>
              <a:gd name="adj" fmla="val 2525"/>
            </a:avLst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171450" indent="-171450" algn="l" latinLnBrk="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ko-KR" altLang="en-US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타인에게 인정이나 존경을 받고 싶어하는 욕구</a:t>
            </a:r>
            <a:endParaRPr kumimoji="0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 latinLnBrk="0">
              <a:spcBef>
                <a:spcPct val="50000"/>
              </a:spcBef>
              <a:defRPr/>
            </a:pPr>
            <a:r>
              <a:rPr kumimoji="0" lang="ko-KR" altLang="en-US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성취</a:t>
            </a:r>
            <a:r>
              <a:rPr kumimoji="0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타인으로부터의 인정</a:t>
            </a:r>
          </a:p>
        </p:txBody>
      </p:sp>
      <p:cxnSp>
        <p:nvCxnSpPr>
          <p:cNvPr id="30" name="직선 화살표 연결선 29"/>
          <p:cNvCxnSpPr>
            <a:endCxn id="11" idx="1"/>
          </p:cNvCxnSpPr>
          <p:nvPr/>
        </p:nvCxnSpPr>
        <p:spPr bwMode="auto">
          <a:xfrm>
            <a:off x="3941673" y="3855616"/>
            <a:ext cx="424433" cy="0"/>
          </a:xfrm>
          <a:prstGeom prst="straightConnector1">
            <a:avLst/>
          </a:prstGeom>
          <a:noFill/>
          <a:ln w="222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직선 화살표 연결선 31"/>
          <p:cNvCxnSpPr>
            <a:endCxn id="12" idx="1"/>
          </p:cNvCxnSpPr>
          <p:nvPr/>
        </p:nvCxnSpPr>
        <p:spPr bwMode="auto">
          <a:xfrm>
            <a:off x="3656856" y="3355550"/>
            <a:ext cx="709250" cy="1"/>
          </a:xfrm>
          <a:prstGeom prst="straightConnector1">
            <a:avLst/>
          </a:prstGeom>
          <a:noFill/>
          <a:ln w="222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직선 화살표 연결선 33"/>
          <p:cNvCxnSpPr>
            <a:endCxn id="13" idx="1"/>
          </p:cNvCxnSpPr>
          <p:nvPr/>
        </p:nvCxnSpPr>
        <p:spPr bwMode="auto">
          <a:xfrm>
            <a:off x="3368824" y="2855484"/>
            <a:ext cx="997282" cy="0"/>
          </a:xfrm>
          <a:prstGeom prst="straightConnector1">
            <a:avLst/>
          </a:prstGeom>
          <a:noFill/>
          <a:ln w="222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직선 화살표 연결선 35"/>
          <p:cNvCxnSpPr>
            <a:endCxn id="24" idx="1"/>
          </p:cNvCxnSpPr>
          <p:nvPr/>
        </p:nvCxnSpPr>
        <p:spPr bwMode="auto">
          <a:xfrm>
            <a:off x="3091994" y="2355418"/>
            <a:ext cx="1274112" cy="0"/>
          </a:xfrm>
          <a:prstGeom prst="straightConnector1">
            <a:avLst/>
          </a:prstGeom>
          <a:noFill/>
          <a:ln w="222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직선 화살표 연결선 40"/>
          <p:cNvCxnSpPr/>
          <p:nvPr/>
        </p:nvCxnSpPr>
        <p:spPr bwMode="auto">
          <a:xfrm>
            <a:off x="2942464" y="1872040"/>
            <a:ext cx="1423642" cy="0"/>
          </a:xfrm>
          <a:prstGeom prst="straightConnector1">
            <a:avLst/>
          </a:prstGeom>
          <a:noFill/>
          <a:ln w="222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5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2884615"/>
            <a:ext cx="163080" cy="16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96" y="3388671"/>
            <a:ext cx="163080" cy="16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13" y="3884517"/>
            <a:ext cx="163080" cy="16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2402045"/>
            <a:ext cx="163080" cy="16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600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53"/>
          <p:cNvSpPr txBox="1">
            <a:spLocks noChangeArrowheads="1"/>
          </p:cNvSpPr>
          <p:nvPr/>
        </p:nvSpPr>
        <p:spPr bwMode="auto">
          <a:xfrm>
            <a:off x="6337695" y="413516"/>
            <a:ext cx="235019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 Box 1053"/>
          <p:cNvSpPr txBox="1">
            <a:spLocks noChangeArrowheads="1"/>
          </p:cNvSpPr>
          <p:nvPr/>
        </p:nvSpPr>
        <p:spPr bwMode="auto">
          <a:xfrm>
            <a:off x="96564" y="765175"/>
            <a:ext cx="4851400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421557" y="1268760"/>
            <a:ext cx="1580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5490" y="1775002"/>
            <a:ext cx="2634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브리프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(Creative Brief)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3463470" y="1556792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25"/>
          <p:cNvSpPr>
            <a:spLocks noChangeArrowheads="1"/>
          </p:cNvSpPr>
          <p:nvPr/>
        </p:nvSpPr>
        <p:spPr bwMode="auto">
          <a:xfrm>
            <a:off x="4129013" y="2122223"/>
            <a:ext cx="4279975" cy="93610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90000" tIns="262800" rIns="90000" bIns="46800"/>
          <a:lstStyle>
            <a:lvl1pPr marL="180975" indent="-180975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buFont typeface="Wingdings" pitchFamily="2" charset="2"/>
              <a:buChar char="§"/>
            </a:pPr>
            <a:endParaRPr lang="en-US" altLang="ko-KR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24"/>
          <p:cNvSpPr>
            <a:spLocks noChangeArrowheads="1"/>
          </p:cNvSpPr>
          <p:nvPr/>
        </p:nvSpPr>
        <p:spPr bwMode="auto">
          <a:xfrm>
            <a:off x="4129012" y="2232112"/>
            <a:ext cx="1184028" cy="720368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브리프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0" hangingPunct="1"/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(Creative Brief) 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22"/>
          <p:cNvSpPr>
            <a:spLocks noChangeArrowheads="1"/>
          </p:cNvSpPr>
          <p:nvPr/>
        </p:nvSpPr>
        <p:spPr bwMode="auto">
          <a:xfrm>
            <a:off x="5302407" y="2206821"/>
            <a:ext cx="32190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광고 표현에서 달성해야 할 목표에서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가이드라인까지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구체적인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항목을 제작회의를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통해 정하고 공유하기 위한 것임 </a:t>
            </a:r>
          </a:p>
          <a:p>
            <a:pPr eaLnBrk="1" latinLnBrk="0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향후 모든 평가의 기준이 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1516" y="3068960"/>
            <a:ext cx="1786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브리프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항목 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362184" y="6006892"/>
            <a:ext cx="938210" cy="406097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가이드라인</a:t>
            </a:r>
            <a:endParaRPr lang="en-US" altLang="ko-KR" b="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371832" y="6005428"/>
            <a:ext cx="3022404" cy="407561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표현</a:t>
            </a:r>
            <a:r>
              <a:rPr kumimoji="1" lang="ko-KR" altLang="en-US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kumimoji="1"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규제와 광고주의 요구사항은 무엇인가</a:t>
            </a:r>
            <a:r>
              <a:rPr kumimoji="1" lang="en-US" altLang="ko-KR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kumimoji="1" lang="ko-KR" altLang="en-US" b="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362184" y="3369602"/>
            <a:ext cx="938210" cy="358577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표현 목표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71832" y="3368139"/>
            <a:ext cx="3022404" cy="360040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광고를 통해 무엇을 남길 것인가</a:t>
            </a:r>
            <a:r>
              <a:rPr kumimoji="1" lang="en-US" altLang="ko-KR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362184" y="3801650"/>
            <a:ext cx="938210" cy="358577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목표 고객</a:t>
            </a:r>
            <a:endParaRPr lang="en-US" altLang="ko-KR" b="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371832" y="3800187"/>
            <a:ext cx="3022404" cy="360040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 상품을 누구에게 </a:t>
            </a:r>
            <a:r>
              <a:rPr kumimoji="1" lang="ko-KR" altLang="en-US" b="0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소구할</a:t>
            </a:r>
            <a:r>
              <a:rPr kumimoji="1"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것인가</a:t>
            </a:r>
            <a:r>
              <a:rPr kumimoji="1" lang="en-US" altLang="ko-KR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kumimoji="1" lang="ko-KR" altLang="en-US" b="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362184" y="4252748"/>
            <a:ext cx="938210" cy="358577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표현 </a:t>
            </a:r>
            <a:r>
              <a:rPr lang="ko-KR" altLang="en-US" b="0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lang="en-US" altLang="ko-KR" b="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5371832" y="4251285"/>
            <a:ext cx="3022404" cy="360040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 상품의 무엇을 호소할 것인가</a:t>
            </a:r>
            <a:r>
              <a:rPr kumimoji="1" lang="en-US" altLang="ko-KR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kumimoji="1" lang="ko-KR" altLang="en-US" b="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4362184" y="4684796"/>
            <a:ext cx="938210" cy="358577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카피 포인트</a:t>
            </a:r>
            <a:endParaRPr lang="en-US" altLang="ko-KR" b="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5371832" y="4683333"/>
            <a:ext cx="3022404" cy="360040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 상품이 갖고 있는 어떤 소비자 편익</a:t>
            </a:r>
            <a:r>
              <a:rPr kumimoji="1" lang="en-US" altLang="ko-KR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(Benefit)</a:t>
            </a:r>
            <a:r>
              <a:rPr kumimoji="1"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r>
              <a:rPr kumimoji="1" lang="en-US" altLang="ko-KR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확인시킬 것인가</a:t>
            </a:r>
            <a:r>
              <a:rPr kumimoji="1" lang="en-US" altLang="ko-KR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kumimoji="1" lang="ko-KR" altLang="en-US" b="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4362184" y="5116844"/>
            <a:ext cx="938210" cy="358577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err="1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워드</a:t>
            </a:r>
            <a:endParaRPr lang="en-US" altLang="ko-KR" b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키워드</a:t>
            </a:r>
            <a:r>
              <a:rPr lang="en-US" altLang="ko-KR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371832" y="5115381"/>
            <a:ext cx="3022404" cy="360040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소비자 편익</a:t>
            </a:r>
            <a:r>
              <a:rPr kumimoji="1" lang="ko-KR" altLang="en-US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kumimoji="1"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강조하는 말이 무엇인가</a:t>
            </a:r>
            <a:r>
              <a:rPr kumimoji="1" lang="en-US" altLang="ko-KR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kumimoji="1" lang="ko-KR" altLang="en-US" b="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4362184" y="5548892"/>
            <a:ext cx="938210" cy="358577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톤 앤 무드</a:t>
            </a:r>
            <a:endParaRPr lang="en-US" altLang="ko-KR" b="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(Tone &amp; Mood)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5371832" y="5547429"/>
            <a:ext cx="3022404" cy="360040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</a:t>
            </a:r>
            <a:r>
              <a:rPr kumimoji="1" lang="ko-KR" altLang="en-US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떤 </a:t>
            </a:r>
            <a:r>
              <a:rPr kumimoji="1"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태도와 분위기로 표현할 것인가</a:t>
            </a:r>
            <a:r>
              <a:rPr kumimoji="1" lang="en-US" altLang="ko-KR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kumimoji="1" lang="ko-KR" altLang="en-US" b="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1252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43774" y="2032273"/>
            <a:ext cx="17508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브리프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양식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4290" y="2265427"/>
            <a:ext cx="39709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굴림" panose="020B0600000101010101" pitchFamily="50" charset="-127"/>
              <a:buChar char="－"/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AE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 작성할 때 사용하는 기본 양식임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굴림" panose="020B0600000101010101" pitchFamily="50" charset="-127"/>
              <a:buChar char="－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주로 광고주에게 오리엔테이션을 받고 나서 전체적 개황을 알 수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있게 요약한 것임 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굴림" panose="020B0600000101010101" pitchFamily="50" charset="-127"/>
              <a:buChar char="－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각 빈칸에 들어갈 목표와 의미를 정확하게 기술하는 것이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브리프의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핵심임 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굴림" panose="020B0600000101010101" pitchFamily="50" charset="-127"/>
              <a:buChar char="－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제로 제작을 맡게 되는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크리에이터들은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개인의 표현전략 매뉴얼을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개발하는 것도 좋음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굴림" panose="020B0600000101010101" pitchFamily="50" charset="-127"/>
              <a:buChar char="－"/>
            </a:pP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40895" y="3861048"/>
            <a:ext cx="193001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9144" y="3789040"/>
            <a:ext cx="537592" cy="5375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689041" y="3898907"/>
            <a:ext cx="1577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브리프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양식</a:t>
            </a:r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16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 Box 1053"/>
          <p:cNvSpPr txBox="1">
            <a:spLocks noChangeArrowheads="1"/>
          </p:cNvSpPr>
          <p:nvPr/>
        </p:nvSpPr>
        <p:spPr bwMode="auto">
          <a:xfrm>
            <a:off x="6337695" y="413516"/>
            <a:ext cx="235019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 Box 1053"/>
          <p:cNvSpPr txBox="1">
            <a:spLocks noChangeArrowheads="1"/>
          </p:cNvSpPr>
          <p:nvPr/>
        </p:nvSpPr>
        <p:spPr bwMode="auto">
          <a:xfrm>
            <a:off x="96564" y="765175"/>
            <a:ext cx="4851400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421557" y="1268760"/>
            <a:ext cx="1580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5490" y="1775002"/>
            <a:ext cx="2634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브리프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(Creative Brief)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3463470" y="1556792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938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440512"/>
              </p:ext>
            </p:extLst>
          </p:nvPr>
        </p:nvGraphicFramePr>
        <p:xfrm>
          <a:off x="710334" y="1124744"/>
          <a:ext cx="6451456" cy="37193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62796"/>
                <a:gridCol w="2062797"/>
                <a:gridCol w="2325863"/>
              </a:tblGrid>
              <a:tr h="3818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CLIENT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BRAND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DATE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CFB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JOB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TITLE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C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PRODUCTION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BUDGET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CFB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indent="0" latinLnBrk="1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CAMPAIGN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REQUIREMENT(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캠페인의 요건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indent="0" latinLnBrk="1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THE TARGET AUDIENCE(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표적시청자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WHAT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IS THE ADVERTISING INTENDED TO ACHIEVE?(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광고가 성취하고자 하는 바는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?)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THE SINGLE MINDED PROPOSITION(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단일소비자 </a:t>
                      </a:r>
                      <a:r>
                        <a:rPr lang="ko-KR" altLang="en-US" sz="10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제안점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SUBSTANTIATION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FOR THE PROPOSITION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소비자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제안점에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대한 뒷받침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MANDATORY INCLUSIONS(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필수적으로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포함할 내용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DESIRED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BRAND IMAGE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바람직한 상표이미지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TIMING OF CREATIVE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WORK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latinLnBrk="1">
                        <a:buFont typeface="Wingdings" pitchFamily="2" charset="2"/>
                        <a:buChar char="§"/>
                      </a:pPr>
                      <a:endParaRPr lang="ko-KR" altLang="en-US" sz="1000" kern="12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6496" y="836365"/>
            <a:ext cx="1311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CREATIVE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BRIEF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8390" y="363297"/>
            <a:ext cx="193001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639" y="291289"/>
            <a:ext cx="537592" cy="5375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76536" y="401156"/>
            <a:ext cx="1577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브리프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양식</a:t>
            </a:r>
          </a:p>
        </p:txBody>
      </p:sp>
      <p:pic>
        <p:nvPicPr>
          <p:cNvPr id="11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79440" y="332656"/>
            <a:ext cx="108234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02900" y="370515"/>
            <a:ext cx="1026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영상광고제작론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" name="Picture 90"/>
          <p:cNvPicPr>
            <a:picLocks noChangeAspect="1" noChangeArrowheads="1"/>
          </p:cNvPicPr>
          <p:nvPr/>
        </p:nvPicPr>
        <p:blipFill>
          <a:blip r:embed="rId4" cstate="print"/>
          <a:srcRect l="4078" t="11615" r="2899" b="7758"/>
          <a:stretch>
            <a:fillRect/>
          </a:stretch>
        </p:blipFill>
        <p:spPr bwMode="auto">
          <a:xfrm>
            <a:off x="6521620" y="623731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04836" y="611491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◀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1/2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▶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16496" y="742180"/>
            <a:ext cx="6984776" cy="585517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8167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836365"/>
            <a:ext cx="2053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CREATIVE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BRIEF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양식 및 사례 </a:t>
            </a:r>
          </a:p>
        </p:txBody>
      </p:sp>
      <p:pic>
        <p:nvPicPr>
          <p:cNvPr id="5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8390" y="363297"/>
            <a:ext cx="193001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639" y="291289"/>
            <a:ext cx="537592" cy="5375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76536" y="401156"/>
            <a:ext cx="1577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브리프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양식</a:t>
            </a:r>
          </a:p>
        </p:txBody>
      </p:sp>
      <p:pic>
        <p:nvPicPr>
          <p:cNvPr id="8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79440" y="332656"/>
            <a:ext cx="108234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02900" y="370515"/>
            <a:ext cx="1026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영상광고제작론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Picture 90"/>
          <p:cNvPicPr>
            <a:picLocks noChangeAspect="1" noChangeArrowheads="1"/>
          </p:cNvPicPr>
          <p:nvPr/>
        </p:nvPicPr>
        <p:blipFill>
          <a:blip r:embed="rId4" cstate="print"/>
          <a:srcRect l="4078" t="11615" r="2899" b="7758"/>
          <a:stretch>
            <a:fillRect/>
          </a:stretch>
        </p:blipFill>
        <p:spPr bwMode="auto">
          <a:xfrm>
            <a:off x="6521620" y="623731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416496" y="742180"/>
            <a:ext cx="6984776" cy="585517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2840" y="611491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◀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/2 </a:t>
            </a:r>
            <a:r>
              <a:rPr lang="ko-KR" altLang="en-US" b="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▶</a:t>
            </a: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822111"/>
              </p:ext>
            </p:extLst>
          </p:nvPr>
        </p:nvGraphicFramePr>
        <p:xfrm>
          <a:off x="715677" y="1089837"/>
          <a:ext cx="6371811" cy="76151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7330"/>
                <a:gridCol w="2037331"/>
                <a:gridCol w="2297150"/>
              </a:tblGrid>
              <a:tr h="38826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광고주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/Client</a:t>
                      </a:r>
                    </a:p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    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롯데칠성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AE</a:t>
                      </a:r>
                    </a:p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(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본인의 이름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제작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No.</a:t>
                      </a:r>
                    </a:p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     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작성일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CFB"/>
                    </a:solidFill>
                  </a:tcPr>
                </a:tc>
              </a:tr>
              <a:tr h="38826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상품명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/Brand</a:t>
                      </a:r>
                    </a:p>
                    <a:p>
                      <a:pPr algn="l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     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칠성사이다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Review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1999.04.XX.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광고주 제시일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CFB"/>
                    </a:solidFill>
                  </a:tcPr>
                </a:tc>
              </a:tr>
              <a:tr h="238934">
                <a:tc gridSpan="3">
                  <a:txBody>
                    <a:bodyPr/>
                    <a:lstStyle/>
                    <a:p>
                      <a:pPr marL="0" indent="0" latinLnBrk="1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제품의 주요 특성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물리적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감성적 특성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)/Key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Characteristics of the Brand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7621">
                <a:tc gridSpan="3">
                  <a:txBody>
                    <a:bodyPr/>
                    <a:lstStyle/>
                    <a:p>
                      <a:pPr marL="0" indent="0" latinLnBrk="1">
                        <a:spcBef>
                          <a:spcPts val="600"/>
                        </a:spcBef>
                        <a:buFontTx/>
                        <a:buNone/>
                      </a:pP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934">
                <a:tc gridSpan="3">
                  <a:txBody>
                    <a:bodyPr/>
                    <a:lstStyle/>
                    <a:p>
                      <a:pPr marL="0" indent="0" latinLnBrk="1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시장상황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문제점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기회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/Market Problems &amp; Opportunities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37602">
                <a:tc gridSpan="3">
                  <a:txBody>
                    <a:bodyPr/>
                    <a:lstStyle/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문제점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다양해지는 탄산음료제품의 홍수 속에서 사이다에 대한 관심 저하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매출정체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기회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40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주년을 맞아 칠성사이다의 역사성과 제품특성에 대한 소비자의 긍정적 공감대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형성 및 </a:t>
                      </a:r>
                      <a:r>
                        <a:rPr lang="ko-KR" altLang="en-US" sz="10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대언론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  </a:t>
                      </a:r>
                      <a:r>
                        <a:rPr lang="ko-KR" altLang="en-US" sz="10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퍼블리시티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기회 제공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934">
                <a:tc gridSpan="3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목표집단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/Target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Audience Profile(demographics, Lifestyle, Attitude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등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86936">
                <a:tc gridSpan="3">
                  <a:txBody>
                    <a:bodyPr/>
                    <a:lstStyle/>
                    <a:p>
                      <a:pPr marL="171450" indent="-171450" latinLnBrk="0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타깃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30~40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 초반의 남녀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사이다에 대한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선호율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및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음용률이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높은 계층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이유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이들은 보수적인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       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성향이 강하고 갈증을 해소시킬 때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무의식중에서도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건강을 생각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marL="171450" indent="-171450" latinLnBrk="0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 타깃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20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 남녀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현재 사이다에 대해 무관심한 계층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이유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음료의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heavy-user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계층이지만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b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      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사이다에 대한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선호율이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낮다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그러나 자유분방하고 활동적이어서 특정 음료에 대한 지속적인 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       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충성도가 낮은 편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934">
                <a:tc gridSpan="3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 광고의 성취 목표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/What is this Ad Intended to Achieve?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86936">
                <a:tc gridSpan="3">
                  <a:txBody>
                    <a:bodyPr/>
                    <a:lstStyle/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칠성사이다가 </a:t>
                      </a:r>
                      <a:r>
                        <a:rPr lang="ko-KR" altLang="en-US" sz="10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발매이후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년간 유지해온 제품의 친밀한 이미지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그리고 변함없이 맑고 깨끗한 맛을 지켜온 제품의 순수성을 제품 탄생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주년을 맞아 재강조하여 이에 대한 소비자들의 자연스러운 이미지 형성을 유도한다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다양해지는 탄산음료의 홍수 속에서 다른 음료와는 명확히 구별되는 칠성사이다만의 제품속성을 이미지화시킨 새로운 상표개성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(brand personality)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창출이 필요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934">
                <a:tc gridSpan="3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주소구점 및 근거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/The Single-Minded Proposition</a:t>
                      </a: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379">
                <a:tc gridSpan="3">
                  <a:txBody>
                    <a:bodyPr/>
                    <a:lstStyle/>
                    <a:p>
                      <a:pPr marL="0" indent="0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맑고 깨끗함을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년간 지켜온 칠성사이다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934">
                <a:tc gridSpan="3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바람직한 상표이미지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현대적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남성적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세련미 등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)/Desired Brand Personality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3379">
                <a:tc gridSpan="3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맑은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깨끗한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순수한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정다운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친근한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진실된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차분한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934">
                <a:tc gridSpan="3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 시기 및 활용매체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84272">
                <a:tc gridSpan="3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광고목표 달성을 위해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 매체의 적절한 미디어 믹스를 통해 입체적 매체전략 활용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TV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: 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음료의 성수기인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1990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4~9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월까지 노출 극대화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 4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월과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두 달간은 지방 광고도 전량 칠성사이다로 교체 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라디오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1989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년에 이어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1990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년에도 시리즈 캠페인 제작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FM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을 중심으로 매체 운영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    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시간대는 더위가 가장 심한 오후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2~4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 사이로 하여 광고 자체의 청량감 제고 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신문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4~9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월까지 전국 주요 일간지에 이미지광고 집행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 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라디오 광고의 보조매체로서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CM</a:t>
                      </a:r>
                      <a:r>
                        <a:rPr lang="ko-KR" altLang="en-US" sz="10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고지안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집행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그 외에 각종 언론사 </a:t>
                      </a:r>
                      <a:r>
                        <a:rPr lang="ko-KR" altLang="en-US" sz="1000" baseline="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퍼블리시티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활용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8933">
                <a:tc gridSpan="3"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필수요구사항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latinLnBrk="1">
                        <a:buFont typeface="Wingdings" pitchFamily="2" charset="2"/>
                        <a:buChar char="§"/>
                      </a:pPr>
                      <a:endParaRPr lang="ko-KR" altLang="en-US" sz="1000" kern="1200" dirty="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933">
                <a:tc gridSpan="3">
                  <a:txBody>
                    <a:bodyPr/>
                    <a:lstStyle/>
                    <a:p>
                      <a:pPr marL="0" indent="0" algn="r" latinLnBrk="1">
                        <a:buFontTx/>
                        <a:buNone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제작회의에 앞서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AE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 작성하는 광고기획서 양식의 예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84406" marR="844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704528" y="2159858"/>
            <a:ext cx="6382960" cy="47705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ko-KR" altLang="en-US" sz="1000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칠성사이다의</a:t>
            </a:r>
            <a:r>
              <a:rPr lang="en-US" altLang="ko-KR" sz="1000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특성</a:t>
            </a:r>
            <a:r>
              <a:rPr lang="en-US" altLang="ko-KR" sz="1000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000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무색</a:t>
            </a:r>
            <a:r>
              <a:rPr lang="en-US" altLang="ko-KR" sz="1000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무취</a:t>
            </a:r>
            <a:r>
              <a:rPr lang="en-US" altLang="ko-KR" sz="1000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b="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무첨가</a:t>
            </a:r>
            <a:r>
              <a:rPr lang="ko-KR" altLang="en-US" sz="1000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음료</a:t>
            </a:r>
            <a:endParaRPr lang="en-US" altLang="ko-KR" sz="1000" b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ko-KR" altLang="en-US" sz="1000" b="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롯데칠성의</a:t>
            </a:r>
            <a:r>
              <a:rPr lang="ko-KR" altLang="en-US" sz="1000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명실상부한 효자 브랜드 </a:t>
            </a:r>
            <a:endParaRPr lang="en-US" altLang="ko-KR" sz="1000" b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ko-KR" altLang="en-US" sz="1000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올해로</a:t>
            </a:r>
            <a:r>
              <a:rPr lang="en-US" altLang="ko-KR" sz="1000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탄생 </a:t>
            </a:r>
            <a:r>
              <a:rPr lang="en-US" altLang="ko-KR" sz="1000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sz="1000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주년을 맞이함 </a:t>
            </a:r>
            <a:endParaRPr lang="en-US" altLang="ko-KR" sz="1000" b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ko-KR" altLang="en-US" sz="1000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너무나 잘 알려져 있고 오랫동안 친숙한 브랜드 </a:t>
            </a:r>
            <a:endParaRPr lang="en-US" altLang="ko-KR" sz="1000" b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 bwMode="auto">
          <a:xfrm>
            <a:off x="7257256" y="1124744"/>
            <a:ext cx="0" cy="5112568"/>
          </a:xfrm>
          <a:prstGeom prst="straightConnector1">
            <a:avLst/>
          </a:prstGeom>
          <a:noFill/>
          <a:ln w="222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3986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036" y="1814627"/>
            <a:ext cx="2026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목표의 구분 </a:t>
            </a:r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4117479" y="2145634"/>
            <a:ext cx="342900" cy="431800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4487368" y="2145634"/>
            <a:ext cx="3921620" cy="4318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일반목표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4117479" y="2988348"/>
            <a:ext cx="342900" cy="431800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4487368" y="2988348"/>
            <a:ext cx="3923728" cy="4318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특수목표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7368" y="2628060"/>
            <a:ext cx="2422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단순한 호기심과 흥미유발을 시키는 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68" y="3492156"/>
            <a:ext cx="2573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심리적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행동지향적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기업적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마케팅 목표 </a:t>
            </a: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743079" y="3815808"/>
            <a:ext cx="2954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000"/>
              </a:spcBef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kumimoji="1" lang="ko-KR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항목을 클릭하여 내용을 확인해 보세요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05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3545003" y="1556792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목표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 Box 1053"/>
          <p:cNvSpPr txBox="1">
            <a:spLocks noChangeArrowheads="1"/>
          </p:cNvSpPr>
          <p:nvPr/>
        </p:nvSpPr>
        <p:spPr bwMode="auto">
          <a:xfrm>
            <a:off x="6337696" y="413516"/>
            <a:ext cx="2143696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목표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 Box 1053"/>
          <p:cNvSpPr txBox="1">
            <a:spLocks noChangeArrowheads="1"/>
          </p:cNvSpPr>
          <p:nvPr/>
        </p:nvSpPr>
        <p:spPr bwMode="auto">
          <a:xfrm>
            <a:off x="96564" y="765175"/>
            <a:ext cx="4851400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421557" y="1268760"/>
            <a:ext cx="1580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한쪽 모서리가 둥근 사각형 30"/>
          <p:cNvSpPr/>
          <p:nvPr/>
        </p:nvSpPr>
        <p:spPr bwMode="auto">
          <a:xfrm flipV="1">
            <a:off x="4460940" y="4441367"/>
            <a:ext cx="3948444" cy="1245982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15240" cap="flat" cmpd="sng" algn="ctr">
            <a:solidFill>
              <a:srgbClr val="99CC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-342900" algn="ctr" latinLnBrk="0">
              <a:defRPr/>
            </a:pPr>
            <a:endParaRPr kumimoji="1"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한쪽 모서리가 둥근 사각형 35"/>
          <p:cNvSpPr/>
          <p:nvPr/>
        </p:nvSpPr>
        <p:spPr bwMode="auto">
          <a:xfrm flipH="1">
            <a:off x="4460940" y="4077072"/>
            <a:ext cx="939325" cy="362321"/>
          </a:xfrm>
          <a:prstGeom prst="round1Rect">
            <a:avLst>
              <a:gd name="adj" fmla="val 30621"/>
            </a:avLst>
          </a:prstGeom>
          <a:solidFill>
            <a:srgbClr val="E1ECFB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latinLnBrk="0">
              <a:lnSpc>
                <a:spcPct val="120000"/>
              </a:lnSpc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심리적 목표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한쪽 모서리가 둥근 사각형 36"/>
          <p:cNvSpPr/>
          <p:nvPr/>
        </p:nvSpPr>
        <p:spPr bwMode="auto">
          <a:xfrm flipH="1">
            <a:off x="5451173" y="4103892"/>
            <a:ext cx="983642" cy="337170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latinLnBrk="0"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행동지향적 목표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한쪽 모서리가 둥근 사각형 37"/>
          <p:cNvSpPr/>
          <p:nvPr/>
        </p:nvSpPr>
        <p:spPr bwMode="auto">
          <a:xfrm flipH="1">
            <a:off x="6485723" y="4103892"/>
            <a:ext cx="936376" cy="337170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latinLnBrk="0"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기업적 목표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한쪽 모서리가 둥근 사각형 38"/>
          <p:cNvSpPr/>
          <p:nvPr/>
        </p:nvSpPr>
        <p:spPr bwMode="auto">
          <a:xfrm flipH="1">
            <a:off x="7473008" y="4103892"/>
            <a:ext cx="936376" cy="337170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latinLnBrk="0"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마케팅 목표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60940" y="4522734"/>
            <a:ext cx="39484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 제품이 경쟁제품보다 월등한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보상을 제공한다는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것을 소비자에게 확신시킴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제품을 소유함으로써 문제를 해결할 수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있음을 확신시킴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제품과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관련된 상징과 슬로건을 상기시킴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잠재욕구를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만족시키는 제품을 만들고 있음을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상기시킴</a:t>
            </a:r>
          </a:p>
        </p:txBody>
      </p:sp>
    </p:spTree>
    <p:extLst>
      <p:ext uri="{BB962C8B-B14F-4D97-AF65-F5344CB8AC3E}">
        <p14:creationId xmlns:p14="http://schemas.microsoft.com/office/powerpoint/2010/main" val="139033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한쪽 모서리가 둥근 사각형 14"/>
          <p:cNvSpPr/>
          <p:nvPr/>
        </p:nvSpPr>
        <p:spPr bwMode="auto">
          <a:xfrm flipV="1">
            <a:off x="200472" y="2348880"/>
            <a:ext cx="3948444" cy="1245982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15240" cap="flat" cmpd="sng" algn="ctr">
            <a:solidFill>
              <a:srgbClr val="99CC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-342900" algn="ctr" latinLnBrk="0">
              <a:defRPr/>
            </a:pPr>
            <a:endParaRPr kumimoji="1"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한쪽 모서리가 둥근 사각형 1"/>
          <p:cNvSpPr/>
          <p:nvPr/>
        </p:nvSpPr>
        <p:spPr bwMode="auto">
          <a:xfrm flipV="1">
            <a:off x="200625" y="670850"/>
            <a:ext cx="3948444" cy="1245982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15240" cap="flat" cmpd="sng" algn="ctr">
            <a:solidFill>
              <a:srgbClr val="99CC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-342900" algn="ctr" latinLnBrk="0">
              <a:defRPr/>
            </a:pPr>
            <a:endParaRPr kumimoji="1"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한쪽 모서리가 둥근 사각형 2"/>
          <p:cNvSpPr/>
          <p:nvPr/>
        </p:nvSpPr>
        <p:spPr bwMode="auto">
          <a:xfrm flipH="1">
            <a:off x="200625" y="306555"/>
            <a:ext cx="939325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심리적 목표</a:t>
            </a:r>
          </a:p>
        </p:txBody>
      </p:sp>
      <p:sp>
        <p:nvSpPr>
          <p:cNvPr id="4" name="한쪽 모서리가 둥근 사각형 3"/>
          <p:cNvSpPr/>
          <p:nvPr/>
        </p:nvSpPr>
        <p:spPr bwMode="auto">
          <a:xfrm flipH="1">
            <a:off x="1161215" y="333375"/>
            <a:ext cx="1148481" cy="337170"/>
          </a:xfrm>
          <a:prstGeom prst="round1Rect">
            <a:avLst>
              <a:gd name="adj" fmla="val 30621"/>
            </a:avLst>
          </a:prstGeom>
          <a:solidFill>
            <a:srgbClr val="E1ECFB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행동지향적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표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한쪽 모서리가 둥근 사각형 4"/>
          <p:cNvSpPr/>
          <p:nvPr/>
        </p:nvSpPr>
        <p:spPr bwMode="auto">
          <a:xfrm flipH="1">
            <a:off x="2339174" y="333375"/>
            <a:ext cx="936376" cy="337170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latinLnBrk="0"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기업적 목표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한쪽 모서리가 둥근 사각형 5"/>
          <p:cNvSpPr/>
          <p:nvPr/>
        </p:nvSpPr>
        <p:spPr bwMode="auto">
          <a:xfrm flipH="1">
            <a:off x="3307177" y="333375"/>
            <a:ext cx="936376" cy="337170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latinLnBrk="0"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마케팅 목표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25" y="752217"/>
            <a:ext cx="39484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자사제품의 구매빈도를 증가시키도록 유도함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경쟁제품을 대체하도록 유도함</a:t>
            </a:r>
          </a:p>
        </p:txBody>
      </p:sp>
      <p:sp>
        <p:nvSpPr>
          <p:cNvPr id="9" name="한쪽 모서리가 둥근 사각형 8"/>
          <p:cNvSpPr/>
          <p:nvPr/>
        </p:nvSpPr>
        <p:spPr bwMode="auto">
          <a:xfrm flipH="1">
            <a:off x="200472" y="1988840"/>
            <a:ext cx="939325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심리적 목표</a:t>
            </a:r>
          </a:p>
        </p:txBody>
      </p:sp>
      <p:sp>
        <p:nvSpPr>
          <p:cNvPr id="10" name="한쪽 모서리가 둥근 사각형 9"/>
          <p:cNvSpPr/>
          <p:nvPr/>
        </p:nvSpPr>
        <p:spPr bwMode="auto">
          <a:xfrm flipH="1">
            <a:off x="1190705" y="2015660"/>
            <a:ext cx="983642" cy="337170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latinLnBrk="0"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행동지향적 목표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한쪽 모서리가 둥근 사각형 10"/>
          <p:cNvSpPr/>
          <p:nvPr/>
        </p:nvSpPr>
        <p:spPr bwMode="auto">
          <a:xfrm flipH="1">
            <a:off x="2225255" y="2015660"/>
            <a:ext cx="936376" cy="337170"/>
          </a:xfrm>
          <a:prstGeom prst="round1Rect">
            <a:avLst>
              <a:gd name="adj" fmla="val 30621"/>
            </a:avLst>
          </a:prstGeom>
          <a:solidFill>
            <a:srgbClr val="E1ECFB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기업적 목표</a:t>
            </a:r>
          </a:p>
        </p:txBody>
      </p:sp>
      <p:sp>
        <p:nvSpPr>
          <p:cNvPr id="12" name="한쪽 모서리가 둥근 사각형 11"/>
          <p:cNvSpPr/>
          <p:nvPr/>
        </p:nvSpPr>
        <p:spPr bwMode="auto">
          <a:xfrm flipH="1">
            <a:off x="3212540" y="2015660"/>
            <a:ext cx="936376" cy="337170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latinLnBrk="0"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마케팅 목표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472" y="2462699"/>
            <a:ext cx="3948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사회에 봉사하는 긍정적 기업이미지를 주지함</a:t>
            </a:r>
          </a:p>
        </p:txBody>
      </p:sp>
      <p:sp>
        <p:nvSpPr>
          <p:cNvPr id="16" name="한쪽 모서리가 둥근 사각형 15"/>
          <p:cNvSpPr/>
          <p:nvPr/>
        </p:nvSpPr>
        <p:spPr bwMode="auto">
          <a:xfrm flipV="1">
            <a:off x="200472" y="4127234"/>
            <a:ext cx="3948444" cy="1245982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15240" cap="flat" cmpd="sng" algn="ctr">
            <a:solidFill>
              <a:srgbClr val="99CC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-342900" algn="ctr" latinLnBrk="0">
              <a:defRPr/>
            </a:pPr>
            <a:endParaRPr kumimoji="1"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한쪽 모서리가 둥근 사각형 16"/>
          <p:cNvSpPr/>
          <p:nvPr/>
        </p:nvSpPr>
        <p:spPr bwMode="auto">
          <a:xfrm flipH="1">
            <a:off x="200472" y="3767194"/>
            <a:ext cx="939325" cy="362321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심리적 목표</a:t>
            </a:r>
          </a:p>
        </p:txBody>
      </p:sp>
      <p:sp>
        <p:nvSpPr>
          <p:cNvPr id="18" name="한쪽 모서리가 둥근 사각형 17"/>
          <p:cNvSpPr/>
          <p:nvPr/>
        </p:nvSpPr>
        <p:spPr bwMode="auto">
          <a:xfrm flipH="1">
            <a:off x="1190705" y="3794014"/>
            <a:ext cx="983642" cy="337170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latinLnBrk="0"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행동지향적 목표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한쪽 모서리가 둥근 사각형 18"/>
          <p:cNvSpPr/>
          <p:nvPr/>
        </p:nvSpPr>
        <p:spPr bwMode="auto">
          <a:xfrm flipH="1">
            <a:off x="2225255" y="3794014"/>
            <a:ext cx="936376" cy="337170"/>
          </a:xfrm>
          <a:prstGeom prst="round1Rect">
            <a:avLst>
              <a:gd name="adj" fmla="val 30621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">
                <a:schemeClr val="bg1">
                  <a:lumMod val="75000"/>
                </a:schemeClr>
              </a:gs>
              <a:gs pos="90000">
                <a:srgbClr val="EAEAEA"/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기업적 목표</a:t>
            </a:r>
          </a:p>
        </p:txBody>
      </p:sp>
      <p:sp>
        <p:nvSpPr>
          <p:cNvPr id="20" name="한쪽 모서리가 둥근 사각형 19"/>
          <p:cNvSpPr/>
          <p:nvPr/>
        </p:nvSpPr>
        <p:spPr bwMode="auto">
          <a:xfrm flipH="1">
            <a:off x="3212540" y="3794014"/>
            <a:ext cx="936376" cy="337170"/>
          </a:xfrm>
          <a:prstGeom prst="round1Rect">
            <a:avLst>
              <a:gd name="adj" fmla="val 30621"/>
            </a:avLst>
          </a:prstGeom>
          <a:solidFill>
            <a:srgbClr val="E1ECFB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마케팅 목표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472" y="4241053"/>
            <a:ext cx="3948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 수요를 자극하여 제품판매와 매출상승을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유도함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321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3463470" y="1564486"/>
            <a:ext cx="2682875" cy="263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6123" y="1772816"/>
            <a:ext cx="2182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의미  </a:t>
            </a:r>
          </a:p>
        </p:txBody>
      </p:sp>
      <p:sp>
        <p:nvSpPr>
          <p:cNvPr id="5" name="직사각형 25"/>
          <p:cNvSpPr>
            <a:spLocks noChangeArrowheads="1"/>
          </p:cNvSpPr>
          <p:nvPr/>
        </p:nvSpPr>
        <p:spPr bwMode="auto">
          <a:xfrm>
            <a:off x="4132337" y="2060848"/>
            <a:ext cx="4248076" cy="124881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90000" tIns="262800" rIns="90000" bIns="46800"/>
          <a:lstStyle>
            <a:lvl1pPr marL="180975" indent="-180975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buFont typeface="Wingdings" pitchFamily="2" charset="2"/>
              <a:buChar char="§"/>
            </a:pPr>
            <a:endParaRPr lang="en-US" altLang="ko-KR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24"/>
          <p:cNvSpPr>
            <a:spLocks noChangeArrowheads="1"/>
          </p:cNvSpPr>
          <p:nvPr/>
        </p:nvSpPr>
        <p:spPr bwMode="auto">
          <a:xfrm>
            <a:off x="4132337" y="2172964"/>
            <a:ext cx="963612" cy="1008113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</a:t>
            </a:r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트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22"/>
          <p:cNvSpPr>
            <a:spLocks noChangeArrowheads="1"/>
          </p:cNvSpPr>
          <p:nvPr/>
        </p:nvSpPr>
        <p:spPr bwMode="auto">
          <a:xfrm>
            <a:off x="5058916" y="2108215"/>
            <a:ext cx="3600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소비자의 마음 속에 숨어있는 제품에 대한 개별적인 생각을 꺼내서 강조하는 것 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0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광고의 아이디어나 제품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소비자의 눈에 띄게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하고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이해하기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쉽게 말하는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것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0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과학적인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방법에 의해 찾아낸 제품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콘셉트를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예술적인 접근으로 만드는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작업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36"/>
          <p:cNvSpPr>
            <a:spLocks noChangeArrowheads="1"/>
          </p:cNvSpPr>
          <p:nvPr/>
        </p:nvSpPr>
        <p:spPr bwMode="auto">
          <a:xfrm>
            <a:off x="5384179" y="4653136"/>
            <a:ext cx="2953197" cy="360363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lang="ko-KR" altLang="en-US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과학과 예술</a:t>
            </a:r>
            <a:r>
              <a:rPr lang="en-US" altLang="ko-KR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마케팅과 </a:t>
            </a:r>
            <a:r>
              <a:rPr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커뮤니케이션을 연결하는 다리 역할을 하는 것</a:t>
            </a:r>
            <a:endParaRPr lang="ko-KR" altLang="en-US" b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37"/>
          <p:cNvSpPr>
            <a:spLocks noChangeArrowheads="1"/>
          </p:cNvSpPr>
          <p:nvPr/>
        </p:nvSpPr>
        <p:spPr bwMode="auto">
          <a:xfrm>
            <a:off x="5384179" y="5121449"/>
            <a:ext cx="2953197" cy="360362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lang="ko-KR" altLang="en-US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생산자의 </a:t>
            </a:r>
            <a:r>
              <a:rPr lang="ko-KR" altLang="en-US" b="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</a:t>
            </a:r>
            <a:r>
              <a:rPr lang="ko-KR" altLang="en-US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목표를 소비자에게 전달하는 </a:t>
            </a:r>
            <a:r>
              <a:rPr lang="ko-KR" altLang="en-US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과정</a:t>
            </a:r>
          </a:p>
        </p:txBody>
      </p:sp>
      <p:sp>
        <p:nvSpPr>
          <p:cNvPr id="11" name="직사각형 38"/>
          <p:cNvSpPr>
            <a:spLocks noChangeArrowheads="1"/>
          </p:cNvSpPr>
          <p:nvPr/>
        </p:nvSpPr>
        <p:spPr bwMode="auto">
          <a:xfrm>
            <a:off x="5384179" y="5589761"/>
            <a:ext cx="2953197" cy="360363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lang="ko-KR" altLang="en-US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마케팅 기회를 광고기회로 전환하는 </a:t>
            </a:r>
            <a:r>
              <a:rPr lang="ko-KR" altLang="en-US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단계</a:t>
            </a:r>
            <a:endParaRPr lang="ko-KR" altLang="en-US" b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5" name="직선 연결선 14"/>
          <p:cNvCxnSpPr>
            <a:endCxn id="10" idx="1"/>
          </p:cNvCxnSpPr>
          <p:nvPr/>
        </p:nvCxnSpPr>
        <p:spPr bwMode="auto">
          <a:xfrm>
            <a:off x="4979714" y="5301630"/>
            <a:ext cx="404465" cy="0"/>
          </a:xfrm>
          <a:prstGeom prst="line">
            <a:avLst/>
          </a:prstGeom>
          <a:noFill/>
          <a:ln w="15875" algn="ctr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직선 연결선 17"/>
          <p:cNvCxnSpPr>
            <a:endCxn id="9" idx="1"/>
          </p:cNvCxnSpPr>
          <p:nvPr/>
        </p:nvCxnSpPr>
        <p:spPr bwMode="auto">
          <a:xfrm>
            <a:off x="5196532" y="4833317"/>
            <a:ext cx="187647" cy="1"/>
          </a:xfrm>
          <a:prstGeom prst="line">
            <a:avLst/>
          </a:prstGeom>
          <a:noFill/>
          <a:ln w="15875" algn="ctr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직선 연결선 20"/>
          <p:cNvCxnSpPr/>
          <p:nvPr/>
        </p:nvCxnSpPr>
        <p:spPr bwMode="auto">
          <a:xfrm>
            <a:off x="5197401" y="5777532"/>
            <a:ext cx="187647" cy="1"/>
          </a:xfrm>
          <a:prstGeom prst="line">
            <a:avLst/>
          </a:prstGeom>
          <a:noFill/>
          <a:ln w="15875" algn="ctr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직선 연결선 22"/>
          <p:cNvCxnSpPr/>
          <p:nvPr/>
        </p:nvCxnSpPr>
        <p:spPr bwMode="auto">
          <a:xfrm>
            <a:off x="5196532" y="4833317"/>
            <a:ext cx="0" cy="944216"/>
          </a:xfrm>
          <a:prstGeom prst="line">
            <a:avLst/>
          </a:prstGeom>
          <a:noFill/>
          <a:ln w="15875" algn="ctr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타원 12"/>
          <p:cNvSpPr/>
          <p:nvPr/>
        </p:nvSpPr>
        <p:spPr bwMode="auto">
          <a:xfrm>
            <a:off x="4278214" y="4905648"/>
            <a:ext cx="746794" cy="756444"/>
          </a:xfrm>
          <a:prstGeom prst="ellipse">
            <a:avLst/>
          </a:prstGeom>
          <a:solidFill>
            <a:srgbClr val="FFD1D1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06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 Box 1053"/>
          <p:cNvSpPr txBox="1">
            <a:spLocks noChangeArrowheads="1"/>
          </p:cNvSpPr>
          <p:nvPr/>
        </p:nvSpPr>
        <p:spPr bwMode="auto">
          <a:xfrm>
            <a:off x="6337695" y="413516"/>
            <a:ext cx="235019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Text Box 1053"/>
          <p:cNvSpPr txBox="1">
            <a:spLocks noChangeArrowheads="1"/>
          </p:cNvSpPr>
          <p:nvPr/>
        </p:nvSpPr>
        <p:spPr bwMode="auto">
          <a:xfrm>
            <a:off x="96564" y="765175"/>
            <a:ext cx="4851400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421557" y="1268760"/>
            <a:ext cx="15808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4160912" y="3598944"/>
            <a:ext cx="2038523" cy="83823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90000" tIns="82800" rIns="18000" bIns="46800" numCol="2"/>
          <a:lstStyle/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kumimoji="1" lang="en-US" altLang="ko-KR" b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120803" y="3729293"/>
            <a:ext cx="2232248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생산자의 입장에서 소비자에게 말하는 것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kumimoji="1" lang="ko-KR" altLang="en-US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무엇을 말할까</a:t>
            </a:r>
            <a:r>
              <a:rPr kumimoji="1" lang="en-US" altLang="ko-KR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(What to Say)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직사각형 30"/>
          <p:cNvSpPr>
            <a:spLocks noChangeArrowheads="1"/>
          </p:cNvSpPr>
          <p:nvPr/>
        </p:nvSpPr>
        <p:spPr bwMode="auto">
          <a:xfrm>
            <a:off x="6329362" y="3609510"/>
            <a:ext cx="2038523" cy="83823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90000" tIns="82800" rIns="18000" bIns="46800" numCol="2"/>
          <a:lstStyle/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kumimoji="1" lang="en-US" altLang="ko-KR" b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289253" y="3739859"/>
            <a:ext cx="2232248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소비자의 입장에서 바라보는 제품의 내용을 말하는 것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무엇을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말할까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(What to Say)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직사각형 24"/>
          <p:cNvSpPr>
            <a:spLocks noChangeArrowheads="1"/>
          </p:cNvSpPr>
          <p:nvPr/>
        </p:nvSpPr>
        <p:spPr bwMode="auto">
          <a:xfrm>
            <a:off x="4325967" y="3468244"/>
            <a:ext cx="1703408" cy="271309"/>
          </a:xfrm>
          <a:prstGeom prst="roundRect">
            <a:avLst>
              <a:gd name="adj" fmla="val 50000"/>
            </a:avLst>
          </a:prstGeom>
          <a:solidFill>
            <a:srgbClr val="FFEBEB"/>
          </a:solidFill>
          <a:ln w="9525" algn="ctr">
            <a:solidFill>
              <a:srgbClr val="FFD1D1"/>
            </a:solidFill>
            <a:round/>
            <a:headEnd/>
            <a:tailEnd/>
          </a:ln>
        </p:spPr>
        <p:txBody>
          <a:bodyPr wrap="none" lIns="18000" tIns="10800" rIns="18000" bIns="10800" anchor="ctr"/>
          <a:lstStyle/>
          <a:p>
            <a:pPr algn="ctr"/>
            <a:r>
              <a:rPr lang="ko-KR" altLang="en-US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</a:t>
            </a:r>
            <a:r>
              <a:rPr lang="en-US" altLang="ko-KR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광고</a:t>
            </a:r>
            <a:r>
              <a:rPr lang="en-US" altLang="ko-KR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lang="ko-KR" altLang="en-US" b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직사각형 24"/>
          <p:cNvSpPr>
            <a:spLocks noChangeArrowheads="1"/>
          </p:cNvSpPr>
          <p:nvPr/>
        </p:nvSpPr>
        <p:spPr bwMode="auto">
          <a:xfrm>
            <a:off x="6443674" y="3457984"/>
            <a:ext cx="1809897" cy="271309"/>
          </a:xfrm>
          <a:prstGeom prst="roundRect">
            <a:avLst>
              <a:gd name="adj" fmla="val 50000"/>
            </a:avLst>
          </a:prstGeom>
          <a:solidFill>
            <a:srgbClr val="E1ECFB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표현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1"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657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5648" y="1769297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단계별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종류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4960" y="2015518"/>
            <a:ext cx="421140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같은 제품이라 할지라도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용어는 사용하는 주체가 누구인가에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따라 다름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광고주가 생각하는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콘셉트는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제품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콘셉트이며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마케터는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상품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콘셉트로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AE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는 광고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콘셉트로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크리에이터는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이것을 어떻게 표현할 것인가를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고려하는 표현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콘셉트로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바라봄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35" y="3047899"/>
            <a:ext cx="1366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10" y="2976462"/>
            <a:ext cx="538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7131474" y="3100287"/>
            <a:ext cx="1058316" cy="246062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700"/>
              </a:spcBef>
              <a:spcAft>
                <a:spcPts val="1000"/>
              </a:spcAft>
              <a:defRPr/>
            </a:pPr>
            <a:r>
              <a:rPr lang="ko-KR" altLang="en-US" b="0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단계별 </a:t>
            </a:r>
            <a:r>
              <a:rPr lang="ko-KR" altLang="en-US" b="0" kern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4136396" y="376618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4136520" y="4972078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4489810" y="4972075"/>
            <a:ext cx="3886902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상품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4136542" y="541146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4496892" y="5411812"/>
            <a:ext cx="3885470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4129646" y="5858808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</a:p>
        </p:txBody>
      </p:sp>
      <p:sp>
        <p:nvSpPr>
          <p:cNvPr id="16" name="AutoShape 32"/>
          <p:cNvSpPr>
            <a:spLocks noChangeArrowheads="1"/>
          </p:cNvSpPr>
          <p:nvPr/>
        </p:nvSpPr>
        <p:spPr bwMode="auto">
          <a:xfrm>
            <a:off x="4490542" y="5859487"/>
            <a:ext cx="3886170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표현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22"/>
          <p:cNvSpPr>
            <a:spLocks noChangeArrowheads="1"/>
          </p:cNvSpPr>
          <p:nvPr/>
        </p:nvSpPr>
        <p:spPr bwMode="auto">
          <a:xfrm>
            <a:off x="4127003" y="4142432"/>
            <a:ext cx="4253845" cy="72672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4496891" y="3766195"/>
            <a:ext cx="3879821" cy="37782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latinLnBrk="0">
              <a:lnSpc>
                <a:spcPct val="120000"/>
              </a:lnSpc>
              <a:defRPr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제품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</a:t>
            </a:r>
            <a:r>
              <a:rPr kumimoji="1"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트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5769" y="4176082"/>
            <a:ext cx="4121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순수한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엔지니어 입장의 제품개발 동기나 의견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아이디어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경쟁제품과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비교해서 성분과 맛에서 어떤 차이점을 가지고 있는가가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포인트임</a:t>
            </a:r>
          </a:p>
        </p:txBody>
      </p:sp>
      <p:sp>
        <p:nvSpPr>
          <p:cNvPr id="29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07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78204" y="4154304"/>
            <a:ext cx="10645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클릭하면 내용 제시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첫 항목의 내용은 디폴트로 제시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다른 항목의 내용은 뒷장 참고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TextBox 34"/>
          <p:cNvSpPr txBox="1"/>
          <p:nvPr/>
        </p:nvSpPr>
        <p:spPr>
          <a:xfrm>
            <a:off x="8831964" y="2754496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클릭하면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새창으로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뒷장의 내용 제시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462362" y="1547267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Text Box 1053"/>
          <p:cNvSpPr txBox="1">
            <a:spLocks noChangeArrowheads="1"/>
          </p:cNvSpPr>
          <p:nvPr/>
        </p:nvSpPr>
        <p:spPr bwMode="auto">
          <a:xfrm>
            <a:off x="6337695" y="413516"/>
            <a:ext cx="2259173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Text Box 1053"/>
          <p:cNvSpPr txBox="1">
            <a:spLocks noChangeArrowheads="1"/>
          </p:cNvSpPr>
          <p:nvPr/>
        </p:nvSpPr>
        <p:spPr bwMode="auto">
          <a:xfrm>
            <a:off x="96564" y="765175"/>
            <a:ext cx="4851400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421557" y="1268760"/>
            <a:ext cx="1580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전략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Text Box 133"/>
          <p:cNvSpPr txBox="1">
            <a:spLocks noChangeArrowheads="1"/>
          </p:cNvSpPr>
          <p:nvPr/>
        </p:nvSpPr>
        <p:spPr bwMode="auto">
          <a:xfrm>
            <a:off x="5673080" y="3464620"/>
            <a:ext cx="2954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000"/>
              </a:spcBef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kumimoji="1" lang="ko-KR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항목을 클릭하여 내용을 확인해 보세요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79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2"/>
          <p:cNvSpPr>
            <a:spLocks noChangeArrowheads="1"/>
          </p:cNvSpPr>
          <p:nvPr/>
        </p:nvSpPr>
        <p:spPr bwMode="auto">
          <a:xfrm>
            <a:off x="497896" y="40466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</a:p>
        </p:txBody>
      </p:sp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498020" y="88383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860835" y="883829"/>
            <a:ext cx="3836914" cy="37782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상품 </a:t>
            </a:r>
            <a:r>
              <a:rPr kumimoji="1"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498042" y="3035200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858392" y="3035548"/>
            <a:ext cx="3836914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491146" y="348254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852042" y="3483223"/>
            <a:ext cx="3843264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표현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22"/>
          <p:cNvSpPr>
            <a:spLocks noChangeArrowheads="1"/>
          </p:cNvSpPr>
          <p:nvPr/>
        </p:nvSpPr>
        <p:spPr bwMode="auto">
          <a:xfrm>
            <a:off x="492074" y="1262111"/>
            <a:ext cx="4206802" cy="166283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858392" y="404677"/>
            <a:ext cx="3836914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 </a:t>
            </a:r>
            <a:r>
              <a:rPr kumimoji="1"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586" y="1280339"/>
            <a:ext cx="407591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상품화된 상태에서의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콘셉트임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상품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진열대에 놓여있을 때의 상황이라고 볼 수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있음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마케팅에서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시장점유율을 얼마나 올릴 수 있는지가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해결과제임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광고대행사의 </a:t>
            </a:r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마케터와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광고주의 마케팅담당자가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주장해야 할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콘셉트임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소비자의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욕구를 해결할 수 있는 개념이 되어야 함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브랜드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5031758" y="40466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5031882" y="88383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5394696" y="883829"/>
            <a:ext cx="3878783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상품 </a:t>
            </a:r>
            <a:r>
              <a:rPr kumimoji="1"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5031904" y="1340768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</a:p>
        </p:txBody>
      </p:sp>
      <p:sp>
        <p:nvSpPr>
          <p:cNvPr id="16" name="AutoShape 32"/>
          <p:cNvSpPr>
            <a:spLocks noChangeArrowheads="1"/>
          </p:cNvSpPr>
          <p:nvPr/>
        </p:nvSpPr>
        <p:spPr bwMode="auto">
          <a:xfrm>
            <a:off x="5392254" y="1341116"/>
            <a:ext cx="3881226" cy="37782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광고 </a:t>
            </a:r>
            <a:r>
              <a:rPr kumimoji="1"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5025008" y="3490375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5385904" y="3491054"/>
            <a:ext cx="3887576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표현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22"/>
          <p:cNvSpPr>
            <a:spLocks noChangeArrowheads="1"/>
          </p:cNvSpPr>
          <p:nvPr/>
        </p:nvSpPr>
        <p:spPr bwMode="auto">
          <a:xfrm>
            <a:off x="5025936" y="1700808"/>
            <a:ext cx="4247544" cy="1712216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5392254" y="404677"/>
            <a:ext cx="3881226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 </a:t>
            </a:r>
            <a:r>
              <a:rPr kumimoji="1"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29448" y="1752796"/>
            <a:ext cx="40759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커뮤니케이션상의 핵심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개념임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무엇을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전달할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것인가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(what to say)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해결과제임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모든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판단기준은 소비자의 수용가능성과 욕구에 맞춰져야 함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목표고객의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인지도와 선호도에 관한 고객의 마인드에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어느 정도의 자리를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잡을 수 있느냐가 중요함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마인드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점유율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(Share) :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고객의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기억의 사닥다리에 얼마나 강하게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혹은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선호도를 얼마나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차지할 수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있는가의 정도를 의미함</a:t>
            </a:r>
          </a:p>
        </p:txBody>
      </p:sp>
    </p:spTree>
    <p:extLst>
      <p:ext uri="{BB962C8B-B14F-4D97-AF65-F5344CB8AC3E}">
        <p14:creationId xmlns:p14="http://schemas.microsoft.com/office/powerpoint/2010/main" val="399987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2"/>
          <p:cNvSpPr>
            <a:spLocks noChangeArrowheads="1"/>
          </p:cNvSpPr>
          <p:nvPr/>
        </p:nvSpPr>
        <p:spPr bwMode="auto">
          <a:xfrm>
            <a:off x="5031758" y="40466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</a:p>
        </p:txBody>
      </p:sp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5031882" y="88383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5394697" y="883829"/>
            <a:ext cx="3836914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상품 </a:t>
            </a:r>
            <a:r>
              <a:rPr kumimoji="1"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5031904" y="1340768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5392254" y="1341116"/>
            <a:ext cx="3836914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5025008" y="184482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lnSpc>
                <a:spcPct val="120000"/>
              </a:lnSpc>
            </a:pPr>
            <a:r>
              <a:rPr kumimoji="1" lang="en-US" altLang="ko-KR" b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5385904" y="1845503"/>
            <a:ext cx="3843264" cy="37782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표현 </a:t>
            </a:r>
            <a:r>
              <a:rPr kumimoji="1"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9" name="직사각형 22"/>
          <p:cNvSpPr>
            <a:spLocks noChangeArrowheads="1"/>
          </p:cNvSpPr>
          <p:nvPr/>
        </p:nvSpPr>
        <p:spPr bwMode="auto">
          <a:xfrm>
            <a:off x="5025008" y="2223328"/>
            <a:ext cx="4206802" cy="156571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5392254" y="404677"/>
            <a:ext cx="3836914" cy="3778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 </a:t>
            </a:r>
            <a:r>
              <a:rPr kumimoji="1"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endParaRPr kumimoji="1"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8520" y="2275316"/>
            <a:ext cx="4075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생활자의 관점에서 공감할 수 있는 표현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아이디어임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어떻게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말할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것인가가 해결과제임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소비자가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아트와 카피를 이해할 수 있고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구매행동을 유발할 수 있는 개념이어야 함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광고메시지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이해도가 중요함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콘셉트와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같음</a:t>
            </a:r>
          </a:p>
        </p:txBody>
      </p:sp>
    </p:spTree>
    <p:extLst>
      <p:ext uri="{BB962C8B-B14F-4D97-AF65-F5344CB8AC3E}">
        <p14:creationId xmlns:p14="http://schemas.microsoft.com/office/powerpoint/2010/main" val="155080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14" y="333375"/>
            <a:ext cx="20145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9" y="261938"/>
            <a:ext cx="538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942752" y="385763"/>
            <a:ext cx="1501775" cy="246062"/>
          </a:xfrm>
          <a:prstGeom prst="rect">
            <a:avLst/>
          </a:prstGeom>
          <a:noFill/>
        </p:spPr>
        <p:txBody>
          <a:bodyPr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700"/>
              </a:spcBef>
              <a:spcAft>
                <a:spcPts val="1000"/>
              </a:spcAft>
              <a:defRPr/>
            </a:pPr>
            <a:r>
              <a:rPr lang="ko-KR" altLang="en-US" b="0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단계별 </a:t>
            </a:r>
            <a:r>
              <a:rPr lang="ko-KR" altLang="en-US" b="0" kern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44475" y="764704"/>
            <a:ext cx="4580533" cy="352839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Picture 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11615" r="2899" b="7758"/>
          <a:stretch>
            <a:fillRect/>
          </a:stretch>
        </p:blipFill>
        <p:spPr bwMode="auto">
          <a:xfrm>
            <a:off x="4307034" y="3901430"/>
            <a:ext cx="663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95" y="332656"/>
            <a:ext cx="108012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3656856" y="374626"/>
            <a:ext cx="1501775" cy="246062"/>
          </a:xfrm>
          <a:prstGeom prst="rect">
            <a:avLst/>
          </a:prstGeom>
          <a:noFill/>
        </p:spPr>
        <p:txBody>
          <a:bodyPr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700"/>
              </a:spcBef>
              <a:spcAft>
                <a:spcPts val="1000"/>
              </a:spcAft>
              <a:defRPr/>
            </a:pPr>
            <a:r>
              <a:rPr lang="ko-KR" altLang="en-US" b="0" kern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영상광고제작론</a:t>
            </a:r>
            <a:endParaRPr lang="ko-KR" altLang="en-US" b="0" kern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319394"/>
              </p:ext>
            </p:extLst>
          </p:nvPr>
        </p:nvGraphicFramePr>
        <p:xfrm>
          <a:off x="560647" y="1045256"/>
          <a:ext cx="4320210" cy="2644190"/>
        </p:xfrm>
        <a:graphic>
          <a:graphicData uri="http://schemas.openxmlformats.org/drawingml/2006/table">
            <a:tbl>
              <a:tblPr/>
              <a:tblGrid>
                <a:gridCol w="690566"/>
                <a:gridCol w="886098"/>
                <a:gridCol w="914464"/>
                <a:gridCol w="914541"/>
                <a:gridCol w="914541"/>
              </a:tblGrid>
              <a:tr h="204280"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제품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콘셉트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콘셉트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콘셉트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표현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콘셉트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</a:tr>
              <a:tr h="372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관점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광고주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엔지니어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마케터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A.E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크리에이터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분석 대상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제품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경쟁상품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소비자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메시지와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그림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니콘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초정밀 기술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자동초점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전문가의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선택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명의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전문가 중 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명이 선택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다시다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화학 조미료가 아니다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7907" marR="17907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천연 조미료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7907" marR="17907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자연의 맛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7907" marR="17907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고향의 맛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7907" marR="17907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브렌닥스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안티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프라그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7907" marR="17907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프라그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제거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7907" marR="17907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개운한 치약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7907" marR="17907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개운해요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7907" marR="17907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목표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(M/S)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매뉴팩처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쉐어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7907" marR="17907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마켓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쉐어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7907" marR="17907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마인드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쉐어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7907" marR="17907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메시지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쉐어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7907" marR="17907" marT="17907" marB="1790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860292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FF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E2FFCA"/>
      </a:accent5>
      <a:accent6>
        <a:srgbClr val="2D2DB9"/>
      </a:accent6>
      <a:hlink>
        <a:srgbClr val="CCCCFF"/>
      </a:hlink>
      <a:folHlink>
        <a:srgbClr val="B2B2B2"/>
      </a:folHlink>
    </a:clrScheme>
    <a:fontScheme name="사용자 지정 1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algn="ctr">
          <a:solidFill>
            <a:srgbClr val="FF0000"/>
          </a:solidFill>
          <a:miter lim="800000"/>
          <a:headEnd/>
          <a:tailEnd/>
        </a:ln>
      </a:spPr>
      <a:bodyPr wrap="none" lIns="18000" tIns="46800" rIns="18000" bIns="46800" rtlCol="0" anchor="ctr"/>
      <a:lstStyle>
        <a:defPPr algn="ctr">
          <a:defRPr b="0"/>
        </a:defPPr>
      </a:lstStyle>
    </a:spDef>
    <a:lnDef>
      <a:spPr bwMode="auto">
        <a:noFill/>
        <a:ln w="22225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171450" indent="-171450">
          <a:spcBef>
            <a:spcPts val="600"/>
          </a:spcBef>
          <a:buFont typeface="Wingdings" panose="05000000000000000000" pitchFamily="2" charset="2"/>
          <a:buChar char="§"/>
          <a:defRPr b="0" dirty="0" smtClean="0"/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62934</TotalTime>
  <Words>2259</Words>
  <Application>Microsoft Office PowerPoint</Application>
  <PresentationFormat>A4 용지(210x297mm)</PresentationFormat>
  <Paragraphs>609</Paragraphs>
  <Slides>25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4" baseType="lpstr">
      <vt:lpstr>08서울남산체 M</vt:lpstr>
      <vt:lpstr>굴림</vt:lpstr>
      <vt:lpstr>나눔고딕</vt:lpstr>
      <vt:lpstr>돋움</vt:lpstr>
      <vt:lpstr>돋움체</vt:lpstr>
      <vt:lpstr>Arial</vt:lpstr>
      <vt:lpstr>Wingdings</vt:lpstr>
      <vt:lpstr>기본 디자인</vt:lpstr>
      <vt:lpstr>그림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LG-EDS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표용문</dc:creator>
  <cp:lastModifiedBy>Hyo Kim</cp:lastModifiedBy>
  <cp:revision>15395</cp:revision>
  <dcterms:created xsi:type="dcterms:W3CDTF">2001-06-12T08:24:29Z</dcterms:created>
  <dcterms:modified xsi:type="dcterms:W3CDTF">2015-03-31T04:03:03Z</dcterms:modified>
</cp:coreProperties>
</file>