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62" r:id="rId10"/>
    <p:sldId id="269" r:id="rId11"/>
    <p:sldId id="270" r:id="rId12"/>
    <p:sldId id="275" r:id="rId13"/>
    <p:sldId id="277" r:id="rId14"/>
    <p:sldId id="263" r:id="rId15"/>
    <p:sldId id="266" r:id="rId16"/>
    <p:sldId id="276" r:id="rId17"/>
    <p:sldId id="267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2742CA-6F7F-481A-8B43-0E2C8820CA2F}" type="datetimeFigureOut">
              <a:rPr lang="ko-KR" altLang="en-US" smtClean="0"/>
              <a:t>2016-06-08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2184FC-CE1F-4DC5-92EC-D55644CEA99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SNS </a:t>
            </a:r>
            <a:r>
              <a:rPr lang="ko-KR" altLang="en-US" dirty="0"/>
              <a:t>활용의 이점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SNS </a:t>
            </a:r>
            <a:r>
              <a:rPr lang="ko-KR" altLang="en-US" dirty="0" smtClean="0"/>
              <a:t>사용자와 비사용자 간의 차이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388843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27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246043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2DA2BF"/>
              </a:buClr>
            </a:pPr>
            <a:r>
              <a:rPr lang="ko-KR" altLang="en-US" dirty="0">
                <a:solidFill>
                  <a:prstClr val="black"/>
                </a:solidFill>
              </a:rPr>
              <a:t>가설 </a:t>
            </a:r>
            <a:r>
              <a:rPr lang="en-US" altLang="ko-KR" dirty="0" smtClean="0">
                <a:solidFill>
                  <a:prstClr val="black"/>
                </a:solidFill>
              </a:rPr>
              <a:t>2 </a:t>
            </a:r>
            <a:r>
              <a:rPr lang="ko-KR" altLang="en-US" dirty="0">
                <a:solidFill>
                  <a:prstClr val="black"/>
                </a:solidFill>
              </a:rPr>
              <a:t>샘플수집</a:t>
            </a:r>
            <a:r>
              <a:rPr lang="en-US" altLang="ko-KR" dirty="0">
                <a:solidFill>
                  <a:prstClr val="black"/>
                </a:solidFill>
              </a:rPr>
              <a:t>&amp;</a:t>
            </a:r>
            <a:r>
              <a:rPr lang="ko-KR" altLang="en-US" dirty="0">
                <a:solidFill>
                  <a:prstClr val="black"/>
                </a:solidFill>
              </a:rPr>
              <a:t>데이터 수집</a:t>
            </a:r>
          </a:p>
          <a:p>
            <a:pPr marL="109728" indent="0">
              <a:buNone/>
            </a:pPr>
            <a:endParaRPr lang="en-US" altLang="ko-KR" dirty="0"/>
          </a:p>
          <a:p>
            <a:pPr marL="109728" indent="0">
              <a:buNone/>
            </a:pPr>
            <a:r>
              <a:rPr lang="ko-KR" altLang="en-US" dirty="0" smtClean="0"/>
              <a:t>샘플 수집의 편의와 시간을 생각하여 고안한 것이 </a:t>
            </a:r>
            <a:r>
              <a:rPr lang="ko-KR" altLang="en-US" dirty="0" smtClean="0">
                <a:solidFill>
                  <a:srgbClr val="FF0000"/>
                </a:solidFill>
              </a:rPr>
              <a:t>자의적 샘플링 추출방법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청소년과 대학생을 대상으로 조사하고 싶은 경우에 학교 앞에서 학생들을 대상으로 설문조사를 시행하는 것이다</a:t>
            </a:r>
            <a:r>
              <a:rPr lang="en-US" altLang="ko-KR" dirty="0" smtClean="0"/>
              <a:t>.(30</a:t>
            </a:r>
            <a:r>
              <a:rPr lang="ko-KR" altLang="en-US" dirty="0" smtClean="0"/>
              <a:t>대를 조사하고 싶은 경우 가장 표본이 있을만한 </a:t>
            </a:r>
            <a:r>
              <a:rPr lang="ko-KR" altLang="en-US" dirty="0" err="1" smtClean="0"/>
              <a:t>회사앞에서</a:t>
            </a:r>
            <a:r>
              <a:rPr lang="ko-KR" altLang="en-US" dirty="0" smtClean="0"/>
              <a:t> 설문조사를 시행하는 것이다</a:t>
            </a:r>
            <a:r>
              <a:rPr lang="en-US" altLang="ko-KR" dirty="0" smtClean="0"/>
              <a:t>.)</a:t>
            </a:r>
          </a:p>
          <a:p>
            <a:endParaRPr lang="en-US" altLang="ko-KR" dirty="0" smtClean="0"/>
          </a:p>
          <a:p>
            <a:pPr marL="0" lvl="0" indent="0">
              <a:buClr>
                <a:srgbClr val="2DA2BF"/>
              </a:buClr>
              <a:buNone/>
            </a:pPr>
            <a:r>
              <a:rPr lang="ko-KR" altLang="en-US" dirty="0" smtClean="0"/>
              <a:t> </a:t>
            </a:r>
            <a:r>
              <a:rPr lang="ko-KR" altLang="en-US" sz="1800" dirty="0">
                <a:solidFill>
                  <a:prstClr val="black"/>
                </a:solidFill>
              </a:rPr>
              <a:t>온라인 설문지는 </a:t>
            </a:r>
            <a:r>
              <a:rPr lang="ko-KR" altLang="en-US" sz="1800" dirty="0" err="1">
                <a:solidFill>
                  <a:srgbClr val="00B0F0"/>
                </a:solidFill>
              </a:rPr>
              <a:t>구글닥스</a:t>
            </a:r>
            <a:r>
              <a:rPr lang="en-US" altLang="ko-KR" sz="1800" dirty="0">
                <a:solidFill>
                  <a:prstClr val="black"/>
                </a:solidFill>
              </a:rPr>
              <a:t>(Google Docs)</a:t>
            </a:r>
            <a:r>
              <a:rPr lang="ko-KR" altLang="en-US" sz="1800" dirty="0">
                <a:solidFill>
                  <a:prstClr val="black"/>
                </a:solidFill>
              </a:rPr>
              <a:t>를 활용하여 최초에 </a:t>
            </a:r>
            <a:r>
              <a:rPr lang="en-US" altLang="ko-KR" sz="1800" dirty="0">
                <a:solidFill>
                  <a:prstClr val="black"/>
                </a:solidFill>
              </a:rPr>
              <a:t>SNS</a:t>
            </a:r>
            <a:r>
              <a:rPr lang="ko-KR" altLang="en-US" sz="1800" dirty="0">
                <a:solidFill>
                  <a:prstClr val="black"/>
                </a:solidFill>
              </a:rPr>
              <a:t>의 사용여부를 확인 후</a:t>
            </a:r>
            <a:r>
              <a:rPr lang="en-US" altLang="ko-KR" sz="1800" dirty="0">
                <a:solidFill>
                  <a:prstClr val="black"/>
                </a:solidFill>
              </a:rPr>
              <a:t>,</a:t>
            </a:r>
            <a:r>
              <a:rPr lang="ko-KR" altLang="en-US" sz="1800" dirty="0">
                <a:solidFill>
                  <a:prstClr val="black"/>
                </a:solidFill>
              </a:rPr>
              <a:t> 설문이 진행되도록 설계하였다</a:t>
            </a:r>
            <a:r>
              <a:rPr lang="en-US" altLang="ko-KR" sz="18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Clr>
                <a:srgbClr val="2DA2BF"/>
              </a:buClr>
              <a:buNone/>
            </a:pPr>
            <a:r>
              <a:rPr lang="ko-KR" altLang="en-US" sz="1800" dirty="0">
                <a:solidFill>
                  <a:prstClr val="black"/>
                </a:solidFill>
              </a:rPr>
              <a:t>설문 응답률을 제고하기 위하여 ‘</a:t>
            </a:r>
            <a:r>
              <a:rPr lang="ko-KR" altLang="en-US" sz="1800" dirty="0">
                <a:solidFill>
                  <a:srgbClr val="00B0F0"/>
                </a:solidFill>
              </a:rPr>
              <a:t>의무 응답문항</a:t>
            </a:r>
            <a:r>
              <a:rPr lang="ko-KR" altLang="en-US" sz="1800" dirty="0">
                <a:solidFill>
                  <a:prstClr val="black"/>
                </a:solidFill>
              </a:rPr>
              <a:t>’ 기능을 사용하여 </a:t>
            </a:r>
            <a:r>
              <a:rPr lang="ko-KR" altLang="en-US" sz="1800" dirty="0" err="1">
                <a:solidFill>
                  <a:prstClr val="black"/>
                </a:solidFill>
              </a:rPr>
              <a:t>미응답</a:t>
            </a:r>
            <a:r>
              <a:rPr lang="en-US" altLang="ko-KR" sz="1800" dirty="0">
                <a:solidFill>
                  <a:prstClr val="black"/>
                </a:solidFill>
              </a:rPr>
              <a:t> </a:t>
            </a:r>
            <a:r>
              <a:rPr lang="ko-KR" altLang="en-US" sz="1800" dirty="0">
                <a:solidFill>
                  <a:prstClr val="black"/>
                </a:solidFill>
              </a:rPr>
              <a:t>문항이 </a:t>
            </a:r>
            <a:r>
              <a:rPr lang="ko-KR" altLang="en-US" sz="1800" dirty="0" err="1">
                <a:solidFill>
                  <a:prstClr val="black"/>
                </a:solidFill>
              </a:rPr>
              <a:t>있는경우</a:t>
            </a:r>
            <a:r>
              <a:rPr lang="ko-KR" altLang="en-US" sz="1800" dirty="0">
                <a:solidFill>
                  <a:prstClr val="black"/>
                </a:solidFill>
              </a:rPr>
              <a:t> 다음 설문으로 넘어가지 않게 하였다</a:t>
            </a:r>
            <a:r>
              <a:rPr lang="en-US" altLang="ko-KR" sz="1800" dirty="0">
                <a:solidFill>
                  <a:prstClr val="black"/>
                </a:solidFill>
              </a:rPr>
              <a:t>. </a:t>
            </a:r>
            <a:endParaRPr lang="ko-KR" altLang="en-US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91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2000" dirty="0"/>
              <a:t>1. </a:t>
            </a:r>
            <a:r>
              <a:rPr lang="ko-KR" altLang="en-US" sz="2000" dirty="0"/>
              <a:t>귀하는 </a:t>
            </a:r>
            <a:r>
              <a:rPr lang="en-US" altLang="ko-KR" sz="2000" dirty="0"/>
              <a:t>SNS</a:t>
            </a:r>
            <a:r>
              <a:rPr lang="ko-KR" altLang="en-US" sz="2000" dirty="0"/>
              <a:t>를 이용하고 계십니까</a:t>
            </a:r>
            <a:r>
              <a:rPr lang="en-US" altLang="ko-KR" sz="2000" dirty="0"/>
              <a:t>? (yes or no)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2</a:t>
            </a:r>
            <a:r>
              <a:rPr lang="en-US" altLang="ko-KR" sz="2000" dirty="0"/>
              <a:t>. </a:t>
            </a:r>
            <a:r>
              <a:rPr lang="ko-KR" altLang="en-US" sz="2000" dirty="0"/>
              <a:t>이용하고 계시다면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페이스북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트위터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미투데이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인스타그램</a:t>
            </a:r>
            <a:r>
              <a:rPr lang="ko-KR" altLang="en-US" sz="2000" dirty="0"/>
              <a:t> 중 몇 개를 </a:t>
            </a:r>
            <a:r>
              <a:rPr lang="ko-KR" altLang="en-US" sz="2000" dirty="0" smtClean="0"/>
              <a:t>이용하십니까</a:t>
            </a:r>
            <a:r>
              <a:rPr lang="en-US" altLang="ko-KR" sz="2000" dirty="0"/>
              <a:t>? (</a:t>
            </a:r>
            <a:r>
              <a:rPr lang="ko-KR" altLang="en-US" sz="2000" dirty="0"/>
              <a:t>없다</a:t>
            </a:r>
            <a:r>
              <a:rPr lang="en-US" altLang="ko-KR" sz="2000" dirty="0"/>
              <a:t>, 1</a:t>
            </a:r>
            <a:r>
              <a:rPr lang="ko-KR" altLang="en-US" sz="2000" dirty="0"/>
              <a:t>개 이상</a:t>
            </a:r>
            <a:r>
              <a:rPr lang="en-US" altLang="ko-KR" sz="2000" dirty="0"/>
              <a:t>, 2</a:t>
            </a:r>
            <a:r>
              <a:rPr lang="ko-KR" altLang="en-US" sz="2000" dirty="0"/>
              <a:t>개 이상</a:t>
            </a:r>
            <a:r>
              <a:rPr lang="en-US" altLang="ko-KR" sz="2000" dirty="0"/>
              <a:t>, 3</a:t>
            </a:r>
            <a:r>
              <a:rPr lang="ko-KR" altLang="en-US" sz="2000" dirty="0"/>
              <a:t>개 이상</a:t>
            </a:r>
            <a:r>
              <a:rPr lang="en-US" altLang="ko-KR" sz="2000" dirty="0"/>
              <a:t>, </a:t>
            </a:r>
            <a:r>
              <a:rPr lang="ko-KR" altLang="en-US" sz="2000" dirty="0"/>
              <a:t>모두</a:t>
            </a:r>
            <a:r>
              <a:rPr lang="en-US" altLang="ko-KR" sz="2000" dirty="0"/>
              <a:t>)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3</a:t>
            </a:r>
            <a:r>
              <a:rPr lang="en-US" altLang="ko-KR" sz="2000" dirty="0"/>
              <a:t>. </a:t>
            </a:r>
            <a:r>
              <a:rPr lang="ko-KR" altLang="en-US" sz="2000" dirty="0"/>
              <a:t>이용하고 계시다면</a:t>
            </a:r>
            <a:r>
              <a:rPr lang="en-US" altLang="ko-KR" sz="2000" dirty="0"/>
              <a:t>, </a:t>
            </a:r>
            <a:r>
              <a:rPr lang="en-US" altLang="ko-KR" sz="2000" dirty="0" err="1"/>
              <a:t>sns</a:t>
            </a:r>
            <a:r>
              <a:rPr lang="ko-KR" altLang="en-US" sz="2000" dirty="0"/>
              <a:t>이용 경력은 얼마나 되십니까</a:t>
            </a:r>
            <a:r>
              <a:rPr lang="en-US" altLang="ko-KR" sz="2000" dirty="0"/>
              <a:t>? (1</a:t>
            </a:r>
            <a:r>
              <a:rPr lang="ko-KR" altLang="en-US" sz="2000" dirty="0"/>
              <a:t>년 미만</a:t>
            </a:r>
            <a:r>
              <a:rPr lang="en-US" altLang="ko-KR" sz="2000" dirty="0"/>
              <a:t>,1</a:t>
            </a:r>
            <a:r>
              <a:rPr lang="ko-KR" altLang="en-US" sz="2000" dirty="0"/>
              <a:t>년 이상</a:t>
            </a:r>
            <a:r>
              <a:rPr lang="en-US" altLang="ko-KR" sz="2000" dirty="0"/>
              <a:t>,3</a:t>
            </a:r>
            <a:r>
              <a:rPr lang="ko-KR" altLang="en-US" sz="2000" dirty="0"/>
              <a:t>년 </a:t>
            </a:r>
            <a:r>
              <a:rPr lang="ko-KR" altLang="en-US" sz="2000" dirty="0" smtClean="0"/>
              <a:t>이상</a:t>
            </a:r>
            <a:r>
              <a:rPr lang="en-US" altLang="ko-KR" sz="2000" dirty="0"/>
              <a:t>,5</a:t>
            </a:r>
            <a:r>
              <a:rPr lang="ko-KR" altLang="en-US" sz="2000" dirty="0"/>
              <a:t>년 이상</a:t>
            </a:r>
            <a:r>
              <a:rPr lang="en-US" altLang="ko-KR" sz="2000" dirty="0"/>
              <a:t>,10</a:t>
            </a:r>
            <a:r>
              <a:rPr lang="ko-KR" altLang="en-US" sz="2000" dirty="0"/>
              <a:t>년 이상 </a:t>
            </a:r>
            <a:r>
              <a:rPr lang="en-US" altLang="ko-KR" sz="2000" dirty="0"/>
              <a:t>)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4</a:t>
            </a:r>
            <a:r>
              <a:rPr lang="en-US" altLang="ko-KR" sz="2000" dirty="0"/>
              <a:t>. SNS</a:t>
            </a:r>
            <a:r>
              <a:rPr lang="ko-KR" altLang="en-US" sz="2000" dirty="0"/>
              <a:t>를 이용하는 것이 자기표현을 하는 데에 있어 영향을 끼치고 있습니까</a:t>
            </a:r>
            <a:r>
              <a:rPr lang="en-US" altLang="ko-KR" sz="2000" dirty="0"/>
              <a:t>?(</a:t>
            </a:r>
            <a:r>
              <a:rPr lang="en-US" altLang="ko-KR" sz="2000" dirty="0" smtClean="0"/>
              <a:t>yes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or </a:t>
            </a:r>
            <a:r>
              <a:rPr lang="en-US" altLang="ko-KR" sz="2000" dirty="0"/>
              <a:t>no)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5</a:t>
            </a:r>
            <a:r>
              <a:rPr lang="en-US" altLang="ko-KR" sz="2000" dirty="0"/>
              <a:t>. SNS</a:t>
            </a:r>
            <a:r>
              <a:rPr lang="ko-KR" altLang="en-US" sz="2000" dirty="0"/>
              <a:t>를 이용하는 것이 커뮤니케이션 능력을 높이는데 기여하고 있습니까</a:t>
            </a:r>
            <a:r>
              <a:rPr lang="en-US" altLang="ko-KR" sz="2000" dirty="0"/>
              <a:t>?(yes </a:t>
            </a:r>
            <a:r>
              <a:rPr lang="en-US" altLang="ko-KR" sz="2000" dirty="0" smtClean="0"/>
              <a:t>or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no</a:t>
            </a:r>
            <a:r>
              <a:rPr lang="en-US" altLang="ko-KR" sz="2000" dirty="0"/>
              <a:t>)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dirty="0" smtClean="0"/>
              <a:t>6</a:t>
            </a:r>
            <a:r>
              <a:rPr lang="en-US" altLang="ko-KR" sz="2000" dirty="0"/>
              <a:t>. 4,5</a:t>
            </a:r>
            <a:r>
              <a:rPr lang="ko-KR" altLang="en-US" sz="2000" dirty="0"/>
              <a:t>번 </a:t>
            </a:r>
            <a:r>
              <a:rPr lang="en-US" altLang="ko-KR" sz="2000" dirty="0"/>
              <a:t>yes</a:t>
            </a:r>
            <a:r>
              <a:rPr lang="ko-KR" altLang="en-US" sz="2000" dirty="0"/>
              <a:t>를 하셨다면 왜 그런지 간단히 이유를 써주세요</a:t>
            </a:r>
            <a:r>
              <a:rPr lang="en-US" altLang="ko-KR" sz="2000" dirty="0"/>
              <a:t>. ( )</a:t>
            </a:r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031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856984" cy="6349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71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7500"/>
            <a:ext cx="7632848" cy="54157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207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ko-KR" altLang="en-US" b="1" dirty="0" smtClean="0"/>
              <a:t>가설</a:t>
            </a:r>
            <a:r>
              <a:rPr lang="en-US" altLang="ko-KR" b="1" dirty="0" smtClean="0"/>
              <a:t>3: </a:t>
            </a:r>
            <a:r>
              <a:rPr lang="ko-KR" altLang="en-US" b="1" dirty="0" smtClean="0"/>
              <a:t>오프라인 상에서의 대인관계 변화는 </a:t>
            </a:r>
            <a:r>
              <a:rPr lang="en-US" altLang="ko-KR" b="1" dirty="0" smtClean="0"/>
              <a:t>SNS</a:t>
            </a:r>
            <a:r>
              <a:rPr lang="ko-KR" altLang="en-US" b="1" dirty="0" smtClean="0"/>
              <a:t>의 지속사용의도에 긍정적인 영향을 미칠 것이다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/>
          </a:p>
          <a:p>
            <a:r>
              <a:rPr lang="ko-KR" altLang="en-US" sz="2400" dirty="0" smtClean="0"/>
              <a:t>이 가설을 기반으로 </a:t>
            </a:r>
            <a:r>
              <a:rPr lang="en-US" altLang="ko-KR" sz="2400" dirty="0" smtClean="0"/>
              <a:t>SNS</a:t>
            </a:r>
            <a:r>
              <a:rPr lang="ko-KR" altLang="en-US" sz="2400" dirty="0" smtClean="0"/>
              <a:t>사용 이후 오프라인 상에서의 대인관계 변화가 </a:t>
            </a:r>
            <a:r>
              <a:rPr lang="en-US" altLang="ko-KR" sz="2400" dirty="0" smtClean="0"/>
              <a:t>SNS</a:t>
            </a:r>
            <a:r>
              <a:rPr lang="ko-KR" altLang="en-US" sz="2400" dirty="0" smtClean="0"/>
              <a:t>의 지속 사용의도에 미치는 영향을 알아보려고 한다</a:t>
            </a:r>
            <a:r>
              <a:rPr lang="en-US" altLang="ko-KR" sz="2400" dirty="0" smtClean="0"/>
              <a:t>.</a:t>
            </a:r>
          </a:p>
          <a:p>
            <a:endParaRPr lang="en-US" altLang="ko-KR" dirty="0" smtClean="0"/>
          </a:p>
          <a:p>
            <a:pPr marL="0" indent="0">
              <a:buNone/>
            </a:pPr>
            <a:r>
              <a:rPr lang="ko-KR" altLang="en-US" sz="1800" dirty="0" smtClean="0">
                <a:solidFill>
                  <a:srgbClr val="FF0000"/>
                </a:solidFill>
              </a:rPr>
              <a:t>독립변인</a:t>
            </a:r>
            <a:r>
              <a:rPr lang="en-US" altLang="ko-KR" sz="1800" dirty="0" smtClean="0">
                <a:solidFill>
                  <a:srgbClr val="FF0000"/>
                </a:solidFill>
              </a:rPr>
              <a:t>: </a:t>
            </a:r>
            <a:r>
              <a:rPr lang="ko-KR" altLang="en-US" sz="1800" dirty="0" smtClean="0">
                <a:solidFill>
                  <a:srgbClr val="FF0000"/>
                </a:solidFill>
              </a:rPr>
              <a:t>오프라인 상에서의 대인관계 변화</a:t>
            </a:r>
          </a:p>
          <a:p>
            <a:pPr marL="0" indent="0">
              <a:buNone/>
            </a:pPr>
            <a:r>
              <a:rPr lang="ko-KR" altLang="en-US" sz="1800" dirty="0" smtClean="0">
                <a:solidFill>
                  <a:srgbClr val="FF0000"/>
                </a:solidFill>
              </a:rPr>
              <a:t>종속변인</a:t>
            </a:r>
            <a:r>
              <a:rPr lang="en-US" altLang="ko-KR" sz="1800" dirty="0" smtClean="0">
                <a:solidFill>
                  <a:srgbClr val="FF0000"/>
                </a:solidFill>
              </a:rPr>
              <a:t>: SNS</a:t>
            </a:r>
            <a:r>
              <a:rPr lang="ko-KR" altLang="en-US" sz="1800" dirty="0" smtClean="0">
                <a:solidFill>
                  <a:srgbClr val="FF0000"/>
                </a:solidFill>
              </a:rPr>
              <a:t>의 지속사용의도에 미치는 영향</a:t>
            </a:r>
          </a:p>
          <a:p>
            <a:pPr marL="0" indent="0">
              <a:buNone/>
            </a:pPr>
            <a:r>
              <a:rPr lang="ko-KR" altLang="en-US" sz="1800" dirty="0" smtClean="0"/>
              <a:t>통제변인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연령별</a:t>
            </a:r>
            <a:r>
              <a:rPr lang="en-US" altLang="ko-KR" sz="1800" dirty="0" smtClean="0"/>
              <a:t>/</a:t>
            </a:r>
            <a:r>
              <a:rPr lang="en-US" altLang="ko-KR" sz="1800" dirty="0" err="1" smtClean="0"/>
              <a:t>sns</a:t>
            </a:r>
            <a:r>
              <a:rPr lang="ko-KR" altLang="en-US" sz="1800" dirty="0" smtClean="0"/>
              <a:t>종류</a:t>
            </a: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462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568863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altLang="ko-KR" sz="4800" dirty="0"/>
          </a:p>
          <a:p>
            <a:pPr marL="0" indent="0">
              <a:buNone/>
            </a:pPr>
            <a:r>
              <a:rPr lang="en-US" altLang="ko-KR" sz="4800" dirty="0" smtClean="0"/>
              <a:t>1. </a:t>
            </a:r>
            <a:r>
              <a:rPr lang="ko-KR" altLang="en-US" sz="4800" dirty="0" smtClean="0"/>
              <a:t>사용하고 있는 </a:t>
            </a:r>
            <a:r>
              <a:rPr lang="en-US" altLang="ko-KR" sz="4800" dirty="0" smtClean="0"/>
              <a:t>SNS</a:t>
            </a:r>
            <a:r>
              <a:rPr lang="ko-KR" altLang="en-US" sz="4800" dirty="0" smtClean="0"/>
              <a:t>를 모두 고르시오</a:t>
            </a:r>
            <a:r>
              <a:rPr lang="en-US" altLang="ko-KR" sz="4800" dirty="0" smtClean="0"/>
              <a:t>.</a:t>
            </a:r>
          </a:p>
          <a:p>
            <a:pPr marL="0" indent="0">
              <a:buNone/>
            </a:pPr>
            <a:r>
              <a:rPr lang="en-US" altLang="ko-KR" sz="4800" dirty="0" smtClean="0"/>
              <a:t>(1)</a:t>
            </a:r>
            <a:r>
              <a:rPr lang="ko-KR" altLang="en-US" sz="4800" dirty="0" err="1" smtClean="0"/>
              <a:t>페이스북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(2)</a:t>
            </a:r>
            <a:r>
              <a:rPr lang="ko-KR" altLang="en-US" sz="4800" dirty="0" err="1" smtClean="0"/>
              <a:t>인스타그램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(3)</a:t>
            </a:r>
            <a:r>
              <a:rPr lang="ko-KR" altLang="en-US" sz="4800" dirty="0" err="1" smtClean="0"/>
              <a:t>트위터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(4)</a:t>
            </a:r>
            <a:r>
              <a:rPr lang="ko-KR" altLang="en-US" sz="4800" dirty="0" err="1" smtClean="0"/>
              <a:t>미투데이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(5)</a:t>
            </a:r>
            <a:r>
              <a:rPr lang="ko-KR" altLang="en-US" sz="4800" dirty="0" smtClean="0"/>
              <a:t>빙글</a:t>
            </a:r>
          </a:p>
          <a:p>
            <a:pPr marL="0" indent="0">
              <a:buNone/>
            </a:pPr>
            <a:r>
              <a:rPr lang="en-US" altLang="ko-KR" sz="4800" dirty="0" smtClean="0"/>
              <a:t>(6)</a:t>
            </a:r>
            <a:r>
              <a:rPr lang="ko-KR" altLang="en-US" sz="4800" dirty="0" smtClean="0"/>
              <a:t>카카오스토리 </a:t>
            </a:r>
            <a:r>
              <a:rPr lang="en-US" altLang="ko-KR" sz="4800" dirty="0" smtClean="0"/>
              <a:t>(7)</a:t>
            </a:r>
            <a:r>
              <a:rPr lang="ko-KR" altLang="en-US" sz="4800" dirty="0" smtClean="0"/>
              <a:t>밴드 </a:t>
            </a:r>
            <a:r>
              <a:rPr lang="en-US" altLang="ko-KR" sz="4800" dirty="0" smtClean="0"/>
              <a:t>(8)</a:t>
            </a:r>
            <a:r>
              <a:rPr lang="ko-KR" altLang="en-US" sz="4800" dirty="0" smtClean="0"/>
              <a:t>기타</a:t>
            </a:r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 smtClean="0"/>
              <a:t>2. SNS</a:t>
            </a:r>
            <a:r>
              <a:rPr lang="ko-KR" altLang="en-US" sz="4800" dirty="0" smtClean="0"/>
              <a:t>이전 대인관계</a:t>
            </a:r>
          </a:p>
          <a:p>
            <a:pPr marL="0" indent="0">
              <a:buNone/>
            </a:pPr>
            <a:r>
              <a:rPr lang="en-US" altLang="ko-KR" sz="4800" dirty="0" smtClean="0"/>
              <a:t>1 2 3 4 5 6 7</a:t>
            </a:r>
          </a:p>
          <a:p>
            <a:pPr marL="0" indent="0">
              <a:buNone/>
            </a:pPr>
            <a:r>
              <a:rPr lang="ko-KR" altLang="en-US" sz="4800" dirty="0" smtClean="0"/>
              <a:t>부정적</a:t>
            </a:r>
            <a:r>
              <a:rPr lang="en-US" altLang="ko-KR" sz="4800" dirty="0" smtClean="0"/>
              <a:t>&lt;-&gt;</a:t>
            </a:r>
            <a:r>
              <a:rPr lang="ko-KR" altLang="en-US" sz="4800" dirty="0" smtClean="0"/>
              <a:t> 긍정적</a:t>
            </a:r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 smtClean="0"/>
              <a:t>3. SNS</a:t>
            </a:r>
            <a:r>
              <a:rPr lang="ko-KR" altLang="en-US" sz="4800" dirty="0" smtClean="0"/>
              <a:t>이후 대인관계</a:t>
            </a:r>
          </a:p>
          <a:p>
            <a:pPr marL="0" indent="0">
              <a:buNone/>
            </a:pPr>
            <a:r>
              <a:rPr lang="en-US" altLang="ko-KR" sz="4800" dirty="0" smtClean="0"/>
              <a:t>1 2 3 4 5 6 7</a:t>
            </a:r>
          </a:p>
          <a:p>
            <a:pPr marL="0" indent="0">
              <a:buNone/>
            </a:pPr>
            <a:r>
              <a:rPr lang="ko-KR" altLang="en-US" sz="4800" dirty="0" smtClean="0"/>
              <a:t>부정적</a:t>
            </a:r>
            <a:r>
              <a:rPr lang="en-US" altLang="ko-KR" sz="4800" dirty="0" smtClean="0"/>
              <a:t>&lt;-&gt;</a:t>
            </a:r>
            <a:r>
              <a:rPr lang="ko-KR" altLang="en-US" sz="4800" dirty="0" smtClean="0"/>
              <a:t> 긍정적</a:t>
            </a:r>
          </a:p>
          <a:p>
            <a:pPr marL="0" indent="0">
              <a:buNone/>
            </a:pPr>
            <a:r>
              <a:rPr lang="ko-KR" altLang="en-US" sz="4800" dirty="0" smtClean="0"/>
              <a:t>* </a:t>
            </a:r>
            <a:r>
              <a:rPr lang="en-US" altLang="ko-KR" sz="4800" dirty="0" smtClean="0"/>
              <a:t>SNS</a:t>
            </a:r>
            <a:r>
              <a:rPr lang="ko-KR" altLang="en-US" sz="4800" dirty="0" smtClean="0"/>
              <a:t>사용 이전과 이후에 대인관계의 척도가 바뀌었다면 </a:t>
            </a:r>
            <a:r>
              <a:rPr lang="en-US" altLang="ko-KR" sz="4800" dirty="0" smtClean="0"/>
              <a:t>4</a:t>
            </a:r>
            <a:r>
              <a:rPr lang="ko-KR" altLang="en-US" sz="4800" dirty="0" smtClean="0"/>
              <a:t>번 문항으로 가시오</a:t>
            </a:r>
            <a:r>
              <a:rPr lang="en-US" altLang="ko-KR" sz="4800" dirty="0" smtClean="0"/>
              <a:t>.</a:t>
            </a:r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 smtClean="0"/>
              <a:t>4. SNS</a:t>
            </a:r>
            <a:r>
              <a:rPr lang="ko-KR" altLang="en-US" sz="4800" dirty="0" smtClean="0"/>
              <a:t>를 사용해본 결과 변한 대인관계가 향후 </a:t>
            </a:r>
            <a:r>
              <a:rPr lang="en-US" altLang="ko-KR" sz="4800" dirty="0" smtClean="0"/>
              <a:t>SNS</a:t>
            </a:r>
            <a:r>
              <a:rPr lang="ko-KR" altLang="en-US" sz="4800" dirty="0" smtClean="0"/>
              <a:t>사용에 영향을 미치는 것 같습니까</a:t>
            </a:r>
            <a:r>
              <a:rPr lang="en-US" altLang="ko-KR" sz="4800" dirty="0" smtClean="0"/>
              <a:t>?</a:t>
            </a:r>
          </a:p>
          <a:p>
            <a:pPr marL="0" indent="0">
              <a:buNone/>
            </a:pPr>
            <a:r>
              <a:rPr lang="ko-KR" altLang="en-US" sz="4800" dirty="0" smtClean="0"/>
              <a:t>예 아니오</a:t>
            </a:r>
          </a:p>
          <a:p>
            <a:pPr marL="0" indent="0">
              <a:buNone/>
            </a:pPr>
            <a:endParaRPr lang="en-US" altLang="ko-KR" sz="4800" dirty="0" smtClean="0"/>
          </a:p>
          <a:p>
            <a:pPr marL="0" indent="0">
              <a:buNone/>
            </a:pPr>
            <a:r>
              <a:rPr lang="en-US" altLang="ko-KR" sz="4800" dirty="0" smtClean="0"/>
              <a:t>5. SNS</a:t>
            </a:r>
            <a:r>
              <a:rPr lang="ko-KR" altLang="en-US" sz="4800" dirty="0" smtClean="0"/>
              <a:t>사용 이후 지속적으로 </a:t>
            </a:r>
            <a:r>
              <a:rPr lang="en-US" altLang="ko-KR" sz="4800" dirty="0" smtClean="0"/>
              <a:t>SNS</a:t>
            </a:r>
            <a:r>
              <a:rPr lang="ko-KR" altLang="en-US" sz="4800" dirty="0" smtClean="0"/>
              <a:t>사용 할 것인가</a:t>
            </a:r>
          </a:p>
          <a:p>
            <a:pPr marL="0" indent="0">
              <a:buNone/>
            </a:pPr>
            <a:r>
              <a:rPr lang="en-US" altLang="ko-KR" sz="4800" dirty="0" smtClean="0"/>
              <a:t>1 2 3 4 5 6 7</a:t>
            </a:r>
          </a:p>
          <a:p>
            <a:pPr marL="0" indent="0">
              <a:buNone/>
            </a:pPr>
            <a:r>
              <a:rPr lang="en-US" altLang="ko-KR" sz="4800" dirty="0" smtClean="0"/>
              <a:t>SNS </a:t>
            </a:r>
            <a:r>
              <a:rPr lang="ko-KR" altLang="en-US" sz="4800" dirty="0" smtClean="0"/>
              <a:t>사용 </a:t>
            </a:r>
            <a:r>
              <a:rPr lang="en-US" altLang="ko-KR" sz="4800" dirty="0" smtClean="0"/>
              <a:t>&lt;-&gt;SNS </a:t>
            </a:r>
            <a:r>
              <a:rPr lang="ko-KR" altLang="en-US" sz="4800" dirty="0" smtClean="0"/>
              <a:t>사용</a:t>
            </a:r>
            <a:r>
              <a:rPr lang="en-US" altLang="ko-KR" sz="4800" dirty="0"/>
              <a:t> </a:t>
            </a:r>
            <a:r>
              <a:rPr lang="en-US" altLang="ko-KR" sz="4800" dirty="0" smtClean="0"/>
              <a:t>X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95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89" y="87880"/>
            <a:ext cx="7920880" cy="4722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그림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51" y="4829324"/>
            <a:ext cx="7560950" cy="20474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656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ko-KR" altLang="en-US" dirty="0" smtClean="0"/>
          </a:p>
          <a:p>
            <a:r>
              <a:rPr lang="ko-KR" altLang="en-US" dirty="0" err="1" smtClean="0"/>
              <a:t>최근들어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현대에 가장 큰 영향력을 끼치고 있고 전 세계적으로 소통할 수 있는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는 가장 큰 화두이다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그리하여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가 우리 삶에서 어떻게 활용되고 있으며 어떠한 영향을 미치는지에 대해 의미를 두었다</a:t>
            </a:r>
            <a:r>
              <a:rPr lang="en-US" altLang="ko-KR" dirty="0" smtClean="0"/>
              <a:t>.</a:t>
            </a:r>
          </a:p>
          <a:p>
            <a:endParaRPr lang="en-US" altLang="ko-KR" smtClean="0"/>
          </a:p>
          <a:p>
            <a:r>
              <a:rPr lang="ko-KR" altLang="en-US" dirty="0" smtClean="0"/>
              <a:t>이번 연구는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의 긍정적인 이면에 대해 논하였다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이연구는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가 대인관계</a:t>
            </a:r>
            <a:r>
              <a:rPr lang="en-US" altLang="ko-KR" dirty="0" smtClean="0"/>
              <a:t>,</a:t>
            </a:r>
            <a:r>
              <a:rPr lang="ko-KR" altLang="en-US" dirty="0" smtClean="0"/>
              <a:t>자기표현</a:t>
            </a:r>
            <a:r>
              <a:rPr lang="en-US" altLang="ko-KR" dirty="0" smtClean="0"/>
              <a:t>,</a:t>
            </a:r>
            <a:r>
              <a:rPr lang="ko-KR" altLang="en-US" dirty="0" smtClean="0"/>
              <a:t>커뮤니케이션 능력에 관해 많은 영향력을 끼치고 소통에 </a:t>
            </a:r>
            <a:r>
              <a:rPr lang="ko-KR" altLang="en-US" dirty="0" smtClean="0">
                <a:solidFill>
                  <a:srgbClr val="FF0000"/>
                </a:solidFill>
              </a:rPr>
              <a:t>도움을 준다는 결론을 내고 있지만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en-US" altLang="ko-KR" dirty="0" err="1" smtClean="0">
                <a:solidFill>
                  <a:srgbClr val="FF0000"/>
                </a:solidFill>
              </a:rPr>
              <a:t>sns</a:t>
            </a:r>
            <a:r>
              <a:rPr lang="ko-KR" altLang="en-US" dirty="0" smtClean="0">
                <a:solidFill>
                  <a:srgbClr val="FF0000"/>
                </a:solidFill>
              </a:rPr>
              <a:t>는 양면성을 갖고 있기에 부정적인 면모를 배제시켜 연구의 편향성을 띄기</a:t>
            </a:r>
            <a:r>
              <a:rPr lang="ko-KR" altLang="en-US" dirty="0">
                <a:solidFill>
                  <a:srgbClr val="FF0000"/>
                </a:solidFill>
              </a:rPr>
              <a:t>도</a:t>
            </a:r>
            <a:r>
              <a:rPr lang="ko-KR" altLang="en-US" dirty="0" smtClean="0">
                <a:solidFill>
                  <a:srgbClr val="FF0000"/>
                </a:solidFill>
              </a:rPr>
              <a:t> 하다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토론 및 결론</a:t>
            </a:r>
            <a:br>
              <a:rPr lang="ko-KR" altLang="en-US" dirty="0" smtClean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72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최근 전세계는 </a:t>
            </a:r>
            <a:r>
              <a:rPr lang="en-US" altLang="ko-KR" dirty="0" smtClean="0"/>
              <a:t>SNS</a:t>
            </a:r>
            <a:r>
              <a:rPr lang="en-US" altLang="ko-KR" dirty="0"/>
              <a:t> </a:t>
            </a:r>
            <a:r>
              <a:rPr lang="ko-KR" altLang="en-US" dirty="0" smtClean="0"/>
              <a:t>서비스로 친구 관계를 맺어 정보를 공유를 한다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이런 </a:t>
            </a:r>
            <a:r>
              <a:rPr lang="en-US" altLang="ko-KR" dirty="0"/>
              <a:t>SNS</a:t>
            </a:r>
            <a:r>
              <a:rPr lang="ko-KR" altLang="en-US" dirty="0"/>
              <a:t>사용자들을 </a:t>
            </a:r>
            <a:r>
              <a:rPr lang="ko-KR" altLang="en-US" dirty="0" smtClean="0"/>
              <a:t>대상으로 </a:t>
            </a:r>
            <a:r>
              <a:rPr lang="ko-KR" altLang="en-US" dirty="0"/>
              <a:t>사용자의 자기표현 행위가 </a:t>
            </a:r>
            <a:r>
              <a:rPr lang="en-US" altLang="ko-KR" dirty="0"/>
              <a:t>SNS</a:t>
            </a:r>
            <a:r>
              <a:rPr lang="ko-KR" altLang="en-US" dirty="0"/>
              <a:t>이용 후 </a:t>
            </a:r>
            <a:r>
              <a:rPr lang="ko-KR" altLang="en-US" dirty="0" smtClean="0"/>
              <a:t>어떠한 부분을 달라지게 했을지 생각해보자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관심사 소개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7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err="1" smtClean="0">
                <a:solidFill>
                  <a:srgbClr val="00B0F0"/>
                </a:solidFill>
              </a:rPr>
              <a:t>고프만</a:t>
            </a:r>
            <a:r>
              <a:rPr lang="ko-KR" altLang="en-US" dirty="0" smtClean="0"/>
              <a:t>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자기표현에 대한 연구를 본격적으로 시작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ko-KR" altLang="en-US" sz="3200" dirty="0" smtClean="0">
                <a:solidFill>
                  <a:srgbClr val="00B0F0"/>
                </a:solidFill>
              </a:rPr>
              <a:t>자기표현</a:t>
            </a:r>
            <a:r>
              <a:rPr lang="ko-KR" altLang="en-US" dirty="0" smtClean="0"/>
              <a:t> 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ko-KR" altLang="en-US" sz="2400" dirty="0" smtClean="0"/>
              <a:t>자신의 장점을 부각하거나 자신과 관련한 부정적인 정보를 생략하는 등 선택적 표현으로 정의되어 진다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근래에는 다양한 </a:t>
            </a:r>
            <a:r>
              <a:rPr lang="en-US" altLang="ko-KR" sz="2400" dirty="0" smtClean="0"/>
              <a:t>IT</a:t>
            </a:r>
            <a:r>
              <a:rPr lang="ko-KR" altLang="en-US" sz="2400" dirty="0" smtClean="0"/>
              <a:t>기술의 발전과 더불어 </a:t>
            </a:r>
            <a:r>
              <a:rPr lang="en-US" altLang="ko-KR" sz="2400" dirty="0" smtClean="0"/>
              <a:t>SNS</a:t>
            </a:r>
            <a:r>
              <a:rPr lang="ko-KR" altLang="en-US" sz="2400" dirty="0" smtClean="0"/>
              <a:t>를 통한 자기표현 행동을 </a:t>
            </a:r>
            <a:r>
              <a:rPr lang="ko-KR" altLang="en-US" sz="2400" dirty="0" smtClean="0"/>
              <a:t>자연스러워 </a:t>
            </a:r>
            <a:r>
              <a:rPr lang="ko-KR" altLang="en-US" sz="2400" dirty="0" smtClean="0"/>
              <a:t>졌다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자기표현과 </a:t>
            </a:r>
            <a:r>
              <a:rPr lang="en-US" altLang="ko-KR" sz="3600" dirty="0" smtClean="0"/>
              <a:t>SNS</a:t>
            </a:r>
            <a:endParaRPr lang="ko-KR" alt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173388"/>
            <a:ext cx="3456384" cy="2603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25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CMC</a:t>
            </a:r>
            <a:r>
              <a:rPr lang="ko-KR" altLang="en-US" dirty="0" smtClean="0"/>
              <a:t>연구에서는 자기표현의 정도가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참여자 상호간의 신뢰를 제공한다고 논의 된 바가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또한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가상공간에서의 익명성이 타인과의 상호작용과정에서 심리적 부담을 줄여 줄 수 있어 대인관계 형성에 용이하다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sz="2000" dirty="0" smtClean="0"/>
              <a:t>Boyd  &amp;  Ellison(2007)</a:t>
            </a:r>
            <a:r>
              <a:rPr lang="ko-KR" altLang="en-US" sz="2000" dirty="0"/>
              <a:t>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SNS</a:t>
            </a:r>
            <a:r>
              <a:rPr lang="ko-KR" altLang="en-US" sz="2000" dirty="0" smtClean="0"/>
              <a:t>가 사용자의 </a:t>
            </a:r>
            <a:r>
              <a:rPr lang="ko-KR" altLang="en-US" sz="2000" dirty="0" err="1" smtClean="0"/>
              <a:t>사회적네트워크를</a:t>
            </a:r>
            <a:r>
              <a:rPr lang="ko-KR" altLang="en-US" sz="2000" dirty="0" smtClean="0"/>
              <a:t> 구성원들에게 노출하고 서로 </a:t>
            </a:r>
            <a:r>
              <a:rPr lang="ko-KR" altLang="en-US" sz="2000" dirty="0" err="1" smtClean="0"/>
              <a:t>연계하도록하는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장점이있다</a:t>
            </a: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삶의 질과 </a:t>
            </a:r>
            <a:r>
              <a:rPr lang="en-US" altLang="ko-KR" sz="3600" dirty="0" smtClean="0"/>
              <a:t>SNS</a:t>
            </a:r>
            <a:r>
              <a:rPr lang="ko-KR" altLang="en-US" sz="3600" dirty="0" smtClean="0"/>
              <a:t>사용</a:t>
            </a:r>
            <a:r>
              <a:rPr lang="en-US" altLang="ko-KR" sz="3600" dirty="0" smtClean="0"/>
              <a:t>,</a:t>
            </a:r>
            <a:r>
              <a:rPr lang="ko-KR" altLang="en-US" sz="3600" dirty="0" smtClean="0"/>
              <a:t>대인관계의 변화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295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자신의 커뮤니케이션 능력이 높다고 인식</a:t>
            </a:r>
            <a:r>
              <a:rPr lang="ko-KR" altLang="en-US" dirty="0" smtClean="0"/>
              <a:t>하는 경우엔 자신의 생각을 </a:t>
            </a:r>
            <a:r>
              <a:rPr lang="ko-KR" altLang="en-US" dirty="0" smtClean="0">
                <a:solidFill>
                  <a:srgbClr val="FF0000"/>
                </a:solidFill>
              </a:rPr>
              <a:t>더 효과적을 잘 표현</a:t>
            </a:r>
            <a:r>
              <a:rPr lang="ko-KR" altLang="en-US" dirty="0" smtClean="0"/>
              <a:t>하는 경향이 있다는 사실이 연구된 바가 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이 연구를 토대로 </a:t>
            </a:r>
            <a:r>
              <a:rPr lang="en-US" altLang="ko-KR" dirty="0" err="1" smtClean="0"/>
              <a:t>sns</a:t>
            </a:r>
            <a:r>
              <a:rPr lang="ko-KR" altLang="en-US" dirty="0" smtClean="0"/>
              <a:t>상에서의 자기표현</a:t>
            </a:r>
            <a:r>
              <a:rPr lang="en-US" altLang="ko-KR" dirty="0" smtClean="0"/>
              <a:t>(</a:t>
            </a:r>
            <a:r>
              <a:rPr lang="ko-KR" altLang="en-US" dirty="0" smtClean="0"/>
              <a:t>개인의 커뮤니케이션 능력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오프라인에서의 대인관계 변화에 유의미한 영향력이 있는지 검증하여 보고자 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커뮤니케이션 능력과 자기표현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1395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dirty="0" smtClean="0"/>
              <a:t> </a:t>
            </a:r>
          </a:p>
          <a:p>
            <a:pPr marL="109728" indent="0">
              <a:buNone/>
            </a:pPr>
            <a:r>
              <a:rPr lang="ko-KR" altLang="en-US" b="1" dirty="0" smtClean="0"/>
              <a:t>가설</a:t>
            </a:r>
            <a:r>
              <a:rPr lang="en-US" altLang="ko-KR" b="1" dirty="0" smtClean="0"/>
              <a:t>1:sns</a:t>
            </a:r>
            <a:r>
              <a:rPr lang="ko-KR" altLang="en-US" b="1" dirty="0" smtClean="0"/>
              <a:t>를 통해 사용자들은 삶의 질이 나아질 수 있다</a:t>
            </a:r>
            <a:r>
              <a:rPr lang="en-US" altLang="ko-KR" b="1" dirty="0" smtClean="0"/>
              <a:t>.</a:t>
            </a:r>
          </a:p>
          <a:p>
            <a:endParaRPr lang="en-US" altLang="ko-KR" dirty="0" smtClean="0"/>
          </a:p>
          <a:p>
            <a:pPr marL="0" indent="0">
              <a:buNone/>
            </a:pPr>
            <a:r>
              <a:rPr lang="ko-KR" altLang="en-US" sz="2600" dirty="0" smtClean="0"/>
              <a:t>우리는 이 가설을 세움으로써 사용자라면 그 사용 기간의 차이에 따라  달라지는지</a:t>
            </a:r>
            <a:r>
              <a:rPr lang="en-US" altLang="ko-KR" sz="2600" dirty="0" smtClean="0"/>
              <a:t>,</a:t>
            </a:r>
            <a:r>
              <a:rPr lang="ko-KR" altLang="en-US" sz="2600" dirty="0" smtClean="0"/>
              <a:t> 삶의 질에 있어서 커뮤니케이션과 상관관계에 놓여있는지 알아보고 싶었다</a:t>
            </a:r>
            <a:r>
              <a:rPr lang="en-US" altLang="ko-KR" sz="2600" dirty="0" smtClean="0"/>
              <a:t>.</a:t>
            </a:r>
          </a:p>
          <a:p>
            <a:endParaRPr lang="en-US" altLang="ko-KR" sz="2600" dirty="0" smtClean="0"/>
          </a:p>
          <a:p>
            <a:pPr marL="0" indent="0">
              <a:buNone/>
            </a:pPr>
            <a:r>
              <a:rPr lang="ko-KR" altLang="en-US" sz="1900" dirty="0" smtClean="0">
                <a:solidFill>
                  <a:srgbClr val="FF0000"/>
                </a:solidFill>
              </a:rPr>
              <a:t>독립변인</a:t>
            </a:r>
            <a:r>
              <a:rPr lang="en-US" altLang="ko-KR" sz="1900" dirty="0" smtClean="0">
                <a:solidFill>
                  <a:srgbClr val="FF0000"/>
                </a:solidFill>
              </a:rPr>
              <a:t>: SNS</a:t>
            </a:r>
            <a:r>
              <a:rPr lang="ko-KR" altLang="en-US" sz="1900" dirty="0" smtClean="0">
                <a:solidFill>
                  <a:srgbClr val="FF0000"/>
                </a:solidFill>
              </a:rPr>
              <a:t>사용의 유무와 활동량</a:t>
            </a:r>
          </a:p>
          <a:p>
            <a:pPr marL="0" indent="0">
              <a:buNone/>
            </a:pPr>
            <a:r>
              <a:rPr lang="ko-KR" altLang="en-US" sz="1900" dirty="0" smtClean="0">
                <a:solidFill>
                  <a:srgbClr val="FF0000"/>
                </a:solidFill>
              </a:rPr>
              <a:t>종속변인</a:t>
            </a:r>
            <a:r>
              <a:rPr lang="en-US" altLang="ko-KR" sz="1900" dirty="0" smtClean="0">
                <a:solidFill>
                  <a:srgbClr val="FF0000"/>
                </a:solidFill>
              </a:rPr>
              <a:t>: </a:t>
            </a:r>
            <a:r>
              <a:rPr lang="ko-KR" altLang="en-US" sz="1900" dirty="0" smtClean="0">
                <a:solidFill>
                  <a:srgbClr val="FF0000"/>
                </a:solidFill>
              </a:rPr>
              <a:t>개개인의 삶의 질과 의사소통의 원활한 정도</a:t>
            </a:r>
          </a:p>
          <a:p>
            <a:pPr marL="0" indent="0">
              <a:buNone/>
            </a:pPr>
            <a:r>
              <a:rPr lang="ko-KR" altLang="en-US" sz="1900" dirty="0" smtClean="0"/>
              <a:t>통제변인</a:t>
            </a:r>
            <a:r>
              <a:rPr lang="en-US" altLang="ko-KR" sz="1900" dirty="0" smtClean="0"/>
              <a:t>: </a:t>
            </a:r>
            <a:r>
              <a:rPr lang="ko-KR" altLang="en-US" sz="1900" dirty="0" smtClean="0"/>
              <a:t>비슷한 연령대 및 집안환경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가정 내 수입 등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ko-KR" altLang="en-US" sz="1900" dirty="0" smtClean="0"/>
              <a:t>매개변인</a:t>
            </a:r>
            <a:r>
              <a:rPr lang="en-US" altLang="ko-KR" sz="1900" dirty="0" smtClean="0"/>
              <a:t>: SNS</a:t>
            </a:r>
            <a:r>
              <a:rPr lang="ko-KR" altLang="en-US" sz="1900" dirty="0" smtClean="0"/>
              <a:t>를 통한 온라인 환경에 노출</a:t>
            </a:r>
          </a:p>
          <a:p>
            <a:endParaRPr lang="ko-KR" altLang="en-US" sz="19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연구문제와 가설</a:t>
            </a:r>
            <a:br>
              <a:rPr lang="ko-KR" altLang="en-US" dirty="0" smtClean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55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256584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가설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샘플수집</a:t>
            </a:r>
            <a:r>
              <a:rPr lang="en-US" altLang="ko-KR" dirty="0"/>
              <a:t>&amp;</a:t>
            </a:r>
            <a:r>
              <a:rPr lang="ko-KR" altLang="en-US" dirty="0"/>
              <a:t>데이터 수집</a:t>
            </a:r>
          </a:p>
          <a:p>
            <a:endParaRPr lang="ko-KR" altLang="en-US" dirty="0" smtClean="0"/>
          </a:p>
          <a:p>
            <a:pPr marL="0" indent="0">
              <a:buNone/>
            </a:pPr>
            <a:r>
              <a:rPr lang="ko-KR" altLang="en-US" sz="2800" b="1" dirty="0" smtClean="0"/>
              <a:t>첫째로 정보 수집이다</a:t>
            </a:r>
            <a:r>
              <a:rPr lang="en-US" altLang="ko-KR" sz="2800" b="1" dirty="0" smtClean="0"/>
              <a:t>.</a:t>
            </a:r>
          </a:p>
          <a:p>
            <a:pPr marL="0" indent="0">
              <a:buNone/>
            </a:pPr>
            <a:r>
              <a:rPr lang="en-US" altLang="ko-KR" dirty="0" smtClean="0"/>
              <a:t> </a:t>
            </a:r>
          </a:p>
          <a:p>
            <a:pPr marL="0" indent="0">
              <a:buNone/>
            </a:pPr>
            <a:r>
              <a:rPr lang="ko-KR" altLang="en-US" dirty="0" err="1" smtClean="0"/>
              <a:t>페이스북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인스타그램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트위터</a:t>
            </a:r>
            <a:r>
              <a:rPr lang="ko-KR" altLang="en-US" dirty="0" smtClean="0"/>
              <a:t> 등 활발한 </a:t>
            </a:r>
            <a:r>
              <a:rPr lang="en-US" altLang="ko-KR" dirty="0" smtClean="0"/>
              <a:t>SNS </a:t>
            </a:r>
            <a:r>
              <a:rPr lang="ko-KR" altLang="en-US" dirty="0" smtClean="0"/>
              <a:t>활동을 통해 인지도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수입면에서</a:t>
            </a:r>
            <a:r>
              <a:rPr lang="ko-KR" altLang="en-US" dirty="0" smtClean="0"/>
              <a:t> 상위 그룹에 속한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흔히 말하는 </a:t>
            </a:r>
            <a:r>
              <a:rPr lang="en-US" altLang="ko-KR" dirty="0" smtClean="0">
                <a:solidFill>
                  <a:srgbClr val="FF0000"/>
                </a:solidFill>
              </a:rPr>
              <a:t>SNS </a:t>
            </a:r>
            <a:r>
              <a:rPr lang="ko-KR" altLang="en-US" dirty="0" smtClean="0">
                <a:solidFill>
                  <a:srgbClr val="FF0000"/>
                </a:solidFill>
              </a:rPr>
              <a:t>스타들을 </a:t>
            </a:r>
            <a:r>
              <a:rPr lang="en-US" altLang="ko-KR" dirty="0" smtClean="0">
                <a:solidFill>
                  <a:srgbClr val="FF0000"/>
                </a:solidFill>
              </a:rPr>
              <a:t>random sampling </a:t>
            </a:r>
            <a:r>
              <a:rPr lang="ko-KR" altLang="en-US" dirty="0" smtClean="0">
                <a:solidFill>
                  <a:srgbClr val="FF0000"/>
                </a:solidFill>
              </a:rPr>
              <a:t>한다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altLang="ko-K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ko-KR" altLang="en-US" dirty="0" smtClean="0"/>
              <a:t>그 사람의 </a:t>
            </a:r>
            <a:r>
              <a:rPr lang="en-US" altLang="ko-KR" dirty="0" smtClean="0"/>
              <a:t>SNS </a:t>
            </a:r>
            <a:r>
              <a:rPr lang="ko-KR" altLang="en-US" dirty="0" smtClean="0"/>
              <a:t>사용 기간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과거와 현재의 삶의 변화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만족도 등을 조사한다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789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내용 개체 틀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37" y="764704"/>
            <a:ext cx="8064896" cy="5184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989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692696"/>
            <a:ext cx="8157592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ko-KR" altLang="en-US" b="1" dirty="0" smtClean="0"/>
              <a:t>가</a:t>
            </a:r>
            <a:r>
              <a:rPr lang="ko-KR" altLang="en-US" b="1" dirty="0"/>
              <a:t>설</a:t>
            </a:r>
            <a:r>
              <a:rPr lang="en-US" altLang="ko-KR" b="1" dirty="0" smtClean="0"/>
              <a:t>2 : </a:t>
            </a:r>
            <a:r>
              <a:rPr lang="ko-KR" altLang="en-US" b="1" dirty="0" smtClean="0"/>
              <a:t>사용하고 있는 </a:t>
            </a:r>
            <a:r>
              <a:rPr lang="en-US" altLang="ko-KR" b="1" dirty="0" smtClean="0"/>
              <a:t>SNS</a:t>
            </a:r>
            <a:r>
              <a:rPr lang="ko-KR" altLang="en-US" b="1" dirty="0" smtClean="0"/>
              <a:t>사이트 수와 </a:t>
            </a:r>
            <a:r>
              <a:rPr lang="en-US" altLang="ko-KR" b="1" dirty="0" smtClean="0"/>
              <a:t>SNS </a:t>
            </a:r>
            <a:r>
              <a:rPr lang="ko-KR" altLang="en-US" b="1" dirty="0" smtClean="0"/>
              <a:t>이용경력이 많을수록 자기표현과 커뮤니케이션에 능할 것이다</a:t>
            </a:r>
            <a:r>
              <a:rPr lang="en-US" altLang="ko-KR" b="1" dirty="0" smtClean="0"/>
              <a:t>.</a:t>
            </a:r>
          </a:p>
          <a:p>
            <a:endParaRPr lang="en-US" altLang="ko-KR" dirty="0" smtClean="0"/>
          </a:p>
          <a:p>
            <a:pPr marL="0" indent="0">
              <a:buNone/>
            </a:pPr>
            <a:r>
              <a:rPr lang="ko-KR" altLang="en-US" sz="2400" dirty="0" smtClean="0"/>
              <a:t>우리는 이 가설을 토대로 </a:t>
            </a:r>
            <a:r>
              <a:rPr lang="en-US" altLang="ko-KR" sz="2400" dirty="0" smtClean="0"/>
              <a:t>SNS</a:t>
            </a:r>
            <a:r>
              <a:rPr lang="ko-KR" altLang="en-US" sz="2400" dirty="0" smtClean="0"/>
              <a:t>사이트를 얼마나 많이 이용하는지</a:t>
            </a:r>
            <a:r>
              <a:rPr lang="en-US" altLang="ko-KR" sz="2400" dirty="0" smtClean="0"/>
              <a:t>, SNS</a:t>
            </a:r>
            <a:r>
              <a:rPr lang="ko-KR" altLang="en-US" sz="2400" dirty="0" smtClean="0"/>
              <a:t>이용경력은 얼마나 되었는지에 따라 자기표현과 커뮤니케이션 능력에 영향을 주는지에 관심이 있다</a:t>
            </a:r>
            <a:r>
              <a:rPr lang="en-US" altLang="ko-KR" sz="2400" dirty="0" smtClean="0"/>
              <a:t>.</a:t>
            </a:r>
          </a:p>
          <a:p>
            <a:endParaRPr lang="en-US" altLang="ko-KR" dirty="0" smtClean="0"/>
          </a:p>
          <a:p>
            <a:pPr marL="0" indent="0">
              <a:buNone/>
            </a:pPr>
            <a:r>
              <a:rPr lang="ko-KR" altLang="en-US" sz="1900" dirty="0" smtClean="0">
                <a:solidFill>
                  <a:srgbClr val="FF0000"/>
                </a:solidFill>
              </a:rPr>
              <a:t>독립변인</a:t>
            </a:r>
            <a:r>
              <a:rPr lang="en-US" altLang="ko-KR" sz="1900" dirty="0" smtClean="0">
                <a:solidFill>
                  <a:srgbClr val="FF0000"/>
                </a:solidFill>
              </a:rPr>
              <a:t>: SNS</a:t>
            </a:r>
            <a:r>
              <a:rPr lang="ko-KR" altLang="en-US" sz="1900" dirty="0" err="1" smtClean="0">
                <a:solidFill>
                  <a:srgbClr val="FF0000"/>
                </a:solidFill>
              </a:rPr>
              <a:t>사이트수</a:t>
            </a:r>
            <a:r>
              <a:rPr lang="en-US" altLang="ko-KR" sz="1900" dirty="0" smtClean="0">
                <a:solidFill>
                  <a:srgbClr val="FF0000"/>
                </a:solidFill>
              </a:rPr>
              <a:t>, SNS</a:t>
            </a:r>
            <a:r>
              <a:rPr lang="ko-KR" altLang="en-US" sz="1900" dirty="0" smtClean="0">
                <a:solidFill>
                  <a:srgbClr val="FF0000"/>
                </a:solidFill>
              </a:rPr>
              <a:t>이용경력</a:t>
            </a:r>
          </a:p>
          <a:p>
            <a:pPr marL="0" indent="0">
              <a:buNone/>
            </a:pPr>
            <a:r>
              <a:rPr lang="ko-KR" altLang="en-US" sz="1900" dirty="0" smtClean="0">
                <a:solidFill>
                  <a:srgbClr val="FF0000"/>
                </a:solidFill>
              </a:rPr>
              <a:t>종속변인</a:t>
            </a:r>
            <a:r>
              <a:rPr lang="en-US" altLang="ko-KR" sz="1900" dirty="0" smtClean="0">
                <a:solidFill>
                  <a:srgbClr val="FF0000"/>
                </a:solidFill>
              </a:rPr>
              <a:t>: </a:t>
            </a:r>
            <a:r>
              <a:rPr lang="ko-KR" altLang="en-US" sz="1900" dirty="0" smtClean="0">
                <a:solidFill>
                  <a:srgbClr val="FF0000"/>
                </a:solidFill>
              </a:rPr>
              <a:t>자기표현에 능하다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커뮤니케이션 능력이 높다</a:t>
            </a:r>
          </a:p>
          <a:p>
            <a:pPr marL="0" indent="0">
              <a:buNone/>
            </a:pPr>
            <a:r>
              <a:rPr lang="ko-KR" altLang="en-US" sz="1900" dirty="0" smtClean="0"/>
              <a:t>통제변인</a:t>
            </a:r>
            <a:r>
              <a:rPr lang="en-US" altLang="ko-KR" sz="1900" dirty="0" smtClean="0"/>
              <a:t>: </a:t>
            </a:r>
            <a:r>
              <a:rPr lang="ko-KR" altLang="en-US" sz="1900" dirty="0" smtClean="0"/>
              <a:t>연령별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5162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</TotalTime>
  <Words>808</Words>
  <Application>Microsoft Office PowerPoint</Application>
  <PresentationFormat>화면 슬라이드 쇼(4:3)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광장</vt:lpstr>
      <vt:lpstr>SNS 활용의 이점</vt:lpstr>
      <vt:lpstr>관심사 소개</vt:lpstr>
      <vt:lpstr>자기표현과 SNS</vt:lpstr>
      <vt:lpstr>삶의 질과 SNS사용,대인관계의 변화</vt:lpstr>
      <vt:lpstr>커뮤니케이션 능력과 자기표현</vt:lpstr>
      <vt:lpstr>연구문제와 가설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토론 및 결론 </vt:lpstr>
    </vt:vector>
  </TitlesOfParts>
  <Company>XP R2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dream</cp:lastModifiedBy>
  <cp:revision>18</cp:revision>
  <dcterms:created xsi:type="dcterms:W3CDTF">2016-06-05T17:43:07Z</dcterms:created>
  <dcterms:modified xsi:type="dcterms:W3CDTF">2016-06-08T12:58:19Z</dcterms:modified>
</cp:coreProperties>
</file>