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8" r:id="rId3"/>
    <p:sldId id="261" r:id="rId4"/>
    <p:sldId id="259" r:id="rId5"/>
    <p:sldId id="262" r:id="rId6"/>
    <p:sldId id="260" r:id="rId7"/>
    <p:sldId id="267" r:id="rId8"/>
    <p:sldId id="275" r:id="rId9"/>
    <p:sldId id="263" r:id="rId10"/>
    <p:sldId id="265" r:id="rId11"/>
    <p:sldId id="266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89"/>
    <p:restoredTop sz="50000"/>
  </p:normalViewPr>
  <p:slideViewPr>
    <p:cSldViewPr snapToGrid="0" snapToObjects="1">
      <p:cViewPr varScale="1">
        <p:scale>
          <a:sx n="83" d="100"/>
          <a:sy n="83" d="100"/>
        </p:scale>
        <p:origin x="7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94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0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7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5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97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8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0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7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3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8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4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459D8-FDC2-4542-9572-8F34E63430E1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B3F6DB-BEF7-A348-8170-8F40B097E5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1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171" y="493496"/>
            <a:ext cx="10058400" cy="3566160"/>
          </a:xfrm>
        </p:spPr>
        <p:txBody>
          <a:bodyPr>
            <a:normAutofit/>
          </a:bodyPr>
          <a:lstStyle/>
          <a:p>
            <a:r>
              <a:rPr lang="en-US" sz="8800" b="1" dirty="0"/>
              <a:t>BYOD</a:t>
            </a:r>
            <a:br>
              <a:rPr lang="en-US" sz="8800" b="1" dirty="0"/>
            </a:br>
            <a:r>
              <a:rPr lang="en-US" sz="8800" b="1" dirty="0"/>
              <a:t>(BRING YOUR OWN DEVICE)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ko-KR" altLang="en-US" dirty="0"/>
              <a:t>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4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PVR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8" y="1845734"/>
            <a:ext cx="1005840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 별도의 비디오 테이프 없이 컴퓨터의 하드디스크 드라이브에 텔레비전 프로그램을 녹화할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디지털 방식으로 녹화를 하기 때문에 화질 저하가 적다</a:t>
            </a:r>
            <a:r>
              <a:rPr lang="en-US" altLang="ko-KR" sz="2400" dirty="0"/>
              <a:t>. EPG(electronic program guide/</a:t>
            </a:r>
            <a:r>
              <a:rPr lang="ko-KR" altLang="en-US" sz="2400" dirty="0"/>
              <a:t>전자방송편성표</a:t>
            </a:r>
            <a:r>
              <a:rPr lang="en-US" altLang="ko-KR" sz="2400" dirty="0"/>
              <a:t>)</a:t>
            </a:r>
            <a:r>
              <a:rPr lang="ko-KR" altLang="en-US" sz="2400" dirty="0"/>
              <a:t>를 이용하여 녹화 스케쥴을 입력하여 놓거나 프로그램의 종류나 배우</a:t>
            </a:r>
            <a:r>
              <a:rPr lang="en-US" altLang="ko-KR" sz="2400" dirty="0"/>
              <a:t>·</a:t>
            </a:r>
            <a:r>
              <a:rPr lang="ko-KR" altLang="en-US" sz="2400" dirty="0"/>
              <a:t>제작자 이름만 입력해 두면 검색기능을 통해 관련 프로그램을 자동으로 녹화할 수 있으며</a:t>
            </a:r>
            <a:r>
              <a:rPr lang="en-US" altLang="ko-KR" sz="2400" dirty="0"/>
              <a:t>, </a:t>
            </a:r>
            <a:r>
              <a:rPr lang="ko-KR" altLang="en-US" sz="2400" dirty="0"/>
              <a:t>보고 싶지 않은 광고는 건너뛰기 기능으로 처리할 수도 있다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/>
              <a:t>또한 텔레비전 시청 시에도 버퍼 메모리를 이용하여 일시 정지하였다가 시청이 가능하며</a:t>
            </a:r>
            <a:r>
              <a:rPr lang="en-US" altLang="ko-KR" sz="2400" dirty="0"/>
              <a:t>, </a:t>
            </a:r>
            <a:r>
              <a:rPr lang="ko-KR" altLang="en-US" sz="2400" dirty="0"/>
              <a:t>빠르게 또는 느리게 탐색이 가능하다</a:t>
            </a:r>
            <a:r>
              <a:rPr lang="en-US" altLang="ko-KR" sz="2400" dirty="0"/>
              <a:t>. </a:t>
            </a:r>
            <a:r>
              <a:rPr lang="ko-KR" altLang="en-US" sz="2400" dirty="0" err="1"/>
              <a:t>컴포지트나</a:t>
            </a:r>
            <a:r>
              <a:rPr lang="ko-KR" altLang="en-US" sz="2400" dirty="0"/>
              <a:t> </a:t>
            </a:r>
            <a:r>
              <a:rPr lang="en-US" altLang="ko-KR" sz="2400" dirty="0"/>
              <a:t>HDMI</a:t>
            </a:r>
            <a:r>
              <a:rPr lang="ko-KR" altLang="en-US" sz="2400" dirty="0"/>
              <a:t>단자를 통해 </a:t>
            </a:r>
            <a:r>
              <a:rPr lang="en-US" altLang="ko-KR" sz="2400" dirty="0"/>
              <a:t>FULL-HD</a:t>
            </a:r>
            <a:r>
              <a:rPr lang="ko-KR" altLang="en-US" sz="2400" dirty="0"/>
              <a:t>급 방송을 녹화 또는 시청도 가능하다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08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98113"/>
            <a:ext cx="10058400" cy="1450757"/>
          </a:xfrm>
        </p:spPr>
        <p:txBody>
          <a:bodyPr>
            <a:normAutofit/>
          </a:bodyPr>
          <a:lstStyle/>
          <a:p>
            <a:r>
              <a:rPr lang="en-US" sz="7200" b="1" dirty="0"/>
              <a:t>APPS ON 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59383"/>
            <a:ext cx="1052493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 미래의 전자 프로그램 </a:t>
            </a:r>
            <a:r>
              <a:rPr lang="en-US" altLang="ko-KR" sz="2400" dirty="0"/>
              <a:t>:</a:t>
            </a:r>
            <a:r>
              <a:rPr lang="ko-KR" altLang="en-US" sz="2400" dirty="0"/>
              <a:t> 각각의 네트워크가 자신의 경험을 바탕으로 하고 있는 것이다</a:t>
            </a:r>
            <a:r>
              <a:rPr lang="en-US" altLang="ko-KR" sz="2400" dirty="0"/>
              <a:t>.</a:t>
            </a:r>
            <a:r>
              <a:rPr lang="ko-KR" altLang="en-US" sz="2400" dirty="0"/>
              <a:t>모든 네트워크를 검색하고 보편적인 </a:t>
            </a:r>
            <a:r>
              <a:rPr lang="en-US" altLang="ko-KR" sz="2400" dirty="0"/>
              <a:t>VOD</a:t>
            </a:r>
            <a:r>
              <a:rPr lang="ko-KR" altLang="en-US" sz="2400" dirty="0"/>
              <a:t>서비스를 사용할 수 있도록 하는 프레임워크를 제공할 것이다</a:t>
            </a:r>
            <a:r>
              <a:rPr lang="en-US" altLang="ko-KR" sz="2400" dirty="0"/>
              <a:t>. </a:t>
            </a:r>
          </a:p>
          <a:p>
            <a:pPr marL="0" indent="0">
              <a:buNone/>
            </a:pPr>
            <a:r>
              <a:rPr lang="en-US" altLang="ko-KR" sz="2400" dirty="0"/>
              <a:t>=&gt;</a:t>
            </a:r>
            <a:r>
              <a:rPr lang="ko-KR" altLang="en-US" sz="2400" dirty="0"/>
              <a:t>따라서 당신은 당신의 </a:t>
            </a:r>
            <a:r>
              <a:rPr lang="en-US" altLang="ko-KR" sz="2400" dirty="0"/>
              <a:t>favorites/watch </a:t>
            </a:r>
            <a:r>
              <a:rPr lang="ko-KR" altLang="en-US" sz="2400" dirty="0"/>
              <a:t>리스트에 있는 이미지로 프로그래밍을 추천하고</a:t>
            </a:r>
            <a:r>
              <a:rPr lang="en-US" altLang="ko-KR" sz="2400" dirty="0"/>
              <a:t>, 3</a:t>
            </a:r>
            <a:r>
              <a:rPr lang="ko-KR" altLang="en-US" sz="2400" dirty="0"/>
              <a:t>번째 슬롯에 있는 전자 프로그램 가이드와 </a:t>
            </a:r>
            <a:r>
              <a:rPr lang="en-US" altLang="ko-KR" sz="2400" dirty="0"/>
              <a:t>3</a:t>
            </a:r>
            <a:r>
              <a:rPr lang="ko-KR" altLang="en-US" sz="2400" dirty="0"/>
              <a:t>번째 슬롯에 있는 전자 프로그램 가이드를 추천할 것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8607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98113"/>
            <a:ext cx="10058400" cy="1450757"/>
          </a:xfrm>
        </p:spPr>
        <p:txBody>
          <a:bodyPr>
            <a:normAutofit/>
          </a:bodyPr>
          <a:lstStyle/>
          <a:p>
            <a:r>
              <a:rPr lang="en-US" sz="7200" b="1" dirty="0"/>
              <a:t>APPS ON 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59383"/>
            <a:ext cx="1052493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 음성 명령과 텍스트 입력을 통해 가이드를 검색할 수 있지만</a:t>
            </a:r>
            <a:r>
              <a:rPr lang="en-US" altLang="ko-KR" sz="2400" dirty="0"/>
              <a:t>, </a:t>
            </a:r>
            <a:r>
              <a:rPr lang="ko-KR" altLang="en-US" sz="2400" dirty="0"/>
              <a:t>일단 프로그램을 찾아서 클릭하면 네트워크의 세계로 이동할 수 있습니다</a:t>
            </a:r>
            <a:r>
              <a:rPr lang="en-US" altLang="ko-KR" sz="2400" dirty="0"/>
              <a:t>. </a:t>
            </a:r>
            <a:r>
              <a:rPr lang="ko-KR" altLang="en-US" sz="2400" dirty="0"/>
              <a:t>이는 태블릿 또는 화면에서 액세스 할 수 있는 보조 콘텐츠를 포함할 수 있으며</a:t>
            </a:r>
            <a:r>
              <a:rPr lang="en-US" altLang="ko-KR" sz="2400" dirty="0"/>
              <a:t>, </a:t>
            </a:r>
            <a:r>
              <a:rPr lang="ko-KR" altLang="en-US" sz="2400" dirty="0"/>
              <a:t>네트워크가 실행 중인 다른 네트워크 쇼를 시청하는 링크를 연결합니다</a:t>
            </a:r>
            <a:r>
              <a:rPr lang="en-US" altLang="ko-KR" sz="2400" dirty="0"/>
              <a:t>. </a:t>
            </a:r>
            <a:r>
              <a:rPr lang="ko-KR" altLang="en-US" sz="2400" dirty="0"/>
              <a:t>네트워크 페이지의 모든 것은 공통적인 디자인 체계를 가지고 있으므로 여러분은 </a:t>
            </a:r>
            <a:r>
              <a:rPr lang="en-US" altLang="ko-KR" sz="2400" dirty="0"/>
              <a:t>CBS</a:t>
            </a:r>
            <a:r>
              <a:rPr lang="ko-KR" altLang="en-US" sz="2400" dirty="0"/>
              <a:t>가 만화 네트워크를 보지 않는다는 것을 알게 될 것입니다</a:t>
            </a:r>
            <a:r>
              <a:rPr lang="en-US" altLang="ko-KR" sz="2400" dirty="0"/>
              <a:t>. </a:t>
            </a:r>
            <a:r>
              <a:rPr lang="ko-KR" altLang="en-US" sz="2400" dirty="0"/>
              <a:t>이것은 네트워크를 통해 자신들의 경험을 제어하고</a:t>
            </a:r>
            <a:r>
              <a:rPr lang="en-US" altLang="ko-KR" sz="2400" dirty="0"/>
              <a:t>, </a:t>
            </a:r>
            <a:r>
              <a:rPr lang="ko-KR" altLang="en-US" sz="2400" dirty="0"/>
              <a:t>고객들이 그들이 다운로드하고 바꿀 수 있는 방법을 강요하지 않고</a:t>
            </a:r>
            <a:r>
              <a:rPr lang="en-US" altLang="ko-KR" sz="2400" dirty="0"/>
              <a:t>, </a:t>
            </a:r>
            <a:r>
              <a:rPr lang="ko-KR" altLang="en-US" sz="2400" dirty="0"/>
              <a:t>그들의 경험을 제어하고자 하는 네트워크 문제를 해결하는 것이다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그들이 </a:t>
            </a:r>
            <a:r>
              <a:rPr lang="ko-KR" altLang="en-US" sz="2400" dirty="0" err="1"/>
              <a:t>그들만의</a:t>
            </a:r>
            <a:r>
              <a:rPr lang="ko-KR" altLang="en-US" sz="2400" dirty="0"/>
              <a:t> 브랜드 경험을 쌓게 하고</a:t>
            </a:r>
            <a:r>
              <a:rPr lang="en-US" altLang="ko-KR" sz="2400" dirty="0"/>
              <a:t>, </a:t>
            </a:r>
            <a:r>
              <a:rPr lang="ko-KR" altLang="en-US" sz="2400" dirty="0"/>
              <a:t>그들이 </a:t>
            </a:r>
            <a:r>
              <a:rPr lang="en-US" altLang="ko-KR" sz="2400" dirty="0"/>
              <a:t>MVPD</a:t>
            </a:r>
            <a:r>
              <a:rPr lang="ko-KR" altLang="en-US" sz="2400" dirty="0"/>
              <a:t>의 </a:t>
            </a:r>
            <a:r>
              <a:rPr lang="en-US" altLang="ko-KR" sz="2400" dirty="0"/>
              <a:t>EPG</a:t>
            </a:r>
            <a:r>
              <a:rPr lang="ko-KR" altLang="en-US" sz="2400" dirty="0"/>
              <a:t>에 살게 하는 것은 완벽한 해결책이다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9509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98113"/>
            <a:ext cx="10058400" cy="1450757"/>
          </a:xfrm>
        </p:spPr>
        <p:txBody>
          <a:bodyPr>
            <a:normAutofit/>
          </a:bodyPr>
          <a:lstStyle/>
          <a:p>
            <a:r>
              <a:rPr lang="en-US" sz="7200" b="1" dirty="0"/>
              <a:t>APPS ON 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59383"/>
            <a:ext cx="1052493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마지막으로</a:t>
            </a:r>
            <a:r>
              <a:rPr lang="en-US" altLang="ko-KR" sz="2400" dirty="0"/>
              <a:t>, </a:t>
            </a:r>
            <a:r>
              <a:rPr lang="ko-KR" altLang="en-US" sz="2400"/>
              <a:t>미래의 전자 프로그램은 </a:t>
            </a:r>
            <a:r>
              <a:rPr lang="ko-KR" altLang="en-US" sz="2400" dirty="0"/>
              <a:t>양쪽의 장점을 가진 소비자들을 위해 작동한다</a:t>
            </a:r>
            <a:r>
              <a:rPr lang="en-US" altLang="ko-KR" sz="2400" dirty="0"/>
              <a:t>. </a:t>
            </a:r>
            <a:r>
              <a:rPr lang="ko-KR" altLang="en-US" sz="2400" dirty="0"/>
              <a:t>네트워크 사이트 전체를 포함한 전체 어레이의 범용 메뉴를 검색할 수 있으며</a:t>
            </a:r>
            <a:r>
              <a:rPr lang="en-US" altLang="ko-KR" sz="2400" dirty="0"/>
              <a:t>, </a:t>
            </a:r>
            <a:r>
              <a:rPr lang="ko-KR" altLang="en-US" sz="2400" dirty="0"/>
              <a:t>네트워크 사이트를 사용할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또한 그들은 </a:t>
            </a:r>
            <a:r>
              <a:rPr lang="en-US" altLang="ko-KR" sz="2400" dirty="0"/>
              <a:t>MVPDs</a:t>
            </a:r>
            <a:r>
              <a:rPr lang="ko-KR" altLang="en-US" sz="2400" dirty="0"/>
              <a:t>의 프로그램 가이드와 스트리밍 서비스를 공유할 필요가 있다</a:t>
            </a:r>
            <a:r>
              <a:rPr lang="en-US" altLang="ko-KR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582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7200" b="1" dirty="0"/>
              <a:t>개요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460558" cy="4023360"/>
          </a:xfrm>
        </p:spPr>
        <p:txBody>
          <a:bodyPr>
            <a:normAutofit fontScale="92500" lnSpcReduction="10000"/>
          </a:bodyPr>
          <a:lstStyle/>
          <a:p>
            <a:pPr latinLnBrk="1"/>
            <a:r>
              <a:rPr lang="en-US" altLang="ko-KR" dirty="0"/>
              <a:t>MVPD(</a:t>
            </a:r>
            <a:r>
              <a:rPr lang="ko-KR" altLang="en-US" dirty="0"/>
              <a:t>다중방송채널 사업</a:t>
            </a:r>
            <a:r>
              <a:rPr lang="en-US" altLang="ko-KR" dirty="0"/>
              <a:t>)</a:t>
            </a:r>
            <a:r>
              <a:rPr lang="ko-KR" altLang="ko-KR" dirty="0"/>
              <a:t>의 </a:t>
            </a:r>
            <a:r>
              <a:rPr lang="ko-KR" altLang="ko-KR" dirty="0" err="1"/>
              <a:t>셋톱박스가</a:t>
            </a:r>
            <a:r>
              <a:rPr lang="ko-KR" altLang="ko-KR" dirty="0"/>
              <a:t> 하는 일은 비싸고 </a:t>
            </a:r>
            <a:r>
              <a:rPr lang="ko-KR" altLang="en-US" dirty="0"/>
              <a:t>신뢰성이 없다</a:t>
            </a:r>
            <a:r>
              <a:rPr lang="en-US" altLang="ko-KR" dirty="0"/>
              <a:t>. </a:t>
            </a:r>
          </a:p>
          <a:p>
            <a:pPr latinLnBrk="1"/>
            <a:r>
              <a:rPr lang="ko-KR" altLang="ko-KR" dirty="0"/>
              <a:t>소비자와 친숙하지 않고 스타일도 </a:t>
            </a:r>
            <a:r>
              <a:rPr lang="ko-KR" altLang="en-US" dirty="0"/>
              <a:t>좋지 않다</a:t>
            </a:r>
            <a:r>
              <a:rPr lang="en-US" altLang="ko-KR" dirty="0"/>
              <a:t>. </a:t>
            </a:r>
            <a:r>
              <a:rPr lang="ko-KR" altLang="ko-KR" dirty="0"/>
              <a:t>또한 설치되는 </a:t>
            </a:r>
            <a:r>
              <a:rPr lang="ko-KR" altLang="ko-KR" dirty="0" err="1"/>
              <a:t>점이</a:t>
            </a:r>
            <a:r>
              <a:rPr lang="ko-KR" altLang="en-US" dirty="0" err="1"/>
              <a:t>좋지</a:t>
            </a:r>
            <a:r>
              <a:rPr lang="ko-KR" altLang="en-US" dirty="0"/>
              <a:t> 않다</a:t>
            </a:r>
            <a:r>
              <a:rPr lang="en-US" altLang="ko-KR" dirty="0"/>
              <a:t>. </a:t>
            </a:r>
            <a:r>
              <a:rPr lang="ko-KR" altLang="en-US" dirty="0"/>
              <a:t>왜냐하면</a:t>
            </a:r>
            <a:r>
              <a:rPr lang="en-US" altLang="ko-KR" dirty="0"/>
              <a:t> </a:t>
            </a:r>
            <a:r>
              <a:rPr lang="ko-KR" altLang="ko-KR" dirty="0"/>
              <a:t>설치하려면 돈이 </a:t>
            </a:r>
            <a:r>
              <a:rPr lang="en-US" altLang="ko-KR" dirty="0"/>
              <a:t>100</a:t>
            </a:r>
            <a:r>
              <a:rPr lang="ko-KR" altLang="ko-KR" dirty="0"/>
              <a:t>달러 정도 들고 또 케이블 설치자는 믿을 수 </a:t>
            </a:r>
            <a:r>
              <a:rPr lang="ko-KR" altLang="en-US" dirty="0"/>
              <a:t>없다</a:t>
            </a:r>
            <a:r>
              <a:rPr lang="en-US" altLang="ko-KR" dirty="0"/>
              <a:t>. </a:t>
            </a:r>
            <a:endParaRPr lang="ko-KR" altLang="ko-KR" dirty="0"/>
          </a:p>
          <a:p>
            <a:pPr latinLnBrk="1"/>
            <a:r>
              <a:rPr lang="ko-KR" altLang="ko-KR" dirty="0"/>
              <a:t>매해마다 미국에서 싫어하는 기업</a:t>
            </a:r>
            <a:r>
              <a:rPr lang="ko-KR" altLang="en-US" dirty="0"/>
              <a:t>을 </a:t>
            </a:r>
            <a:r>
              <a:rPr lang="ko-KR" altLang="ko-KR" dirty="0"/>
              <a:t>뽑는 설문조사가 실행되는</a:t>
            </a:r>
            <a:r>
              <a:rPr lang="ko-KR" altLang="en-US" dirty="0"/>
              <a:t>데 </a:t>
            </a:r>
            <a:r>
              <a:rPr lang="ko-KR" altLang="ko-KR" dirty="0"/>
              <a:t> </a:t>
            </a:r>
            <a:r>
              <a:rPr lang="en-US" altLang="ko-KR" dirty="0"/>
              <a:t>MVPD</a:t>
            </a:r>
            <a:r>
              <a:rPr lang="ko-KR" altLang="ko-KR" dirty="0"/>
              <a:t>회사</a:t>
            </a:r>
            <a:r>
              <a:rPr lang="ko-KR" altLang="en-US" dirty="0"/>
              <a:t>가 </a:t>
            </a:r>
            <a:r>
              <a:rPr lang="en-US" altLang="ko-KR" dirty="0"/>
              <a:t>10</a:t>
            </a:r>
            <a:r>
              <a:rPr lang="ko-KR" altLang="en-US" dirty="0"/>
              <a:t>위 안에 종종 들고 있다</a:t>
            </a:r>
            <a:r>
              <a:rPr lang="en-US" altLang="ko-KR" dirty="0"/>
              <a:t>. </a:t>
            </a:r>
            <a:endParaRPr lang="ko-KR" altLang="ko-KR" dirty="0"/>
          </a:p>
          <a:p>
            <a:pPr latinLnBrk="1"/>
            <a:r>
              <a:rPr lang="en-US" altLang="ko-KR" dirty="0"/>
              <a:t>-&gt;</a:t>
            </a:r>
            <a:r>
              <a:rPr lang="ko-KR" altLang="ko-KR" dirty="0"/>
              <a:t> </a:t>
            </a:r>
            <a:r>
              <a:rPr lang="en-US" altLang="ko-KR" dirty="0"/>
              <a:t>MVPD</a:t>
            </a:r>
            <a:r>
              <a:rPr lang="ko-KR" altLang="ko-KR" dirty="0"/>
              <a:t>회사는 트위터 같은 곳에 설문조사</a:t>
            </a:r>
            <a:r>
              <a:rPr lang="en-US" altLang="ko-KR" dirty="0"/>
              <a:t>(</a:t>
            </a:r>
            <a:r>
              <a:rPr lang="ko-KR" altLang="en-US" dirty="0"/>
              <a:t>불만족 사항</a:t>
            </a:r>
            <a:r>
              <a:rPr lang="en-US" altLang="ko-KR" dirty="0"/>
              <a:t>,</a:t>
            </a:r>
            <a:r>
              <a:rPr lang="ko-KR" altLang="en-US" dirty="0"/>
              <a:t>좀더 나은 해결책</a:t>
            </a:r>
            <a:r>
              <a:rPr lang="en-US" altLang="ko-KR" dirty="0"/>
              <a:t>)</a:t>
            </a:r>
            <a:r>
              <a:rPr lang="ko-KR" altLang="ko-KR" dirty="0"/>
              <a:t>를 </a:t>
            </a:r>
            <a:r>
              <a:rPr lang="ko-KR" altLang="en-US" dirty="0"/>
              <a:t>해서 </a:t>
            </a:r>
            <a:r>
              <a:rPr lang="ko-KR" altLang="ko-KR" dirty="0"/>
              <a:t>해결책을 내놨는데 그것은 반창고를 붙이는 것에 불과했다</a:t>
            </a:r>
            <a:r>
              <a:rPr lang="en-US" altLang="ko-KR" dirty="0"/>
              <a:t>. </a:t>
            </a:r>
            <a:r>
              <a:rPr lang="ko-KR" altLang="ko-KR" dirty="0"/>
              <a:t>일시적 방편</a:t>
            </a:r>
          </a:p>
          <a:p>
            <a:pPr>
              <a:buFont typeface="Arial" charset="0"/>
              <a:buChar char="•"/>
            </a:pPr>
            <a:endParaRPr lang="en-US" sz="28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6995" y="1935350"/>
            <a:ext cx="3825934" cy="197297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5254" y="4258187"/>
            <a:ext cx="3690720" cy="189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92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ko-KR" altLang="en-US" sz="7200" b="1" dirty="0"/>
              <a:t>개요 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707" y="1845734"/>
            <a:ext cx="10279966" cy="4023360"/>
          </a:xfrm>
        </p:spPr>
        <p:txBody>
          <a:bodyPr>
            <a:normAutofit fontScale="40000" lnSpcReduction="20000"/>
          </a:bodyPr>
          <a:lstStyle/>
          <a:p>
            <a:r>
              <a:rPr lang="en-US" altLang="ko-KR" sz="5600" b="1" dirty="0">
                <a:latin typeface="+mj-ea"/>
                <a:ea typeface="+mj-ea"/>
              </a:rPr>
              <a:t>TV PROVIDER</a:t>
            </a:r>
            <a:r>
              <a:rPr lang="ko-KR" altLang="en-US" sz="5600" b="1" dirty="0">
                <a:latin typeface="+mj-ea"/>
                <a:ea typeface="+mj-ea"/>
              </a:rPr>
              <a:t>들은</a:t>
            </a:r>
            <a:r>
              <a:rPr lang="ko-KR" altLang="ko-KR" sz="5600" b="1" dirty="0">
                <a:latin typeface="+mj-ea"/>
                <a:ea typeface="+mj-ea"/>
              </a:rPr>
              <a:t> 다른 솔루션을 찾았는데 그게 </a:t>
            </a:r>
            <a:r>
              <a:rPr lang="en-US" altLang="ko-KR" sz="5600" b="1" dirty="0">
                <a:latin typeface="+mj-ea"/>
                <a:ea typeface="+mj-ea"/>
              </a:rPr>
              <a:t>BYOD</a:t>
            </a:r>
            <a:r>
              <a:rPr lang="ko-KR" altLang="ko-KR" sz="5600" b="1" dirty="0">
                <a:latin typeface="+mj-ea"/>
                <a:ea typeface="+mj-ea"/>
              </a:rPr>
              <a:t>이다</a:t>
            </a:r>
            <a:r>
              <a:rPr lang="en-US" altLang="ko-KR" sz="5600" b="1" dirty="0">
                <a:latin typeface="+mj-ea"/>
                <a:ea typeface="+mj-ea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5600" b="1" dirty="0">
                <a:latin typeface="+mj-ea"/>
                <a:ea typeface="+mj-ea"/>
              </a:rPr>
              <a:t>BOYD</a:t>
            </a:r>
            <a:r>
              <a:rPr lang="ko-KR" altLang="en-US" sz="5600" b="1" dirty="0">
                <a:latin typeface="+mj-ea"/>
                <a:ea typeface="+mj-ea"/>
              </a:rPr>
              <a:t>란</a:t>
            </a:r>
            <a:r>
              <a:rPr lang="ko-KR" altLang="ko-KR" sz="5600" b="1" dirty="0">
                <a:latin typeface="+mj-ea"/>
                <a:ea typeface="+mj-ea"/>
              </a:rPr>
              <a:t> 개인 모바일기기를 활용하는 것으로</a:t>
            </a:r>
            <a:r>
              <a:rPr lang="en-US" altLang="ko-KR" sz="5600" b="1" dirty="0">
                <a:latin typeface="+mj-ea"/>
                <a:ea typeface="+mj-ea"/>
              </a:rPr>
              <a:t>, 2009</a:t>
            </a:r>
            <a:r>
              <a:rPr lang="ko-KR" altLang="ko-KR" sz="5600" b="1" dirty="0">
                <a:latin typeface="+mj-ea"/>
                <a:ea typeface="+mj-ea"/>
              </a:rPr>
              <a:t>년 인텔이 처음 도입했다</a:t>
            </a:r>
            <a:r>
              <a:rPr lang="en-US" altLang="ko-KR" sz="5600" b="1" dirty="0">
                <a:latin typeface="+mj-ea"/>
                <a:ea typeface="+mj-ea"/>
              </a:rPr>
              <a:t>. BYOD </a:t>
            </a:r>
            <a:r>
              <a:rPr lang="ko-KR" altLang="ko-KR" sz="5600" b="1" dirty="0">
                <a:latin typeface="+mj-ea"/>
                <a:ea typeface="+mj-ea"/>
              </a:rPr>
              <a:t>환경에서는 </a:t>
            </a:r>
            <a:r>
              <a:rPr lang="ko-KR" altLang="en-US" sz="5600" b="1" dirty="0">
                <a:latin typeface="+mj-ea"/>
                <a:ea typeface="+mj-ea"/>
              </a:rPr>
              <a:t>사람</a:t>
            </a:r>
            <a:r>
              <a:rPr lang="ko-KR" altLang="ko-KR" sz="5600" b="1" dirty="0">
                <a:latin typeface="+mj-ea"/>
                <a:ea typeface="+mj-ea"/>
              </a:rPr>
              <a:t>들이 업무용과 개인용을 구분해 여러 기기를 가지고 다녀야 하는 불편이 없고 회사는 기기 구입비용을 줄일 수 있다</a:t>
            </a:r>
            <a:r>
              <a:rPr lang="en-US" altLang="ko-KR" sz="5600" b="1" dirty="0">
                <a:latin typeface="+mj-ea"/>
                <a:ea typeface="+mj-ea"/>
              </a:rPr>
              <a:t>. </a:t>
            </a:r>
            <a:r>
              <a:rPr lang="ko-KR" altLang="ko-KR" sz="5600" b="1" dirty="0">
                <a:latin typeface="+mj-ea"/>
                <a:ea typeface="+mj-ea"/>
              </a:rPr>
              <a:t>그러나 개인 모바일기기 사용으로 인한 기업의 보안유지가 어렵고</a:t>
            </a:r>
            <a:r>
              <a:rPr lang="en-US" altLang="ko-KR" sz="5600" b="1" dirty="0">
                <a:latin typeface="+mj-ea"/>
                <a:ea typeface="+mj-ea"/>
              </a:rPr>
              <a:t>, </a:t>
            </a:r>
            <a:r>
              <a:rPr lang="ko-KR" altLang="ko-KR" sz="5600" b="1" dirty="0">
                <a:latin typeface="+mj-ea"/>
                <a:ea typeface="+mj-ea"/>
              </a:rPr>
              <a:t>이것을 이유로 보안을 강화하면 개인의 사생활침해가 될 수도 있다</a:t>
            </a:r>
            <a:r>
              <a:rPr lang="en-US" altLang="ko-KR" sz="5600" b="1" dirty="0">
                <a:latin typeface="+mj-ea"/>
                <a:ea typeface="+mj-ea"/>
              </a:rPr>
              <a:t>. </a:t>
            </a:r>
            <a:endParaRPr lang="ko-KR" altLang="ko-KR" sz="5600" b="1" dirty="0">
              <a:latin typeface="+mj-ea"/>
              <a:ea typeface="+mj-ea"/>
            </a:endParaRPr>
          </a:p>
          <a:p>
            <a:pPr latinLnBrk="1"/>
            <a:r>
              <a:rPr lang="en-US" altLang="ko-KR" sz="5600" b="1" dirty="0">
                <a:latin typeface="+mj-ea"/>
                <a:ea typeface="+mj-ea"/>
              </a:rPr>
              <a:t> </a:t>
            </a:r>
            <a:endParaRPr lang="ko-KR" altLang="ko-KR" sz="5600" dirty="0">
              <a:latin typeface="+mj-ea"/>
              <a:ea typeface="+mj-ea"/>
            </a:endParaRPr>
          </a:p>
          <a:p>
            <a:pPr latinLnBrk="1"/>
            <a:r>
              <a:rPr lang="en-US" altLang="ko-KR" sz="5600" b="1" dirty="0">
                <a:latin typeface="+mj-ea"/>
                <a:ea typeface="+mj-ea"/>
              </a:rPr>
              <a:t> </a:t>
            </a:r>
            <a:endParaRPr lang="ko-KR" altLang="ko-KR" sz="5600" dirty="0">
              <a:latin typeface="+mj-ea"/>
              <a:ea typeface="+mj-ea"/>
            </a:endParaRPr>
          </a:p>
          <a:p>
            <a:pPr latinLnBrk="1"/>
            <a:r>
              <a:rPr lang="en-US" altLang="ko-KR" b="1" dirty="0"/>
              <a:t> </a:t>
            </a:r>
            <a:endParaRPr lang="ko-KR" altLang="ko-KR" dirty="0"/>
          </a:p>
          <a:p>
            <a:pPr latinLnBrk="1"/>
            <a:r>
              <a:rPr lang="en-US" altLang="ko-KR" b="1" dirty="0"/>
              <a:t> </a:t>
            </a:r>
            <a:endParaRPr lang="ko-KR" altLang="ko-KR" dirty="0"/>
          </a:p>
          <a:p>
            <a:pPr latinLnBrk="1"/>
            <a:r>
              <a:rPr lang="en-US" altLang="ko-KR" dirty="0"/>
              <a:t> </a:t>
            </a:r>
            <a:endParaRPr lang="ko-KR" altLang="ko-KR" dirty="0"/>
          </a:p>
          <a:p>
            <a:pPr>
              <a:buFont typeface="Arial" charset="0"/>
              <a:buChar char="•"/>
            </a:pPr>
            <a:endParaRPr lang="en-US" sz="2400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06" y="4095165"/>
            <a:ext cx="3992831" cy="18823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0433" y="4251512"/>
            <a:ext cx="5756239" cy="1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27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BYOD</a:t>
            </a:r>
            <a:r>
              <a:rPr lang="ko-KR" altLang="en-US" sz="7200" b="1" dirty="0"/>
              <a:t>의 장점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561320" cy="4023360"/>
          </a:xfrm>
        </p:spPr>
        <p:txBody>
          <a:bodyPr>
            <a:noAutofit/>
          </a:bodyPr>
          <a:lstStyle/>
          <a:p>
            <a:pPr latinLnBrk="1"/>
            <a:r>
              <a:rPr lang="en-US" altLang="ko-KR" sz="1500" b="1" dirty="0">
                <a:latin typeface="+mj-ea"/>
              </a:rPr>
              <a:t>BYOD</a:t>
            </a:r>
            <a:r>
              <a:rPr lang="ko-KR" altLang="ko-KR" sz="1500" b="1" dirty="0">
                <a:latin typeface="+mj-ea"/>
              </a:rPr>
              <a:t>는</a:t>
            </a:r>
            <a:r>
              <a:rPr lang="en-US" altLang="ko-KR" sz="1500" b="1" dirty="0">
                <a:latin typeface="+mj-ea"/>
              </a:rPr>
              <a:t> ROKU,</a:t>
            </a:r>
            <a:r>
              <a:rPr lang="ko-KR" altLang="ko-KR" sz="1500" b="1" dirty="0" err="1">
                <a:latin typeface="+mj-ea"/>
              </a:rPr>
              <a:t>애플티비</a:t>
            </a:r>
            <a:r>
              <a:rPr lang="en-US" altLang="ko-KR" sz="1500" b="1" dirty="0">
                <a:latin typeface="+mj-ea"/>
              </a:rPr>
              <a:t>,</a:t>
            </a:r>
            <a:r>
              <a:rPr lang="ko-KR" altLang="ko-KR" sz="1500" b="1" dirty="0" err="1">
                <a:latin typeface="+mj-ea"/>
              </a:rPr>
              <a:t>아마존파이어</a:t>
            </a:r>
            <a:r>
              <a:rPr lang="en-US" altLang="ko-KR" sz="1500" b="1" dirty="0">
                <a:latin typeface="+mj-ea"/>
              </a:rPr>
              <a:t>,</a:t>
            </a:r>
            <a:r>
              <a:rPr lang="ko-KR" altLang="ko-KR" sz="1500" b="1" dirty="0">
                <a:latin typeface="+mj-ea"/>
              </a:rPr>
              <a:t>크롬 캐스트에다가 앱을 </a:t>
            </a:r>
            <a:r>
              <a:rPr lang="ko-KR" altLang="ko-KR" sz="1500" b="1" dirty="0" err="1">
                <a:latin typeface="+mj-ea"/>
              </a:rPr>
              <a:t>제공할수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marL="0" indent="0" latinLnBrk="1">
              <a:buNone/>
            </a:pPr>
            <a:r>
              <a:rPr lang="ko-KR" altLang="ko-KR" sz="1500" b="1" dirty="0">
                <a:latin typeface="+mj-ea"/>
              </a:rPr>
              <a:t> </a:t>
            </a:r>
            <a:r>
              <a:rPr lang="ko-KR" altLang="en-US" sz="1500" b="1" dirty="0">
                <a:latin typeface="+mj-ea"/>
              </a:rPr>
              <a:t>사용자</a:t>
            </a:r>
            <a:r>
              <a:rPr lang="ko-KR" altLang="ko-KR" sz="1500" b="1" dirty="0">
                <a:latin typeface="+mj-ea"/>
              </a:rPr>
              <a:t>는 인터넷이 가능한 </a:t>
            </a:r>
            <a:r>
              <a:rPr lang="ko-KR" altLang="ko-KR" sz="1500" b="1" dirty="0" err="1">
                <a:latin typeface="+mj-ea"/>
              </a:rPr>
              <a:t>티비에</a:t>
            </a:r>
            <a:r>
              <a:rPr lang="ko-KR" altLang="ko-KR" sz="1500" b="1" dirty="0">
                <a:latin typeface="+mj-ea"/>
              </a:rPr>
              <a:t> </a:t>
            </a:r>
            <a:r>
              <a:rPr lang="ko-KR" altLang="ko-KR" sz="1500" b="1" dirty="0" err="1">
                <a:latin typeface="+mj-ea"/>
              </a:rPr>
              <a:t>태블</a:t>
            </a:r>
            <a:r>
              <a:rPr lang="ko-KR" altLang="en-US" sz="1500" b="1" dirty="0" err="1">
                <a:latin typeface="+mj-ea"/>
              </a:rPr>
              <a:t>릿</a:t>
            </a:r>
            <a:r>
              <a:rPr lang="ko-KR" altLang="ko-KR" sz="1500" b="1" dirty="0" err="1">
                <a:latin typeface="+mj-ea"/>
              </a:rPr>
              <a:t>앱으로</a:t>
            </a:r>
            <a:r>
              <a:rPr lang="ko-KR" altLang="ko-KR" sz="1500" b="1" dirty="0">
                <a:latin typeface="+mj-ea"/>
              </a:rPr>
              <a:t> 와이파이를 이용해서 </a:t>
            </a:r>
            <a:r>
              <a:rPr lang="en-US" altLang="ko-KR" sz="1500" b="1" dirty="0">
                <a:latin typeface="+mj-ea"/>
              </a:rPr>
              <a:t>VOD</a:t>
            </a:r>
            <a:r>
              <a:rPr lang="ko-KR" altLang="ko-KR" sz="1500" b="1" dirty="0">
                <a:latin typeface="+mj-ea"/>
              </a:rPr>
              <a:t>를 다운로드 </a:t>
            </a:r>
            <a:r>
              <a:rPr lang="ko-KR" altLang="ko-KR" sz="1500" b="1" dirty="0" err="1">
                <a:latin typeface="+mj-ea"/>
              </a:rPr>
              <a:t>할수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ko-KR" sz="1500" b="1" dirty="0">
                <a:latin typeface="+mj-ea"/>
              </a:rPr>
              <a:t>또 </a:t>
            </a:r>
            <a:r>
              <a:rPr lang="ko-KR" altLang="ko-KR" sz="1500" b="1" dirty="0" err="1">
                <a:latin typeface="+mj-ea"/>
              </a:rPr>
              <a:t>가능한게</a:t>
            </a:r>
            <a:r>
              <a:rPr lang="ko-KR" altLang="ko-KR" sz="1500" b="1" dirty="0">
                <a:latin typeface="+mj-ea"/>
              </a:rPr>
              <a:t> 있는데 옛날 </a:t>
            </a:r>
            <a:r>
              <a:rPr lang="ko-KR" altLang="ko-KR" sz="1500" b="1" dirty="0" err="1">
                <a:latin typeface="+mj-ea"/>
              </a:rPr>
              <a:t>셋톱박스</a:t>
            </a:r>
            <a:r>
              <a:rPr lang="ko-KR" altLang="ko-KR" sz="1500" b="1" dirty="0">
                <a:latin typeface="+mj-ea"/>
              </a:rPr>
              <a:t> </a:t>
            </a:r>
            <a:r>
              <a:rPr lang="ko-KR" altLang="ko-KR" sz="1500" b="1" dirty="0" err="1">
                <a:latin typeface="+mj-ea"/>
              </a:rPr>
              <a:t>컷는데</a:t>
            </a:r>
            <a:r>
              <a:rPr lang="ko-KR" altLang="ko-KR" sz="1500" b="1" dirty="0">
                <a:latin typeface="+mj-ea"/>
              </a:rPr>
              <a:t> 요즘은 엄지만한 사이즈에 스틱으로 변했다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en-US" sz="1500" b="1" dirty="0">
                <a:latin typeface="+mj-ea"/>
              </a:rPr>
              <a:t>사용자에게 </a:t>
            </a:r>
            <a:r>
              <a:rPr lang="ko-KR" altLang="ko-KR" sz="1500" b="1" dirty="0">
                <a:latin typeface="+mj-ea"/>
              </a:rPr>
              <a:t> </a:t>
            </a:r>
            <a:r>
              <a:rPr lang="ko-KR" altLang="en-US" sz="1500" b="1" dirty="0">
                <a:latin typeface="+mj-ea"/>
              </a:rPr>
              <a:t>친근한 </a:t>
            </a:r>
            <a:r>
              <a:rPr lang="ko-KR" altLang="ko-KR" sz="1500" b="1" dirty="0">
                <a:latin typeface="+mj-ea"/>
              </a:rPr>
              <a:t>프로세스</a:t>
            </a:r>
            <a:r>
              <a:rPr lang="ko-KR" altLang="en-US" sz="1500" b="1" dirty="0">
                <a:latin typeface="+mj-ea"/>
              </a:rPr>
              <a:t>이고 </a:t>
            </a:r>
            <a:r>
              <a:rPr lang="ko-KR" altLang="ko-KR" sz="1500" b="1" dirty="0">
                <a:latin typeface="+mj-ea"/>
              </a:rPr>
              <a:t>업데이트가 쉽다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ko-KR" sz="1500" b="1" dirty="0">
                <a:latin typeface="+mj-ea"/>
              </a:rPr>
              <a:t>업데이트는 인터넷을 통해 자동적으로 되고 그것을 설치하려고 누군가 집에 오지 않아도 된다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en-US" sz="1500" b="1" dirty="0">
                <a:latin typeface="+mj-ea"/>
              </a:rPr>
              <a:t>이런 환경 에서 </a:t>
            </a:r>
            <a:r>
              <a:rPr lang="ko-KR" altLang="en-US" sz="1500" b="1" dirty="0" err="1">
                <a:latin typeface="+mj-ea"/>
              </a:rPr>
              <a:t>셋톱박스</a:t>
            </a:r>
            <a:r>
              <a:rPr lang="ko-KR" altLang="en-US" sz="1500" b="1" dirty="0">
                <a:latin typeface="+mj-ea"/>
              </a:rPr>
              <a:t> 대신</a:t>
            </a:r>
            <a:r>
              <a:rPr lang="ko-KR" altLang="ko-KR" sz="1500" b="1" dirty="0">
                <a:latin typeface="+mj-ea"/>
              </a:rPr>
              <a:t> 태블릿과 스마트폰이 비슷한 역할을 </a:t>
            </a:r>
            <a:r>
              <a:rPr lang="ko-KR" altLang="ko-KR" sz="1500" b="1" dirty="0" err="1">
                <a:latin typeface="+mj-ea"/>
              </a:rPr>
              <a:t>할수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</a:t>
            </a:r>
            <a:r>
              <a:rPr lang="ko-KR" altLang="en-US" sz="1500" b="1" dirty="0">
                <a:latin typeface="+mj-ea"/>
              </a:rPr>
              <a:t>그 스마트기기가</a:t>
            </a:r>
            <a:r>
              <a:rPr lang="en-US" altLang="ko-KR" sz="1500" b="1" dirty="0">
                <a:latin typeface="+mj-ea"/>
              </a:rPr>
              <a:t> </a:t>
            </a:r>
            <a:r>
              <a:rPr lang="ko-KR" altLang="ko-KR" sz="1500" b="1" dirty="0" err="1">
                <a:latin typeface="+mj-ea"/>
              </a:rPr>
              <a:t>리모콘이</a:t>
            </a:r>
            <a:r>
              <a:rPr lang="ko-KR" altLang="ko-KR" sz="1500" b="1" dirty="0">
                <a:latin typeface="+mj-ea"/>
              </a:rPr>
              <a:t> </a:t>
            </a:r>
            <a:r>
              <a:rPr lang="ko-KR" altLang="ko-KR" sz="1500" b="1" dirty="0" err="1">
                <a:latin typeface="+mj-ea"/>
              </a:rPr>
              <a:t>될수</a:t>
            </a:r>
            <a:r>
              <a:rPr lang="ko-KR" altLang="ko-KR" sz="1500" b="1" dirty="0">
                <a:latin typeface="+mj-ea"/>
              </a:rPr>
              <a:t> 있고 프로그램 가이드를 </a:t>
            </a:r>
            <a:r>
              <a:rPr lang="ko-KR" altLang="ko-KR" sz="1500" b="1" dirty="0" err="1">
                <a:latin typeface="+mj-ea"/>
              </a:rPr>
              <a:t>할수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-&gt;</a:t>
            </a:r>
            <a:r>
              <a:rPr lang="ko-KR" altLang="ko-KR" sz="1500" b="1" dirty="0">
                <a:latin typeface="+mj-ea"/>
              </a:rPr>
              <a:t>인터넷</a:t>
            </a:r>
            <a:r>
              <a:rPr lang="en-US" altLang="ko-KR" sz="1500" b="1" dirty="0">
                <a:latin typeface="+mj-ea"/>
              </a:rPr>
              <a:t>TVDHK</a:t>
            </a:r>
            <a:r>
              <a:rPr lang="ko-KR" altLang="ko-KR" sz="1500" b="1" dirty="0">
                <a:latin typeface="+mj-ea"/>
              </a:rPr>
              <a:t> </a:t>
            </a:r>
            <a:r>
              <a:rPr lang="ko-KR" altLang="ko-KR" sz="1500" b="1" dirty="0" err="1">
                <a:latin typeface="+mj-ea"/>
              </a:rPr>
              <a:t>스트리밍디바이스에</a:t>
            </a:r>
            <a:r>
              <a:rPr lang="ko-KR" altLang="ko-KR" sz="1500" b="1" dirty="0">
                <a:latin typeface="+mj-ea"/>
              </a:rPr>
              <a:t> 위와 같은 것을 </a:t>
            </a:r>
            <a:r>
              <a:rPr lang="ko-KR" altLang="ko-KR" sz="1500" b="1" dirty="0" err="1">
                <a:latin typeface="+mj-ea"/>
              </a:rPr>
              <a:t>할수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ko-KR" sz="1500" b="1" dirty="0">
                <a:latin typeface="+mj-ea"/>
              </a:rPr>
              <a:t>가족의 모든 구성은 자기자신의 태블릿을 가지고있다 자신의 계정에 연결된 </a:t>
            </a:r>
            <a:r>
              <a:rPr lang="ko-KR" altLang="ko-KR" sz="1500" b="1" dirty="0" err="1">
                <a:latin typeface="+mj-ea"/>
              </a:rPr>
              <a:t>두명</a:t>
            </a:r>
            <a:r>
              <a:rPr lang="ko-KR" altLang="ko-KR" sz="1500" b="1" dirty="0">
                <a:latin typeface="+mj-ea"/>
              </a:rPr>
              <a:t> 또는 </a:t>
            </a:r>
            <a:r>
              <a:rPr lang="ko-KR" altLang="ko-KR" sz="1500" b="1" dirty="0" err="1">
                <a:latin typeface="+mj-ea"/>
              </a:rPr>
              <a:t>두명이상</a:t>
            </a:r>
            <a:r>
              <a:rPr lang="ko-KR" altLang="ko-KR" sz="1500" b="1" dirty="0">
                <a:latin typeface="+mj-ea"/>
              </a:rPr>
              <a:t> 가족 구성원이 같이 보고 있을 때 그들의 계정은 서로</a:t>
            </a:r>
            <a:r>
              <a:rPr lang="en-US" altLang="ko-KR" sz="1500" b="1" dirty="0">
                <a:latin typeface="+mj-ea"/>
              </a:rPr>
              <a:t> </a:t>
            </a:r>
            <a:r>
              <a:rPr lang="ko-KR" altLang="en-US" sz="1500" b="1" dirty="0">
                <a:latin typeface="+mj-ea"/>
              </a:rPr>
              <a:t>소통을 해서 맞춤형 광고를 할 수 있게 해준다</a:t>
            </a:r>
            <a:r>
              <a:rPr lang="en-US" altLang="ko-KR" sz="1500" b="1" dirty="0">
                <a:latin typeface="+mj-ea"/>
              </a:rPr>
              <a:t>.  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ko-KR" sz="1500" b="1" dirty="0">
                <a:latin typeface="+mj-ea"/>
              </a:rPr>
              <a:t>음성명령도 새로운 세상의 한부분이 </a:t>
            </a:r>
            <a:r>
              <a:rPr lang="ko-KR" altLang="ko-KR" sz="1500" b="1" dirty="0" err="1">
                <a:latin typeface="+mj-ea"/>
              </a:rPr>
              <a:t>될것이다</a:t>
            </a:r>
            <a:r>
              <a:rPr lang="en-US" altLang="ko-KR" sz="1500" b="1" dirty="0">
                <a:latin typeface="+mj-ea"/>
              </a:rPr>
              <a:t>. </a:t>
            </a:r>
            <a:r>
              <a:rPr lang="ko-KR" altLang="ko-KR" sz="1500" b="1" dirty="0">
                <a:latin typeface="+mj-ea"/>
              </a:rPr>
              <a:t>그</a:t>
            </a:r>
            <a:r>
              <a:rPr lang="en-US" altLang="ko-KR" sz="1500" b="1" dirty="0">
                <a:latin typeface="+mj-ea"/>
              </a:rPr>
              <a:t> </a:t>
            </a:r>
            <a:r>
              <a:rPr lang="ko-KR" altLang="ko-KR" sz="1500" b="1" dirty="0">
                <a:latin typeface="+mj-ea"/>
              </a:rPr>
              <a:t>쇼의 이름을 찾지않고 시청자는 </a:t>
            </a:r>
            <a:r>
              <a:rPr lang="ko-KR" altLang="en-US" sz="1500" b="1" dirty="0">
                <a:latin typeface="+mj-ea"/>
              </a:rPr>
              <a:t>자신이 보고 싶은 프로그램의 </a:t>
            </a:r>
            <a:r>
              <a:rPr lang="ko-KR" altLang="ko-KR" sz="1500" b="1" dirty="0">
                <a:latin typeface="+mj-ea"/>
              </a:rPr>
              <a:t>제목을 이야기하면 </a:t>
            </a:r>
            <a:r>
              <a:rPr lang="ko-KR" altLang="ko-KR" sz="1500" b="1" dirty="0" err="1">
                <a:latin typeface="+mj-ea"/>
              </a:rPr>
              <a:t>볼수</a:t>
            </a:r>
            <a:r>
              <a:rPr lang="ko-KR" altLang="ko-KR" sz="1500" b="1" dirty="0">
                <a:latin typeface="+mj-ea"/>
              </a:rPr>
              <a:t> 있다</a:t>
            </a:r>
            <a:r>
              <a:rPr lang="en-US" altLang="ko-KR" sz="1500" b="1" dirty="0">
                <a:latin typeface="+mj-ea"/>
              </a:rPr>
              <a:t>. </a:t>
            </a:r>
            <a:endParaRPr lang="ko-KR" altLang="ko-KR" sz="1500" b="1" dirty="0">
              <a:latin typeface="+mj-ea"/>
            </a:endParaRPr>
          </a:p>
          <a:p>
            <a:pPr latinLnBrk="1"/>
            <a:r>
              <a:rPr lang="ko-KR" altLang="en-US" sz="1500" b="1" dirty="0">
                <a:latin typeface="+mj-ea"/>
              </a:rPr>
              <a:t>즉 </a:t>
            </a:r>
            <a:r>
              <a:rPr lang="ko-KR" altLang="ko-KR" sz="1500" b="1" dirty="0">
                <a:latin typeface="+mj-ea"/>
              </a:rPr>
              <a:t>시스템이 더</a:t>
            </a:r>
            <a:r>
              <a:rPr lang="ko-KR" altLang="en-US" sz="1500" b="1" dirty="0">
                <a:latin typeface="+mj-ea"/>
              </a:rPr>
              <a:t>욱 </a:t>
            </a:r>
            <a:r>
              <a:rPr lang="ko-KR" altLang="ko-KR" sz="1500" b="1" dirty="0" err="1">
                <a:latin typeface="+mj-ea"/>
              </a:rPr>
              <a:t>세련되졌으니까</a:t>
            </a:r>
            <a:r>
              <a:rPr lang="ko-KR" altLang="ko-KR" sz="1500" b="1" dirty="0">
                <a:latin typeface="+mj-ea"/>
              </a:rPr>
              <a:t> 더 잘 정제된 검색</a:t>
            </a:r>
            <a:r>
              <a:rPr lang="ko-KR" altLang="en-US" sz="1500" b="1" dirty="0">
                <a:latin typeface="+mj-ea"/>
              </a:rPr>
              <a:t>을 </a:t>
            </a:r>
            <a:r>
              <a:rPr lang="ko-KR" altLang="ko-KR" sz="1500" b="1" dirty="0">
                <a:latin typeface="+mj-ea"/>
              </a:rPr>
              <a:t>할</a:t>
            </a:r>
            <a:r>
              <a:rPr lang="en-US" altLang="ko-KR" sz="1500" b="1" dirty="0">
                <a:latin typeface="+mj-ea"/>
              </a:rPr>
              <a:t> </a:t>
            </a:r>
            <a:r>
              <a:rPr lang="ko-KR" altLang="ko-KR" sz="1500" b="1" dirty="0">
                <a:latin typeface="+mj-ea"/>
              </a:rPr>
              <a:t>수 </a:t>
            </a:r>
            <a:r>
              <a:rPr lang="ko-KR" altLang="en-US" sz="1500" b="1" dirty="0">
                <a:latin typeface="+mj-ea"/>
              </a:rPr>
              <a:t>있다</a:t>
            </a:r>
            <a:r>
              <a:rPr lang="en-US" altLang="ko-KR" sz="1500" b="1" dirty="0">
                <a:latin typeface="+mj-ea"/>
              </a:rPr>
              <a:t>.</a:t>
            </a:r>
            <a:endParaRPr lang="ko-KR" altLang="ko-KR" sz="15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90291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TIED TO THE GRID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781128" cy="4023360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방송 네트워크는 케이블이 늘어가고 </a:t>
            </a:r>
            <a:r>
              <a:rPr lang="en-US" altLang="ko-KR" sz="2400" dirty="0"/>
              <a:t>HD </a:t>
            </a:r>
            <a:r>
              <a:rPr lang="ko-KR" altLang="en-US" sz="2400" dirty="0"/>
              <a:t>채널이 생겨나도</a:t>
            </a:r>
            <a:r>
              <a:rPr lang="en-US" altLang="ko-KR" sz="2400" dirty="0"/>
              <a:t>, </a:t>
            </a:r>
            <a:r>
              <a:rPr lang="ko-KR" altLang="en-US" sz="2400" dirty="0"/>
              <a:t>그들이 전에 가졌던 채널 번호를 계속 유지 하기 위해서 돈을 지불한다</a:t>
            </a:r>
            <a:r>
              <a:rPr lang="en-US" altLang="ko-KR" sz="2400" dirty="0"/>
              <a:t>.</a:t>
            </a:r>
          </a:p>
          <a:p>
            <a:r>
              <a:rPr lang="en-US" altLang="ko-KR" sz="2400" dirty="0"/>
              <a:t>EX)</a:t>
            </a:r>
          </a:p>
          <a:p>
            <a:r>
              <a:rPr lang="ko-KR" altLang="en-US" sz="2400" dirty="0"/>
              <a:t>예를 들면 </a:t>
            </a:r>
            <a:r>
              <a:rPr lang="en-US" altLang="ko-KR" sz="2400" dirty="0"/>
              <a:t>CBS</a:t>
            </a:r>
            <a:r>
              <a:rPr lang="ko-KR" altLang="en-US" sz="2400" dirty="0"/>
              <a:t>의 채널이 </a:t>
            </a:r>
            <a:r>
              <a:rPr lang="en-US" altLang="ko-KR" sz="2400" dirty="0"/>
              <a:t>2</a:t>
            </a:r>
            <a:r>
              <a:rPr lang="ko-KR" altLang="en-US" sz="2400" dirty="0"/>
              <a:t>번이었다면</a:t>
            </a:r>
            <a:r>
              <a:rPr lang="en-US" altLang="ko-KR" sz="2400" dirty="0"/>
              <a:t>, </a:t>
            </a:r>
            <a:r>
              <a:rPr lang="ko-KR" altLang="en-US" sz="2400" dirty="0"/>
              <a:t>케이블에서도 </a:t>
            </a:r>
            <a:r>
              <a:rPr lang="en-US" altLang="ko-KR" sz="2400" dirty="0"/>
              <a:t>2</a:t>
            </a:r>
            <a:r>
              <a:rPr lang="ko-KR" altLang="en-US" sz="2400" dirty="0"/>
              <a:t>번이고 </a:t>
            </a:r>
            <a:r>
              <a:rPr lang="en-US" altLang="ko-KR" sz="2400" dirty="0"/>
              <a:t>HD </a:t>
            </a:r>
            <a:r>
              <a:rPr lang="ko-KR" altLang="en-US" sz="2400" dirty="0"/>
              <a:t>채널에서는 </a:t>
            </a:r>
            <a:r>
              <a:rPr lang="en-US" altLang="ko-KR" sz="2400" dirty="0"/>
              <a:t>502</a:t>
            </a:r>
            <a:r>
              <a:rPr lang="ko-KR" altLang="en-US" sz="2400" dirty="0"/>
              <a:t>번으로 계속될 것이다</a:t>
            </a:r>
            <a:r>
              <a:rPr lang="en-US" altLang="ko-KR" sz="2400" dirty="0"/>
              <a:t>. </a:t>
            </a:r>
            <a:r>
              <a:rPr lang="ko-KR" altLang="en-US" sz="2400" dirty="0"/>
              <a:t>수천 개의 채널 때문에 과도하게 생기기 때문에 더욱 그래야 한다</a:t>
            </a:r>
            <a:r>
              <a:rPr lang="en-US" altLang="ko-KR" sz="2400" dirty="0"/>
              <a:t>. </a:t>
            </a:r>
            <a:r>
              <a:rPr lang="ko-KR" altLang="en-US" sz="2400" dirty="0"/>
              <a:t>특히 사용자들의 </a:t>
            </a:r>
            <a:r>
              <a:rPr lang="en-US" altLang="ko-KR" sz="2400" dirty="0"/>
              <a:t>10~20 </a:t>
            </a:r>
            <a:r>
              <a:rPr lang="ko-KR" altLang="en-US" sz="2400" dirty="0"/>
              <a:t>채널만 볼 때</a:t>
            </a:r>
            <a:r>
              <a:rPr lang="en-US" altLang="ko-KR" sz="2400" dirty="0"/>
              <a:t>, </a:t>
            </a:r>
            <a:r>
              <a:rPr lang="ko-KR" altLang="en-US" sz="2400" dirty="0"/>
              <a:t>사용자 경험이 도움이 된다</a:t>
            </a:r>
            <a:r>
              <a:rPr lang="en-US" altLang="ko-KR" sz="2400" dirty="0"/>
              <a:t>. </a:t>
            </a:r>
          </a:p>
          <a:p>
            <a:r>
              <a:rPr lang="en-US" altLang="ko-KR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575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7200" b="1" dirty="0"/>
              <a:t>TIED TO THE GRID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59098" cy="4023360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네트워크가 함께 싱크 안에 있어야 공평하다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그러면 </a:t>
            </a:r>
            <a:r>
              <a:rPr lang="en-US" altLang="ko-KR" sz="2400" dirty="0"/>
              <a:t>YES</a:t>
            </a:r>
            <a:r>
              <a:rPr lang="ko-KR" altLang="en-US" sz="2400" dirty="0"/>
              <a:t>와 날씨</a:t>
            </a:r>
            <a:r>
              <a:rPr lang="en-US" altLang="ko-KR" sz="2400" dirty="0"/>
              <a:t>(Weather)</a:t>
            </a:r>
            <a:r>
              <a:rPr lang="ko-KR" altLang="en-US" sz="2400" dirty="0"/>
              <a:t> 채널은 불리하지만 </a:t>
            </a:r>
            <a:r>
              <a:rPr lang="en-US" altLang="ko-KR" sz="2400" dirty="0"/>
              <a:t>Animal Planet</a:t>
            </a:r>
            <a:r>
              <a:rPr lang="ko-KR" altLang="en-US" sz="2400" dirty="0"/>
              <a:t>과 </a:t>
            </a:r>
            <a:r>
              <a:rPr lang="en-US" altLang="ko-KR" sz="2400" dirty="0"/>
              <a:t>ABC</a:t>
            </a:r>
            <a:r>
              <a:rPr lang="ko-KR" altLang="en-US" sz="2400" dirty="0"/>
              <a:t>는 유리하다</a:t>
            </a:r>
            <a:r>
              <a:rPr lang="en-US" altLang="ko-KR" sz="2400" dirty="0"/>
              <a:t>.-&gt;</a:t>
            </a:r>
            <a:r>
              <a:rPr lang="ko-KR" altLang="en-US" sz="2400" dirty="0"/>
              <a:t>알파벳 순</a:t>
            </a:r>
            <a:endParaRPr lang="en-US" altLang="ko-KR" sz="2400" dirty="0"/>
          </a:p>
          <a:p>
            <a:r>
              <a:rPr lang="ko-KR" altLang="en-US" sz="2400" dirty="0"/>
              <a:t>또한 </a:t>
            </a:r>
            <a:r>
              <a:rPr lang="en-US" altLang="ko-KR" sz="2400" dirty="0"/>
              <a:t>The Weather</a:t>
            </a:r>
            <a:r>
              <a:rPr lang="ko-KR" altLang="en-US" sz="2400" dirty="0"/>
              <a:t>의 경우</a:t>
            </a:r>
            <a:r>
              <a:rPr lang="en-US" altLang="ko-KR" sz="2400" dirty="0"/>
              <a:t>, </a:t>
            </a:r>
            <a:r>
              <a:rPr lang="ko-KR" altLang="en-US" sz="2400" dirty="0"/>
              <a:t>앞자리가 </a:t>
            </a:r>
            <a:r>
              <a:rPr lang="en-US" altLang="ko-KR" sz="2400" dirty="0"/>
              <a:t>T</a:t>
            </a:r>
            <a:r>
              <a:rPr lang="ko-KR" altLang="en-US" sz="2400" dirty="0"/>
              <a:t>여야 하는지 </a:t>
            </a:r>
            <a:r>
              <a:rPr lang="en-US" altLang="ko-KR" sz="2400" dirty="0"/>
              <a:t>W</a:t>
            </a:r>
            <a:r>
              <a:rPr lang="ko-KR" altLang="en-US" sz="2400" dirty="0"/>
              <a:t>여야 하는지 애매하다</a:t>
            </a:r>
            <a:r>
              <a:rPr lang="en-US" altLang="ko-KR" sz="2400" dirty="0"/>
              <a:t>. 1000</a:t>
            </a:r>
            <a:r>
              <a:rPr lang="ko-KR" altLang="en-US" sz="2400" dirty="0"/>
              <a:t>개의 채널을 알파벳순으로 보면 약간 부담스러울 것이다</a:t>
            </a:r>
            <a:r>
              <a:rPr lang="en-US" altLang="ko-KR" sz="2400" dirty="0"/>
              <a:t>. </a:t>
            </a:r>
          </a:p>
          <a:p>
            <a:r>
              <a:rPr lang="en-US" altLang="ko-KR" sz="2400" dirty="0"/>
              <a:t>Comcast</a:t>
            </a:r>
            <a:r>
              <a:rPr lang="ko-KR" altLang="en-US" sz="2400" dirty="0"/>
              <a:t>는 </a:t>
            </a:r>
            <a:r>
              <a:rPr lang="en-US" altLang="ko-KR" sz="2400" dirty="0"/>
              <a:t>BYOD </a:t>
            </a:r>
            <a:r>
              <a:rPr lang="ko-KR" altLang="en-US" sz="2400" dirty="0"/>
              <a:t>트렌드에서는 예외가 </a:t>
            </a:r>
            <a:r>
              <a:rPr lang="ko-KR" altLang="en-US" sz="2400" dirty="0" err="1"/>
              <a:t>될거라고</a:t>
            </a:r>
            <a:r>
              <a:rPr lang="ko-KR" altLang="en-US" sz="2400" dirty="0"/>
              <a:t> 생각했다</a:t>
            </a:r>
            <a:r>
              <a:rPr lang="en-US" altLang="ko-KR" sz="2400" dirty="0"/>
              <a:t>.  </a:t>
            </a:r>
            <a:r>
              <a:rPr lang="ko-KR" altLang="en-US" sz="2400" dirty="0"/>
              <a:t>그들은 </a:t>
            </a:r>
            <a:r>
              <a:rPr lang="ko-KR" altLang="en-US" sz="2400" dirty="0" err="1"/>
              <a:t>셋톱박스</a:t>
            </a:r>
            <a:r>
              <a:rPr lang="ko-KR" altLang="en-US" sz="2400" dirty="0"/>
              <a:t> </a:t>
            </a:r>
            <a:r>
              <a:rPr lang="en-US" altLang="ko-KR" sz="2400" dirty="0"/>
              <a:t>X1</a:t>
            </a:r>
            <a:r>
              <a:rPr lang="ko-KR" altLang="en-US" sz="2400" dirty="0"/>
              <a:t>과 </a:t>
            </a:r>
            <a:r>
              <a:rPr lang="en-US" altLang="ko-KR" sz="2400" dirty="0"/>
              <a:t>X2</a:t>
            </a:r>
            <a:r>
              <a:rPr lang="ko-KR" altLang="en-US" sz="2400" dirty="0"/>
              <a:t>에 걸었지만 </a:t>
            </a:r>
            <a:r>
              <a:rPr lang="en-US" altLang="ko-KR" sz="2400" dirty="0"/>
              <a:t>Atlanta </a:t>
            </a:r>
            <a:r>
              <a:rPr lang="ko-KR" altLang="en-US" sz="2400" dirty="0"/>
              <a:t>박스 같은 것보다 </a:t>
            </a:r>
            <a:r>
              <a:rPr lang="en-US" altLang="ko-KR" sz="2400" dirty="0"/>
              <a:t>Roku</a:t>
            </a:r>
            <a:r>
              <a:rPr lang="ko-KR" altLang="en-US" sz="2400" dirty="0"/>
              <a:t>와 </a:t>
            </a:r>
            <a:r>
              <a:rPr lang="en-US" altLang="ko-KR" sz="2400" dirty="0"/>
              <a:t>Apple TV </a:t>
            </a:r>
            <a:r>
              <a:rPr lang="ko-KR" altLang="en-US" sz="2400" dirty="0"/>
              <a:t>같은 </a:t>
            </a:r>
            <a:r>
              <a:rPr lang="en-US" altLang="ko-KR" sz="2400" dirty="0"/>
              <a:t>BYOD</a:t>
            </a:r>
            <a:r>
              <a:rPr lang="ko-KR" altLang="en-US" sz="2400" dirty="0"/>
              <a:t>가  더 많기 때문이다</a:t>
            </a:r>
            <a:r>
              <a:rPr lang="en-US" altLang="ko-KR" sz="2400" dirty="0"/>
              <a:t>. </a:t>
            </a:r>
            <a:r>
              <a:rPr lang="ko-KR" altLang="en-US" sz="2400" dirty="0"/>
              <a:t>저자는 </a:t>
            </a:r>
            <a:r>
              <a:rPr lang="ko-KR" altLang="en-US" sz="2400" dirty="0" err="1"/>
              <a:t>셋톱</a:t>
            </a:r>
            <a:r>
              <a:rPr lang="ko-KR" altLang="en-US" sz="2400" dirty="0"/>
              <a:t> 박스의 선택은 기능을 구별 못하게 될 것이라고 했다</a:t>
            </a:r>
            <a:r>
              <a:rPr lang="en-US" altLang="ko-KR" sz="2400" dirty="0"/>
              <a:t>. </a:t>
            </a:r>
            <a:r>
              <a:rPr lang="ko-KR" altLang="en-US" sz="2400" dirty="0" err="1"/>
              <a:t>셋톱</a:t>
            </a:r>
            <a:r>
              <a:rPr lang="ko-KR" altLang="en-US" sz="2400" dirty="0"/>
              <a:t> 박스나 스트리밍 디바이스를 얻는 것보다는 태블릿이나 스트리밍 디바이스에 앱을 다운로드해야 할 </a:t>
            </a:r>
            <a:r>
              <a:rPr lang="ko-KR" altLang="en-US" sz="2400" dirty="0" err="1"/>
              <a:t>것이라고도</a:t>
            </a:r>
            <a:r>
              <a:rPr lang="ko-KR" altLang="en-US" sz="2400" dirty="0"/>
              <a:t> 말했다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680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93" y="292987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US" sz="7200" b="1" dirty="0"/>
              <a:t>The </a:t>
            </a:r>
            <a:r>
              <a:rPr lang="en-US" sz="7200" b="1" dirty="0" err="1"/>
              <a:t>tivo</a:t>
            </a:r>
            <a:r>
              <a:rPr lang="en-US" sz="7200" b="1" dirty="0"/>
              <a:t> dilemma (</a:t>
            </a:r>
            <a:r>
              <a:rPr lang="ko-KR" altLang="en-US" sz="7200" b="1" dirty="0" err="1"/>
              <a:t>티보의</a:t>
            </a:r>
            <a:r>
              <a:rPr lang="ko-KR" altLang="en-US" sz="7200" b="1" dirty="0"/>
              <a:t> 딜레마</a:t>
            </a:r>
            <a:r>
              <a:rPr lang="en-US" altLang="ko-KR" sz="7200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748" y="1862668"/>
            <a:ext cx="11775198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 </a:t>
            </a:r>
            <a:r>
              <a:rPr lang="ko-KR" altLang="en-US" sz="2400" dirty="0" err="1"/>
              <a:t>티보는</a:t>
            </a:r>
            <a:r>
              <a:rPr lang="ko-KR" altLang="en-US" sz="2400" dirty="0"/>
              <a:t> </a:t>
            </a:r>
            <a:r>
              <a:rPr lang="ko-KR" altLang="en-US" sz="2400" dirty="0" err="1"/>
              <a:t>티비프로그램을</a:t>
            </a:r>
            <a:r>
              <a:rPr lang="ko-KR" altLang="en-US" sz="2400" dirty="0"/>
              <a:t> 녹화하는 디지털 비디오 레코더이다</a:t>
            </a:r>
            <a:r>
              <a:rPr lang="en-US" altLang="ko-KR" sz="2400" dirty="0"/>
              <a:t>. 1999</a:t>
            </a:r>
            <a:r>
              <a:rPr lang="ko-KR" altLang="en-US" sz="2400" dirty="0"/>
              <a:t>년에 최초의  </a:t>
            </a:r>
            <a:r>
              <a:rPr lang="en-US" altLang="ko-KR" sz="2400" dirty="0"/>
              <a:t>PVR(personal video recorder) </a:t>
            </a:r>
            <a:r>
              <a:rPr lang="ko-KR" altLang="en-US" sz="2400" dirty="0"/>
              <a:t>제품을 출시해 단기간에 어마어마한 가입자를 확보했다</a:t>
            </a:r>
            <a:r>
              <a:rPr lang="en-US" altLang="ko-KR" sz="2400" dirty="0"/>
              <a:t>. </a:t>
            </a:r>
            <a:r>
              <a:rPr lang="ko-KR" altLang="en-US" sz="2400" dirty="0"/>
              <a:t>오늘날 발전된 추천 알고리즘을 </a:t>
            </a:r>
            <a:r>
              <a:rPr lang="ko-KR" altLang="en-US" sz="2400" dirty="0" err="1"/>
              <a:t>기반으로하는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셋톱박스</a:t>
            </a:r>
            <a:r>
              <a:rPr lang="ko-KR" altLang="en-US" sz="2400" dirty="0"/>
              <a:t> 회사로 </a:t>
            </a:r>
            <a:r>
              <a:rPr lang="ko-KR" altLang="en-US" sz="2400" dirty="0" err="1"/>
              <a:t>알려져있다</a:t>
            </a:r>
            <a:r>
              <a:rPr lang="en-US" altLang="ko-K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5325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93" y="292987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US" sz="7200" b="1" dirty="0"/>
              <a:t>The </a:t>
            </a:r>
            <a:r>
              <a:rPr lang="en-US" sz="7200" b="1" dirty="0" err="1"/>
              <a:t>tivo</a:t>
            </a:r>
            <a:r>
              <a:rPr lang="en-US" sz="7200" b="1" dirty="0"/>
              <a:t> dilemma (</a:t>
            </a:r>
            <a:r>
              <a:rPr lang="ko-KR" altLang="en-US" sz="7200" b="1" dirty="0" err="1"/>
              <a:t>티보의</a:t>
            </a:r>
            <a:r>
              <a:rPr lang="ko-KR" altLang="en-US" sz="7200" b="1" dirty="0"/>
              <a:t> 딜레마</a:t>
            </a:r>
            <a:r>
              <a:rPr lang="en-US" altLang="ko-KR" sz="7200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56" y="1870159"/>
            <a:ext cx="11775198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400" dirty="0" err="1"/>
              <a:t>Tivo</a:t>
            </a:r>
            <a:r>
              <a:rPr lang="ko-KR" altLang="en-US" sz="2400" dirty="0"/>
              <a:t>의 사업 모델은 결코 제대로 작동하지 않았다</a:t>
            </a:r>
            <a:r>
              <a:rPr lang="en-US" altLang="ko-KR" sz="2400" dirty="0"/>
              <a:t>. </a:t>
            </a:r>
            <a:r>
              <a:rPr lang="ko-KR" altLang="en-US" sz="2400" dirty="0"/>
              <a:t>월</a:t>
            </a:r>
            <a:r>
              <a:rPr lang="en-US" altLang="ko-KR" sz="2400" dirty="0"/>
              <a:t>$20</a:t>
            </a:r>
            <a:r>
              <a:rPr lang="ko-KR" altLang="en-US" sz="2400" dirty="0"/>
              <a:t>에 달하는 </a:t>
            </a:r>
            <a:r>
              <a:rPr lang="ko-KR" altLang="en-US" sz="2400" dirty="0" err="1"/>
              <a:t>셋톱박스에</a:t>
            </a:r>
            <a:r>
              <a:rPr lang="en-US" altLang="ko-KR" sz="2400" dirty="0"/>
              <a:t>$200</a:t>
            </a:r>
            <a:r>
              <a:rPr lang="ko-KR" altLang="en-US" sz="2400" dirty="0"/>
              <a:t>이상의 요금을 부과함으로써</a:t>
            </a:r>
            <a:r>
              <a:rPr lang="en-US" altLang="ko-KR" sz="2400" dirty="0"/>
              <a:t>, DVR</a:t>
            </a:r>
            <a:r>
              <a:rPr lang="ko-KR" altLang="en-US" sz="2400" dirty="0" err="1"/>
              <a:t>셋톱</a:t>
            </a:r>
            <a:r>
              <a:rPr lang="ko-KR" altLang="en-US" sz="2400" dirty="0"/>
              <a:t> 박스가 내장된 </a:t>
            </a:r>
            <a:r>
              <a:rPr lang="ko-KR" altLang="en-US" sz="2400" dirty="0" err="1"/>
              <a:t>셋톱</a:t>
            </a:r>
            <a:r>
              <a:rPr lang="ko-KR" altLang="en-US" sz="2400" dirty="0"/>
              <a:t> 박스에 이 </a:t>
            </a:r>
            <a:r>
              <a:rPr lang="ko-KR" altLang="en-US" sz="2400" dirty="0" err="1"/>
              <a:t>셋톱박스에</a:t>
            </a:r>
            <a:r>
              <a:rPr lang="ko-KR" altLang="en-US" sz="2400" dirty="0"/>
              <a:t> 대한 승산은 전혀 없었습니다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케이블 청구서 안에 교묘하게 묻혀 있던 비용때문에</a:t>
            </a:r>
            <a:r>
              <a:rPr lang="en-US" altLang="ko-KR" sz="2400" dirty="0"/>
              <a:t> </a:t>
            </a:r>
            <a:r>
              <a:rPr lang="ko-KR" altLang="en-US" sz="2400" dirty="0"/>
              <a:t>최근 몇년간 </a:t>
            </a:r>
            <a:r>
              <a:rPr lang="ko-KR" altLang="en-US" sz="2400" dirty="0" err="1"/>
              <a:t>여러건의</a:t>
            </a:r>
            <a:r>
              <a:rPr lang="ko-KR" altLang="en-US" sz="2400" dirty="0"/>
              <a:t> 소송을 당했다</a:t>
            </a:r>
            <a:r>
              <a:rPr lang="en-US" altLang="ko-KR" sz="2400" dirty="0"/>
              <a:t> </a:t>
            </a:r>
          </a:p>
          <a:p>
            <a:pPr marL="0" indent="0">
              <a:buNone/>
            </a:pPr>
            <a:r>
              <a:rPr lang="en-US" altLang="ko-KR" sz="2400" dirty="0"/>
              <a:t>=&gt;</a:t>
            </a:r>
            <a:r>
              <a:rPr lang="ko-KR" altLang="en-US" sz="2400" dirty="0"/>
              <a:t>소비자들은 무가치 한 것이라고 판단했다</a:t>
            </a:r>
            <a:r>
              <a:rPr lang="en-US" altLang="ko-KR" sz="2400" dirty="0"/>
              <a:t>. </a:t>
            </a:r>
          </a:p>
          <a:p>
            <a:pPr marL="0" indent="0">
              <a:buNone/>
            </a:pPr>
            <a:r>
              <a:rPr lang="en-US" altLang="ko-KR" sz="2400" dirty="0"/>
              <a:t>=&gt; </a:t>
            </a:r>
            <a:r>
              <a:rPr lang="ko-KR" altLang="en-US" sz="2400" dirty="0"/>
              <a:t>좋은 거라 생각했지만 가격대비 효율성이 매우 떨어졌다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https://en.wikipedia.org/wiki/TiVo </a:t>
            </a:r>
            <a:r>
              <a:rPr lang="ko-KR" altLang="en-US" sz="2400" dirty="0"/>
              <a:t>참고</a:t>
            </a:r>
          </a:p>
        </p:txBody>
      </p:sp>
    </p:spTree>
    <p:extLst>
      <p:ext uri="{BB962C8B-B14F-4D97-AF65-F5344CB8AC3E}">
        <p14:creationId xmlns:p14="http://schemas.microsoft.com/office/powerpoint/2010/main" val="830787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PVR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058401" cy="4023360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PVR</a:t>
            </a:r>
            <a:r>
              <a:rPr lang="ko-KR" altLang="en-US" sz="2400" dirty="0"/>
              <a:t>은 </a:t>
            </a:r>
            <a:r>
              <a:rPr lang="en-US" altLang="ko-KR" sz="2400" dirty="0"/>
              <a:t>VCR(video cassette recorder)</a:t>
            </a:r>
            <a:r>
              <a:rPr lang="ko-KR" altLang="en-US" sz="2400" dirty="0"/>
              <a:t>의 업그레이드 버전이라고 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하드디스크를 저장매체로 사용하며</a:t>
            </a:r>
            <a:r>
              <a:rPr lang="en-US" altLang="ko-KR" sz="2400" dirty="0"/>
              <a:t>, </a:t>
            </a:r>
            <a:r>
              <a:rPr lang="ko-KR" altLang="en-US" sz="2400" dirty="0"/>
              <a:t>운영체제와 함께 </a:t>
            </a:r>
            <a:r>
              <a:rPr lang="en-US" altLang="ko-KR" sz="2400" dirty="0"/>
              <a:t>CPU, </a:t>
            </a:r>
            <a:r>
              <a:rPr lang="ko-KR" altLang="en-US" sz="2400" dirty="0"/>
              <a:t>메모리 등이 탑재되어 있다</a:t>
            </a:r>
            <a:r>
              <a:rPr lang="en-US" altLang="ko-KR" sz="2400" dirty="0"/>
              <a:t>. </a:t>
            </a:r>
          </a:p>
          <a:p>
            <a:endParaRPr lang="en-US" sz="24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110958"/>
            <a:ext cx="4094152" cy="30538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4170" y="3110958"/>
            <a:ext cx="4983662" cy="305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20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987</TotalTime>
  <Words>880</Words>
  <Application>Microsoft Office PowerPoint</Application>
  <PresentationFormat>와이드스크린</PresentationFormat>
  <Paragraphs>53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8" baseType="lpstr">
      <vt:lpstr>맑은 고딕</vt:lpstr>
      <vt:lpstr>Arial</vt:lpstr>
      <vt:lpstr>Calibri</vt:lpstr>
      <vt:lpstr>Calibri Light</vt:lpstr>
      <vt:lpstr>Retrospect</vt:lpstr>
      <vt:lpstr>BYOD (BRING YOUR OWN DEVICE)</vt:lpstr>
      <vt:lpstr>개요</vt:lpstr>
      <vt:lpstr>개요 </vt:lpstr>
      <vt:lpstr>BYOD의 장점</vt:lpstr>
      <vt:lpstr>TIED TO THE GRID</vt:lpstr>
      <vt:lpstr>TIED TO THE GRID</vt:lpstr>
      <vt:lpstr>The tivo dilemma (티보의 딜레마)</vt:lpstr>
      <vt:lpstr>The tivo dilemma (티보의 딜레마)</vt:lpstr>
      <vt:lpstr>PVR</vt:lpstr>
      <vt:lpstr>PVR</vt:lpstr>
      <vt:lpstr>APPS ON A FRAMEWORK</vt:lpstr>
      <vt:lpstr>APPS ON A FRAMEWORK</vt:lpstr>
      <vt:lpstr>APPS ON A FRAMEWORK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 Screen &amp;  Social TV</dc:title>
  <dc:creator>Microsoft Office User</dc:creator>
  <cp:lastModifiedBy>이주한</cp:lastModifiedBy>
  <cp:revision>35</cp:revision>
  <dcterms:created xsi:type="dcterms:W3CDTF">2016-11-13T13:57:56Z</dcterms:created>
  <dcterms:modified xsi:type="dcterms:W3CDTF">2016-11-23T05:01:06Z</dcterms:modified>
</cp:coreProperties>
</file>