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2"/>
  </p:notesMasterIdLst>
  <p:sldIdLst>
    <p:sldId id="368" r:id="rId2"/>
    <p:sldId id="370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313" r:id="rId16"/>
    <p:sldId id="371" r:id="rId17"/>
    <p:sldId id="372" r:id="rId18"/>
    <p:sldId id="373" r:id="rId19"/>
    <p:sldId id="374" r:id="rId20"/>
    <p:sldId id="375" r:id="rId21"/>
    <p:sldId id="376" r:id="rId22"/>
    <p:sldId id="315" r:id="rId23"/>
    <p:sldId id="316" r:id="rId24"/>
    <p:sldId id="317" r:id="rId25"/>
    <p:sldId id="318" r:id="rId26"/>
    <p:sldId id="319" r:id="rId27"/>
    <p:sldId id="321" r:id="rId28"/>
    <p:sldId id="322" r:id="rId29"/>
    <p:sldId id="323" r:id="rId30"/>
    <p:sldId id="324" r:id="rId31"/>
    <p:sldId id="327" r:id="rId32"/>
    <p:sldId id="328" r:id="rId33"/>
    <p:sldId id="329" r:id="rId34"/>
    <p:sldId id="331" r:id="rId35"/>
    <p:sldId id="332" r:id="rId36"/>
    <p:sldId id="333" r:id="rId37"/>
    <p:sldId id="334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81" r:id="rId46"/>
    <p:sldId id="380" r:id="rId47"/>
    <p:sldId id="382" r:id="rId48"/>
    <p:sldId id="377" r:id="rId49"/>
    <p:sldId id="378" r:id="rId50"/>
    <p:sldId id="359" r:id="rId51"/>
  </p:sldIdLst>
  <p:sldSz cx="9144000" cy="6858000" type="screen4x3"/>
  <p:notesSz cx="6858000" cy="9144000"/>
  <p:embeddedFontLst>
    <p:embeddedFont>
      <p:font typeface="Lucida Sans Unicode" panose="020B0602030504020204" pitchFamily="34" charset="0"/>
      <p:regular r:id="rId53"/>
    </p:embeddedFont>
    <p:embeddedFont>
      <p:font typeface="Wingdings 2" panose="05020102010507070707" pitchFamily="18" charset="2"/>
      <p:regular r:id="rId54"/>
    </p:embeddedFont>
    <p:embeddedFont>
      <p:font typeface="나눔고딕" panose="020D0604000000000000" pitchFamily="50" charset="-127"/>
      <p:regular r:id="rId55"/>
      <p:bold r:id="rId56"/>
    </p:embeddedFont>
    <p:embeddedFont>
      <p:font typeface="맑은 고딕" panose="020B0503020000020004" pitchFamily="50" charset="-127"/>
      <p:regular r:id="rId57"/>
      <p:bold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  <p:embeddedFont>
      <p:font typeface="08서울남산체 M" panose="02020603020101020101" pitchFamily="18" charset="-127"/>
      <p:regular r:id="rId67"/>
    </p:embeddedFont>
    <p:embeddedFont>
      <p:font typeface="08서울남산체 B" panose="02020603020101020101" pitchFamily="18" charset="-127"/>
      <p:regular r:id="rId68"/>
    </p:embeddedFont>
    <p:embeddedFont>
      <p:font typeface="Wingdings 3" panose="05040102010807070707" pitchFamily="18" charset="2"/>
      <p:regular r:id="rId69"/>
    </p:embeddedFont>
    <p:embeddedFont>
      <p:font typeface="MS PGothic" panose="020B0600070205080204" pitchFamily="34" charset="-128"/>
      <p:regular r:id="rId7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8BA4"/>
    <a:srgbClr val="F29534"/>
    <a:srgbClr val="D91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5" autoAdjust="0"/>
    <p:restoredTop sz="94660"/>
  </p:normalViewPr>
  <p:slideViewPr>
    <p:cSldViewPr>
      <p:cViewPr varScale="1">
        <p:scale>
          <a:sx n="125" d="100"/>
          <a:sy n="125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B18AA-DD3A-48B9-9306-6BA63AA87B80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8B223EA5-DE04-4E2E-B7FF-A5183C3A671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위화감을 유발하는 단서 제시</a:t>
          </a:r>
          <a:endParaRPr lang="ko-KR" altLang="en-US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F9826351-1E09-47AC-9904-BF84757819E1}" type="parTrans" cxnId="{992B1F7A-F35C-4843-BD06-F377B24BEBB9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D42CD9F-64CC-42CE-A55C-253D68FC1F65}" type="sibTrans" cxnId="{992B1F7A-F35C-4843-BD06-F377B24BEBB9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518897A4-C433-43BF-8578-E684D69834A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정서적 긴장감 유발</a:t>
          </a:r>
          <a:endParaRPr lang="ko-KR" altLang="en-US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20537108-CB09-42A3-94DB-BB668D7125C4}" type="parTrans" cxnId="{F9BBB0F8-169E-47E4-BEC6-228504FA4E48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5BAC5206-920C-48BA-9A8B-A6E365307A97}" type="sibTrans" cxnId="{F9BBB0F8-169E-47E4-BEC6-228504FA4E48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B44ABAF4-0832-4113-8FD9-3543970B8595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해소방법 모색</a:t>
          </a:r>
          <a:endParaRPr lang="ko-KR" altLang="en-US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50B8BB65-40E7-4604-914B-0747020955D0}" type="parTrans" cxnId="{AB243D2C-8C6F-4FEC-A90A-110944B926BF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6D2C9FB-3562-4CC4-B56D-1F6F5F687E68}" type="sibTrans" cxnId="{AB243D2C-8C6F-4FEC-A90A-110944B926BF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C810C461-3CFD-4FA8-93B7-EF36913B528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해소방법을</a:t>
          </a:r>
          <a:r>
            <a:rPr lang="en-US" altLang="ko-KR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/>
          </a:r>
          <a:br>
            <a:rPr lang="en-US" altLang="ko-KR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</a:br>
          <a:r>
            <a:rPr lang="ko-KR" altLang="en-US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위한 주장 권고</a:t>
          </a:r>
          <a:endParaRPr lang="ko-KR" altLang="en-US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825252E9-0B4A-4AD1-8439-8F3E5ED5F434}" type="parTrans" cxnId="{60D5D911-326B-4CD4-9B35-B5183DE036F8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33C21DEC-9104-44C8-A257-84531270C962}" type="sibTrans" cxnId="{60D5D911-326B-4CD4-9B35-B5183DE036F8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8138C508-6F78-402A-87A6-419958908F2C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수용</a:t>
          </a:r>
          <a:endParaRPr lang="ko-KR" altLang="en-US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917FD06-F03B-49FD-83EB-2FF193ACCC7D}" type="parTrans" cxnId="{D8AEE483-C024-4167-8EF0-BED875F00BF2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BE0D9C55-7046-48E5-B424-48A4824D9B77}" type="sibTrans" cxnId="{D8AEE483-C024-4167-8EF0-BED875F00BF2}">
      <dgm:prSet/>
      <dgm:spPr/>
      <dgm:t>
        <a:bodyPr/>
        <a:lstStyle/>
        <a:p>
          <a:pPr latinLnBrk="1"/>
          <a:endParaRPr lang="ko-KR" altLang="en-US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46D0DEAC-1EA6-493F-B07A-8D563251C76E}" type="pres">
      <dgm:prSet presAssocID="{0F2B18AA-DD3A-48B9-9306-6BA63AA87B80}" presName="Name0" presStyleCnt="0">
        <dgm:presLayoutVars>
          <dgm:dir/>
          <dgm:animLvl val="lvl"/>
          <dgm:resizeHandles val="exact"/>
        </dgm:presLayoutVars>
      </dgm:prSet>
      <dgm:spPr/>
    </dgm:pt>
    <dgm:pt modelId="{42373DF9-4E4D-45E4-A4FE-98F30716D092}" type="pres">
      <dgm:prSet presAssocID="{8B223EA5-DE04-4E2E-B7FF-A5183C3A671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B6BDF1-3F5E-4663-94D6-86E2A210E2CD}" type="pres">
      <dgm:prSet presAssocID="{AD42CD9F-64CC-42CE-A55C-253D68FC1F65}" presName="parTxOnlySpace" presStyleCnt="0"/>
      <dgm:spPr/>
    </dgm:pt>
    <dgm:pt modelId="{1FBCEC26-0A1F-4817-A3F6-4D541C12F9B1}" type="pres">
      <dgm:prSet presAssocID="{518897A4-C433-43BF-8578-E684D69834A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82619D-EF82-412C-8A1F-F71BA0B3D148}" type="pres">
      <dgm:prSet presAssocID="{5BAC5206-920C-48BA-9A8B-A6E365307A97}" presName="parTxOnlySpace" presStyleCnt="0"/>
      <dgm:spPr/>
    </dgm:pt>
    <dgm:pt modelId="{9973D9BC-1AD7-4FA9-8F68-8C6A78679895}" type="pres">
      <dgm:prSet presAssocID="{B44ABAF4-0832-4113-8FD9-3543970B859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F6BCEE-E5AD-4DAF-A6D8-1A73EAAF5EB2}" type="pres">
      <dgm:prSet presAssocID="{16D2C9FB-3562-4CC4-B56D-1F6F5F687E68}" presName="parTxOnlySpace" presStyleCnt="0"/>
      <dgm:spPr/>
    </dgm:pt>
    <dgm:pt modelId="{5D575FC9-9433-446C-8814-30CDBEB2CB9F}" type="pres">
      <dgm:prSet presAssocID="{C810C461-3CFD-4FA8-93B7-EF36913B528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CF956E-F4F5-4CE2-9E24-61EF00334249}" type="pres">
      <dgm:prSet presAssocID="{33C21DEC-9104-44C8-A257-84531270C962}" presName="parTxOnlySpace" presStyleCnt="0"/>
      <dgm:spPr/>
    </dgm:pt>
    <dgm:pt modelId="{2EEED16E-1BA7-40D8-90A0-88D203FD6020}" type="pres">
      <dgm:prSet presAssocID="{8138C508-6F78-402A-87A6-419958908F2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26391C9-346F-4A60-8F16-36525027BDA2}" type="presOf" srcId="{8B223EA5-DE04-4E2E-B7FF-A5183C3A6711}" destId="{42373DF9-4E4D-45E4-A4FE-98F30716D092}" srcOrd="0" destOrd="0" presId="urn:microsoft.com/office/officeart/2005/8/layout/chevron1"/>
    <dgm:cxn modelId="{86EFEE79-D11D-40DC-B488-D954D469439A}" type="presOf" srcId="{C810C461-3CFD-4FA8-93B7-EF36913B528D}" destId="{5D575FC9-9433-446C-8814-30CDBEB2CB9F}" srcOrd="0" destOrd="0" presId="urn:microsoft.com/office/officeart/2005/8/layout/chevron1"/>
    <dgm:cxn modelId="{60D5D911-326B-4CD4-9B35-B5183DE036F8}" srcId="{0F2B18AA-DD3A-48B9-9306-6BA63AA87B80}" destId="{C810C461-3CFD-4FA8-93B7-EF36913B528D}" srcOrd="3" destOrd="0" parTransId="{825252E9-0B4A-4AD1-8439-8F3E5ED5F434}" sibTransId="{33C21DEC-9104-44C8-A257-84531270C962}"/>
    <dgm:cxn modelId="{D8AEE483-C024-4167-8EF0-BED875F00BF2}" srcId="{0F2B18AA-DD3A-48B9-9306-6BA63AA87B80}" destId="{8138C508-6F78-402A-87A6-419958908F2C}" srcOrd="4" destOrd="0" parTransId="{A917FD06-F03B-49FD-83EB-2FF193ACCC7D}" sibTransId="{BE0D9C55-7046-48E5-B424-48A4824D9B77}"/>
    <dgm:cxn modelId="{F9BBB0F8-169E-47E4-BEC6-228504FA4E48}" srcId="{0F2B18AA-DD3A-48B9-9306-6BA63AA87B80}" destId="{518897A4-C433-43BF-8578-E684D69834A1}" srcOrd="1" destOrd="0" parTransId="{20537108-CB09-42A3-94DB-BB668D7125C4}" sibTransId="{5BAC5206-920C-48BA-9A8B-A6E365307A97}"/>
    <dgm:cxn modelId="{70D83D60-A988-4010-87E9-2C520B82792E}" type="presOf" srcId="{0F2B18AA-DD3A-48B9-9306-6BA63AA87B80}" destId="{46D0DEAC-1EA6-493F-B07A-8D563251C76E}" srcOrd="0" destOrd="0" presId="urn:microsoft.com/office/officeart/2005/8/layout/chevron1"/>
    <dgm:cxn modelId="{B1285A85-D1FE-4724-987A-9BCC2DB70CE9}" type="presOf" srcId="{B44ABAF4-0832-4113-8FD9-3543970B8595}" destId="{9973D9BC-1AD7-4FA9-8F68-8C6A78679895}" srcOrd="0" destOrd="0" presId="urn:microsoft.com/office/officeart/2005/8/layout/chevron1"/>
    <dgm:cxn modelId="{FBA2C1E5-8AB3-4731-9DA4-737CF5C27CAC}" type="presOf" srcId="{8138C508-6F78-402A-87A6-419958908F2C}" destId="{2EEED16E-1BA7-40D8-90A0-88D203FD6020}" srcOrd="0" destOrd="0" presId="urn:microsoft.com/office/officeart/2005/8/layout/chevron1"/>
    <dgm:cxn modelId="{AB243D2C-8C6F-4FEC-A90A-110944B926BF}" srcId="{0F2B18AA-DD3A-48B9-9306-6BA63AA87B80}" destId="{B44ABAF4-0832-4113-8FD9-3543970B8595}" srcOrd="2" destOrd="0" parTransId="{50B8BB65-40E7-4604-914B-0747020955D0}" sibTransId="{16D2C9FB-3562-4CC4-B56D-1F6F5F687E68}"/>
    <dgm:cxn modelId="{AF74B835-EF29-4563-95C5-C143BDB77490}" type="presOf" srcId="{518897A4-C433-43BF-8578-E684D69834A1}" destId="{1FBCEC26-0A1F-4817-A3F6-4D541C12F9B1}" srcOrd="0" destOrd="0" presId="urn:microsoft.com/office/officeart/2005/8/layout/chevron1"/>
    <dgm:cxn modelId="{992B1F7A-F35C-4843-BD06-F377B24BEBB9}" srcId="{0F2B18AA-DD3A-48B9-9306-6BA63AA87B80}" destId="{8B223EA5-DE04-4E2E-B7FF-A5183C3A6711}" srcOrd="0" destOrd="0" parTransId="{F9826351-1E09-47AC-9904-BF84757819E1}" sibTransId="{AD42CD9F-64CC-42CE-A55C-253D68FC1F65}"/>
    <dgm:cxn modelId="{8A466BB6-FC0A-4077-AB66-A6C4F35E396D}" type="presParOf" srcId="{46D0DEAC-1EA6-493F-B07A-8D563251C76E}" destId="{42373DF9-4E4D-45E4-A4FE-98F30716D092}" srcOrd="0" destOrd="0" presId="urn:microsoft.com/office/officeart/2005/8/layout/chevron1"/>
    <dgm:cxn modelId="{D88D32E7-5DF3-46EC-AB58-3BB073CCFA9A}" type="presParOf" srcId="{46D0DEAC-1EA6-493F-B07A-8D563251C76E}" destId="{2AB6BDF1-3F5E-4663-94D6-86E2A210E2CD}" srcOrd="1" destOrd="0" presId="urn:microsoft.com/office/officeart/2005/8/layout/chevron1"/>
    <dgm:cxn modelId="{2B2DDB28-043E-4783-B090-F822281390F3}" type="presParOf" srcId="{46D0DEAC-1EA6-493F-B07A-8D563251C76E}" destId="{1FBCEC26-0A1F-4817-A3F6-4D541C12F9B1}" srcOrd="2" destOrd="0" presId="urn:microsoft.com/office/officeart/2005/8/layout/chevron1"/>
    <dgm:cxn modelId="{83CA525D-4CD9-4FDB-B84B-D82CC7D60162}" type="presParOf" srcId="{46D0DEAC-1EA6-493F-B07A-8D563251C76E}" destId="{0E82619D-EF82-412C-8A1F-F71BA0B3D148}" srcOrd="3" destOrd="0" presId="urn:microsoft.com/office/officeart/2005/8/layout/chevron1"/>
    <dgm:cxn modelId="{E6B0CD5E-EDB3-4B34-803F-52CCDD6790EA}" type="presParOf" srcId="{46D0DEAC-1EA6-493F-B07A-8D563251C76E}" destId="{9973D9BC-1AD7-4FA9-8F68-8C6A78679895}" srcOrd="4" destOrd="0" presId="urn:microsoft.com/office/officeart/2005/8/layout/chevron1"/>
    <dgm:cxn modelId="{4853346B-63F9-419C-A9A8-7A636D716C37}" type="presParOf" srcId="{46D0DEAC-1EA6-493F-B07A-8D563251C76E}" destId="{BFF6BCEE-E5AD-4DAF-A6D8-1A73EAAF5EB2}" srcOrd="5" destOrd="0" presId="urn:microsoft.com/office/officeart/2005/8/layout/chevron1"/>
    <dgm:cxn modelId="{73C5465F-91B1-43A9-90EF-446620BB93D1}" type="presParOf" srcId="{46D0DEAC-1EA6-493F-B07A-8D563251C76E}" destId="{5D575FC9-9433-446C-8814-30CDBEB2CB9F}" srcOrd="6" destOrd="0" presId="urn:microsoft.com/office/officeart/2005/8/layout/chevron1"/>
    <dgm:cxn modelId="{02291EBA-013B-4EDD-92C5-B0FF62A83F31}" type="presParOf" srcId="{46D0DEAC-1EA6-493F-B07A-8D563251C76E}" destId="{84CF956E-F4F5-4CE2-9E24-61EF00334249}" srcOrd="7" destOrd="0" presId="urn:microsoft.com/office/officeart/2005/8/layout/chevron1"/>
    <dgm:cxn modelId="{49662D8B-93B6-484E-9AD2-E0033767794D}" type="presParOf" srcId="{46D0DEAC-1EA6-493F-B07A-8D563251C76E}" destId="{2EEED16E-1BA7-40D8-90A0-88D203FD602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73DF9-4E4D-45E4-A4FE-98F30716D092}">
      <dsp:nvSpPr>
        <dsp:cNvPr id="0" name=""/>
        <dsp:cNvSpPr/>
      </dsp:nvSpPr>
      <dsp:spPr>
        <a:xfrm>
          <a:off x="2059" y="326432"/>
          <a:ext cx="1832988" cy="733195"/>
        </a:xfrm>
        <a:prstGeom prst="chevron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위화감을 유발하는 단서 제시</a:t>
          </a:r>
          <a:endParaRPr lang="ko-KR" altLang="en-US" sz="13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368657" y="326432"/>
        <a:ext cx="1099793" cy="733195"/>
      </dsp:txXfrm>
    </dsp:sp>
    <dsp:sp modelId="{1FBCEC26-0A1F-4817-A3F6-4D541C12F9B1}">
      <dsp:nvSpPr>
        <dsp:cNvPr id="0" name=""/>
        <dsp:cNvSpPr/>
      </dsp:nvSpPr>
      <dsp:spPr>
        <a:xfrm>
          <a:off x="1651749" y="326432"/>
          <a:ext cx="1832988" cy="733195"/>
        </a:xfrm>
        <a:prstGeom prst="chevron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정서적 긴장감 유발</a:t>
          </a:r>
          <a:endParaRPr lang="ko-KR" altLang="en-US" sz="13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2018347" y="326432"/>
        <a:ext cx="1099793" cy="733195"/>
      </dsp:txXfrm>
    </dsp:sp>
    <dsp:sp modelId="{9973D9BC-1AD7-4FA9-8F68-8C6A78679895}">
      <dsp:nvSpPr>
        <dsp:cNvPr id="0" name=""/>
        <dsp:cNvSpPr/>
      </dsp:nvSpPr>
      <dsp:spPr>
        <a:xfrm>
          <a:off x="3301438" y="326432"/>
          <a:ext cx="1832988" cy="733195"/>
        </a:xfrm>
        <a:prstGeom prst="chevron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해소방법 모색</a:t>
          </a:r>
          <a:endParaRPr lang="ko-KR" altLang="en-US" sz="13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3668036" y="326432"/>
        <a:ext cx="1099793" cy="733195"/>
      </dsp:txXfrm>
    </dsp:sp>
    <dsp:sp modelId="{5D575FC9-9433-446C-8814-30CDBEB2CB9F}">
      <dsp:nvSpPr>
        <dsp:cNvPr id="0" name=""/>
        <dsp:cNvSpPr/>
      </dsp:nvSpPr>
      <dsp:spPr>
        <a:xfrm>
          <a:off x="4951128" y="326432"/>
          <a:ext cx="1832988" cy="733195"/>
        </a:xfrm>
        <a:prstGeom prst="chevron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해소방법을</a:t>
          </a:r>
          <a:r>
            <a:rPr lang="en-US" altLang="ko-KR" sz="13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/>
          </a:r>
          <a:br>
            <a:rPr lang="en-US" altLang="ko-KR" sz="13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</a:br>
          <a:r>
            <a:rPr lang="ko-KR" altLang="en-US" sz="13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위한 주장 권고</a:t>
          </a:r>
          <a:endParaRPr lang="ko-KR" altLang="en-US" sz="13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5317726" y="326432"/>
        <a:ext cx="1099793" cy="733195"/>
      </dsp:txXfrm>
    </dsp:sp>
    <dsp:sp modelId="{2EEED16E-1BA7-40D8-90A0-88D203FD6020}">
      <dsp:nvSpPr>
        <dsp:cNvPr id="0" name=""/>
        <dsp:cNvSpPr/>
      </dsp:nvSpPr>
      <dsp:spPr>
        <a:xfrm>
          <a:off x="6600818" y="326432"/>
          <a:ext cx="1832988" cy="733195"/>
        </a:xfrm>
        <a:prstGeom prst="chevron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수용</a:t>
          </a:r>
          <a:endParaRPr lang="ko-KR" altLang="en-US" sz="13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6967416" y="326432"/>
        <a:ext cx="1099793" cy="73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B3BE7D-F176-47AB-8CC2-E4EB0FF18BC7}" type="datetimeFigureOut">
              <a:rPr lang="ko-KR" altLang="en-US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DCA079-FA6B-45EB-94D7-53186844821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653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0A07916A-0A2C-4FD7-BF6E-603C9B6ABB8A}" type="slidenum">
              <a:rPr lang="ko-KR" altLang="en-US"/>
              <a:pPr eaLnBrk="1" hangingPunct="1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  <a:ea typeface="굴림" pitchFamily="50" charset="-127"/>
            </a:endParaRPr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/>
            </a:p>
          </p:txBody>
        </p:sp>
        <p:sp>
          <p:nvSpPr>
            <p:cNvPr id="7" name="자유형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자유형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latin typeface="맑은 고딕" pitchFamily="50" charset="-127"/>
                <a:ea typeface="굴림" pitchFamily="50" charset="-127"/>
              </a:endParaRPr>
            </a:p>
          </p:txBody>
        </p:sp>
        <p:cxnSp>
          <p:nvCxnSpPr>
            <p:cNvPr id="10" name="직선 연결선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B8632D-7AE6-4BC2-AB6D-4E7C6F7A81D6}" type="datetimeFigureOut">
              <a:rPr lang="ko-KR" altLang="en-US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48DC48-1484-4AD7-B966-E7E7A9891B6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36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lvl2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2pPr>
            <a:lvl3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3pPr>
            <a:lvl4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4pPr>
            <a:lvl5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pPr>
              <a:defRPr/>
            </a:pPr>
            <a:fld id="{7D9D03C5-640F-41CF-A715-E926F2E7F2B2}" type="datetimeFigureOut">
              <a:rPr lang="ko-KR" altLang="en-US" smtClean="0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fld id="{187889A8-50D9-4787-A7F0-E62F43F8E0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8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lvl2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2pPr>
            <a:lvl3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3pPr>
            <a:lvl4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4pPr>
            <a:lvl5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pPr>
              <a:defRPr/>
            </a:pPr>
            <a:fld id="{2FAC9ABC-B418-49F1-BF11-2FCAD35BF57F}" type="datetimeFigureOut">
              <a:rPr lang="ko-KR" altLang="en-US" smtClean="0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fld id="{2A49B1A1-3A6C-458C-A4DD-47C5EE584C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1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l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08서울남산체 M" panose="02020603020101020101" pitchFamily="18" charset="-127"/>
                <a:ea typeface="08서울남산체 M" panose="02020603020101020101" pitchFamily="18" charset="-127"/>
                <a:cs typeface="08서울남산체 M" panose="0202060302010102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068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08서울남산체 M" panose="02020603020101020101" pitchFamily="18" charset="-127"/>
                <a:ea typeface="08서울남산체 M" panose="02020603020101020101" pitchFamily="18" charset="-127"/>
                <a:cs typeface="08서울남산체 M" panose="0202060302010102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492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706" y="3136613"/>
            <a:ext cx="45416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itchFamily="18" charset="-127"/>
              </a:rPr>
              <a:t>경청해 주셔서 감사합니다</a:t>
            </a:r>
            <a:r>
              <a:rPr lang="en-US" altLang="ko-KR" sz="3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08서울남산체 B" panose="02020603020101020101" pitchFamily="18" charset="-127"/>
                <a:ea typeface="08서울남산체 B" panose="02020603020101020101" pitchFamily="18" charset="-127"/>
                <a:cs typeface="조선일보명조" pitchFamily="18" charset="-127"/>
              </a:rPr>
              <a:t>.</a:t>
            </a:r>
            <a:endParaRPr lang="ko-KR" altLang="en-US" sz="32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08서울남산체 B" panose="02020603020101020101" pitchFamily="18" charset="-127"/>
              <a:ea typeface="08서울남산체 B" panose="02020603020101020101" pitchFamily="18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873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971550" y="4929188"/>
            <a:ext cx="0" cy="719137"/>
          </a:xfrm>
          <a:prstGeom prst="line">
            <a:avLst/>
          </a:prstGeom>
          <a:ln w="76200">
            <a:solidFill>
              <a:schemeClr val="accent6">
                <a:lumMod val="75000"/>
                <a:alpha val="580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08서울남산체 M" panose="02020603020101020101" pitchFamily="18" charset="-127"/>
                <a:ea typeface="08서울남산체 M" panose="02020603020101020101" pitchFamily="18" charset="-127"/>
                <a:cs typeface="08서울남산체 M" panose="0202060302010102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44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8B71-629C-462C-B68B-57DC909AC548}" type="datetimeFigureOut">
              <a:rPr lang="ko-KR" altLang="en-US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203DC-DFDE-4D65-9F21-79B626F2C96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66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</a:endParaRPr>
          </a:p>
        </p:txBody>
      </p:sp>
      <p:sp>
        <p:nvSpPr>
          <p:cNvPr id="5" name="갈매기형 수장 15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317B-B3B3-48EC-88B6-DF42346FFFC5}" type="datetimeFigureOut">
              <a:rPr lang="ko-KR" altLang="en-US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3BCDA-59D5-4130-A172-AB46B5FA393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24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841E-57FB-4292-A5CC-8E8711357884}" type="datetimeFigureOut">
              <a:rPr lang="ko-KR" altLang="en-US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ED2D0-CEFB-4716-AEE0-7284A45AFBE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099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6810-FF04-4255-B3A6-0EFD57128EE8}" type="datetimeFigureOut">
              <a:rPr lang="ko-KR" altLang="en-US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18D14-15D7-4B4D-BC09-C6896E328D4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66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084A-FEDA-4B67-A471-46C4ED6AFEE3}" type="datetimeFigureOut">
              <a:rPr lang="ko-KR" altLang="en-US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4066C-9948-4ADF-AAF1-A66E9350A05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451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165EC204-374B-4794-B123-0DBA40D3A6C6}" type="datetimeFigureOut">
              <a:rPr lang="ko-KR" altLang="en-US" smtClean="0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482304D1-5350-4591-BF9C-B3C246DE63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51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lvl2pPr>
              <a:defRPr sz="28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2pPr>
            <a:lvl3pPr>
              <a:defRPr sz="24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3pPr>
            <a:lvl4pPr>
              <a:defRPr sz="20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4pPr>
            <a:lvl5pPr>
              <a:defRPr sz="20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5pPr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EA548BE2-E2CD-4169-AAA1-A8A6DB8B8A99}" type="datetimeFigureOut">
              <a:rPr lang="ko-KR" altLang="en-US" smtClean="0"/>
              <a:pPr>
                <a:defRPr/>
              </a:pPr>
              <a:t>2015-03-31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fld id="{25F64A6F-3A17-43AC-9621-9865439FBA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529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6" name="자유형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7" name="직각 삼각형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cxnSp>
        <p:nvCxnSpPr>
          <p:cNvPr id="8" name="직선 연결선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19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10" name="갈매기형 수장 20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extLst/>
          </a:lstStyle>
          <a:p>
            <a:pPr lvl="0"/>
            <a:r>
              <a:rPr lang="ko-KR" altLang="en-US" noProof="0" dirty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pPr>
              <a:defRPr/>
            </a:pPr>
            <a:fld id="{BBFA327A-3EF5-497B-91F9-70CE00137795}" type="datetimeFigureOut">
              <a:rPr lang="ko-KR" altLang="en-US" smtClean="0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fld id="{14F51B7B-A571-426D-9B34-5E9E6B8349B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522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1027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0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pPr>
              <a:defRPr/>
            </a:pPr>
            <a:fld id="{7C7B2D7D-A8CC-438C-9EDE-3B042B3F6034}" type="datetimeFigureOut">
              <a:rPr lang="ko-KR" altLang="en-US" smtClean="0"/>
              <a:pPr>
                <a:defRPr/>
              </a:pPr>
              <a:t>2015-03-31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latin typeface="08서울남산체 M" panose="02020603020101020101" pitchFamily="18" charset="-127"/>
                <a:ea typeface="08서울남산체 M" panose="02020603020101020101" pitchFamily="18" charset="-127"/>
              </a:defRPr>
            </a:lvl1pPr>
          </a:lstStyle>
          <a:p>
            <a:fld id="{4460B654-1231-472C-9E7D-7DC5CCE2F9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27" r:id="rId2"/>
    <p:sldLayoutId id="2147484332" r:id="rId3"/>
    <p:sldLayoutId id="2147484333" r:id="rId4"/>
    <p:sldLayoutId id="2147484334" r:id="rId5"/>
    <p:sldLayoutId id="2147484335" r:id="rId6"/>
    <p:sldLayoutId id="2147484328" r:id="rId7"/>
    <p:sldLayoutId id="2147484336" r:id="rId8"/>
    <p:sldLayoutId id="2147484337" r:id="rId9"/>
    <p:sldLayoutId id="2147484329" r:id="rId10"/>
    <p:sldLayoutId id="2147484330" r:id="rId11"/>
    <p:sldLayoutId id="2147484338" r:id="rId12"/>
    <p:sldLayoutId id="2147484339" r:id="rId13"/>
    <p:sldLayoutId id="2147484363" r:id="rId14"/>
    <p:sldLayoutId id="2147484364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08서울남산체 M" panose="02020603020101020101" pitchFamily="18" charset="-127"/>
          <a:ea typeface="08서울남산체 M" panose="02020603020101020101" pitchFamily="18" charset="-127"/>
          <a:cs typeface="08서울남산체 M" panose="02020603020101020101" pitchFamily="18" charset="-127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08서울남산체 M" panose="02020603020101020101" pitchFamily="18" charset="-127"/>
          <a:ea typeface="08서울남산체 M" panose="02020603020101020101" pitchFamily="18" charset="-127"/>
          <a:cs typeface="08서울남산체 M" panose="02020603020101020101" pitchFamily="18" charset="-127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08서울남산체 M" panose="02020603020101020101" pitchFamily="18" charset="-127"/>
          <a:ea typeface="08서울남산체 M" panose="02020603020101020101" pitchFamily="18" charset="-127"/>
          <a:cs typeface="08서울남산체 M" panose="02020603020101020101" pitchFamily="18" charset="-127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08서울남산체 M" panose="02020603020101020101" pitchFamily="18" charset="-127"/>
          <a:ea typeface="08서울남산체 M" panose="02020603020101020101" pitchFamily="18" charset="-127"/>
          <a:cs typeface="08서울남산체 M" panose="02020603020101020101" pitchFamily="18" charset="-127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08서울남산체 M" panose="02020603020101020101" pitchFamily="18" charset="-127"/>
          <a:ea typeface="08서울남산체 M" panose="02020603020101020101" pitchFamily="18" charset="-127"/>
          <a:cs typeface="08서울남산체 M" panose="02020603020101020101" pitchFamily="18" charset="-127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08서울남산체 M" panose="02020603020101020101" pitchFamily="18" charset="-127"/>
          <a:ea typeface="08서울남산체 M" panose="02020603020101020101" pitchFamily="18" charset="-127"/>
          <a:cs typeface="08서울남산체 M" panose="02020603020101020101" pitchFamily="18" charset="-127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_3EeVuJiy44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youtu.be/IcrbFQOMqF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tu.be/Hwqc6ezuVSk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youtu.be/flfYcAQVpoM" TargetMode="External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youtu.be/ram1X9wtrx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youtu.be/8aHVIp1kJF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youtu.be/LeidHcOYoi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mYCbBHdqyyY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youtube.com/watch?v=mkkQqfRQnC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http://www.youtube.com/watch?v=MRKcK1UEBs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hyperlink" Target="http://youtu.be/WVeBAV5ls7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tu.be/xhIHQouSc-k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0l7jpQTfidE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youtu.be/ECq5CGXeog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hyperlink" Target="http://youtu.be/aPBYMhzSrl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youtube.com/watch?v=2ad3Eaiy830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youtu.be/mOatp4Xi7IU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5IB5o8Oa7J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youtube.com/watch?v=8zh-nqrZQ5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907704" y="3317280"/>
            <a:ext cx="5211453" cy="831812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6</a:t>
            </a:r>
            <a:r>
              <a:rPr lang="ko-KR" altLang="en-US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장</a:t>
            </a:r>
            <a:r>
              <a:rPr lang="en-US" altLang="ko-KR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. </a:t>
            </a:r>
            <a:r>
              <a:rPr lang="ko-KR" altLang="en-US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설득 메시지론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31471" y="1808793"/>
            <a:ext cx="81010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40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설득 커뮤니케이션의 이해와 활용</a:t>
            </a:r>
            <a:endParaRPr lang="en-US" altLang="ko-KR" sz="4000" b="1">
              <a:solidFill>
                <a:srgbClr val="000000"/>
              </a:solidFill>
              <a:latin typeface="나눔고딕" pitchFamily="50" charset="-127"/>
            </a:endParaRPr>
          </a:p>
          <a:p>
            <a:pPr algn="ctr">
              <a:defRPr/>
            </a:pPr>
            <a:endParaRPr lang="en-US" altLang="ko-KR">
              <a:solidFill>
                <a:srgbClr val="000000"/>
              </a:solidFill>
              <a:latin typeface="나눔고딕" pitchFamily="50" charset="-127"/>
            </a:endParaRPr>
          </a:p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김정현 지음</a:t>
            </a:r>
          </a:p>
        </p:txBody>
      </p:sp>
      <p:pic>
        <p:nvPicPr>
          <p:cNvPr id="37894" name="Picture 2" descr="https://lh5.googleusercontent.com/kLwAVWJPw2X2i63I-2MXEqejLo7Ad1lJGQ70vrKo27PSl-uDdh2HT0ifVjEt9Ji6OsqzpoSk1Rve_erm6Iy67iNGrkJ8siHp_eS8NnmsUSPIhg-jQEeoXOanc-wtY-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5888"/>
            <a:ext cx="17875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직사각형 10"/>
          <p:cNvSpPr>
            <a:spLocks noChangeArrowheads="1"/>
          </p:cNvSpPr>
          <p:nvPr/>
        </p:nvSpPr>
        <p:spPr bwMode="auto">
          <a:xfrm>
            <a:off x="669925" y="1635125"/>
            <a:ext cx="679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메시지 내용의 제시 순서에 따른 효과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초두 효과와 최신 효과</a:t>
            </a:r>
          </a:p>
        </p:txBody>
      </p:sp>
      <p:sp>
        <p:nvSpPr>
          <p:cNvPr id="47107" name="직사각형 17"/>
          <p:cNvSpPr>
            <a:spLocks noChangeArrowheads="1"/>
          </p:cNvSpPr>
          <p:nvPr/>
        </p:nvSpPr>
        <p:spPr bwMode="auto">
          <a:xfrm>
            <a:off x="962025" y="2001838"/>
            <a:ext cx="7473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메시지 내용의 매열 또는 제시방법에 있어 어떤 방법이 가장 효과적인가와 관련된 것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557" name="양쪽 모서리가 둥근 사각형 23"/>
          <p:cNvSpPr>
            <a:spLocks/>
          </p:cNvSpPr>
          <p:nvPr/>
        </p:nvSpPr>
        <p:spPr bwMode="auto">
          <a:xfrm>
            <a:off x="1674813" y="3114675"/>
            <a:ext cx="1546225" cy="431800"/>
          </a:xfrm>
          <a:custGeom>
            <a:avLst/>
            <a:gdLst>
              <a:gd name="T0" fmla="*/ 455369 w 1331912"/>
              <a:gd name="T1" fmla="*/ 0 h 431800"/>
              <a:gd name="T2" fmla="*/ 2353852 w 1331912"/>
              <a:gd name="T3" fmla="*/ 0 h 431800"/>
              <a:gd name="T4" fmla="*/ 2809221 w 1331912"/>
              <a:gd name="T5" fmla="*/ 215900 h 431800"/>
              <a:gd name="T6" fmla="*/ 2809221 w 1331912"/>
              <a:gd name="T7" fmla="*/ 215900 h 431800"/>
              <a:gd name="T8" fmla="*/ 2353852 w 1331912"/>
              <a:gd name="T9" fmla="*/ 431800 h 431800"/>
              <a:gd name="T10" fmla="*/ 455369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455369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초두 효과</a:t>
            </a:r>
            <a:endParaRPr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109" name="TextBox 16"/>
          <p:cNvSpPr txBox="1">
            <a:spLocks noChangeArrowheads="1"/>
          </p:cNvSpPr>
          <p:nvPr/>
        </p:nvSpPr>
        <p:spPr bwMode="auto">
          <a:xfrm>
            <a:off x="3376613" y="3008313"/>
            <a:ext cx="1095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pl-PL" altLang="ko-KR" sz="1200">
                <a:latin typeface="Calibri" panose="020F0502020204030204" pitchFamily="34" charset="0"/>
                <a:ea typeface="MS PGothic" panose="020B0600070205080204" pitchFamily="34" charset="-128"/>
              </a:rPr>
              <a:t>primacy</a:t>
            </a:r>
            <a:r>
              <a:rPr lang="en-US" altLang="ko-KR" sz="1200">
                <a:latin typeface="Calibri" panose="020F0502020204030204" pitchFamily="34" charset="0"/>
                <a:ea typeface="MS PGothic" panose="020B0600070205080204" pitchFamily="34" charset="-128"/>
              </a:rPr>
              <a:t> effect</a:t>
            </a:r>
          </a:p>
        </p:txBody>
      </p:sp>
      <p:sp>
        <p:nvSpPr>
          <p:cNvPr id="23559" name="양쪽 모서리가 둥근 사각형 23"/>
          <p:cNvSpPr>
            <a:spLocks/>
          </p:cNvSpPr>
          <p:nvPr/>
        </p:nvSpPr>
        <p:spPr bwMode="auto">
          <a:xfrm>
            <a:off x="1674813" y="4338638"/>
            <a:ext cx="1546225" cy="431800"/>
          </a:xfrm>
          <a:custGeom>
            <a:avLst/>
            <a:gdLst>
              <a:gd name="T0" fmla="*/ 455369 w 1331912"/>
              <a:gd name="T1" fmla="*/ 0 h 431800"/>
              <a:gd name="T2" fmla="*/ 2353852 w 1331912"/>
              <a:gd name="T3" fmla="*/ 0 h 431800"/>
              <a:gd name="T4" fmla="*/ 2809221 w 1331912"/>
              <a:gd name="T5" fmla="*/ 215900 h 431800"/>
              <a:gd name="T6" fmla="*/ 2809221 w 1331912"/>
              <a:gd name="T7" fmla="*/ 215900 h 431800"/>
              <a:gd name="T8" fmla="*/ 2353852 w 1331912"/>
              <a:gd name="T9" fmla="*/ 431800 h 431800"/>
              <a:gd name="T10" fmla="*/ 455369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455369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최신 효과</a:t>
            </a:r>
            <a:endParaRPr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111" name="TextBox 19"/>
          <p:cNvSpPr txBox="1">
            <a:spLocks noChangeArrowheads="1"/>
          </p:cNvSpPr>
          <p:nvPr/>
        </p:nvSpPr>
        <p:spPr bwMode="auto">
          <a:xfrm>
            <a:off x="3355975" y="4230688"/>
            <a:ext cx="1108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pl-PL" altLang="ko-KR" sz="1200">
                <a:latin typeface="Calibri" panose="020F0502020204030204" pitchFamily="34" charset="0"/>
                <a:ea typeface="MS PGothic" panose="020B0600070205080204" pitchFamily="34" charset="-128"/>
              </a:rPr>
              <a:t>recency</a:t>
            </a:r>
            <a:r>
              <a:rPr lang="en-US" altLang="ko-KR" sz="1200">
                <a:latin typeface="Calibri" panose="020F0502020204030204" pitchFamily="34" charset="0"/>
                <a:ea typeface="MS PGothic" panose="020B0600070205080204" pitchFamily="34" charset="-128"/>
              </a:rPr>
              <a:t> effect</a:t>
            </a:r>
          </a:p>
        </p:txBody>
      </p:sp>
      <p:sp>
        <p:nvSpPr>
          <p:cNvPr id="47112" name="TextBox 1"/>
          <p:cNvSpPr txBox="1">
            <a:spLocks noChangeArrowheads="1"/>
          </p:cNvSpPr>
          <p:nvPr/>
        </p:nvSpPr>
        <p:spPr bwMode="auto">
          <a:xfrm>
            <a:off x="3355975" y="3198813"/>
            <a:ext cx="426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메시지 첫 부분에 핵심 주장을 제시하는 것</a:t>
            </a:r>
            <a:endParaRPr lang="en-US" altLang="ko-KR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113" name="TextBox 2"/>
          <p:cNvSpPr txBox="1">
            <a:spLocks noChangeArrowheads="1"/>
          </p:cNvSpPr>
          <p:nvPr/>
        </p:nvSpPr>
        <p:spPr bwMode="auto">
          <a:xfrm>
            <a:off x="3355975" y="4432300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메시지 끝에 핵심 주장을 제시하는 것</a:t>
            </a:r>
            <a:endParaRPr lang="en-US" altLang="ko-KR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모서리가 둥근 직사각형 13"/>
          <p:cNvSpPr/>
          <p:nvPr/>
        </p:nvSpPr>
        <p:spPr>
          <a:xfrm>
            <a:off x="1312863" y="2894013"/>
            <a:ext cx="6457950" cy="9144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모서리가 둥근 직사각형 13"/>
          <p:cNvSpPr/>
          <p:nvPr/>
        </p:nvSpPr>
        <p:spPr>
          <a:xfrm>
            <a:off x="1312863" y="4125913"/>
            <a:ext cx="6457950" cy="9144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711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711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처리 방식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11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957263" y="4340225"/>
            <a:ext cx="7261225" cy="129063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i="1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메시지 제시 순서 효과 </a:t>
            </a:r>
            <a:r>
              <a:rPr lang="ko-KR" altLang="en-US" sz="16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는</a:t>
            </a:r>
            <a:endParaRPr lang="en-US" altLang="ko-KR" sz="16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solidFill>
                  <a:srgbClr val="BB0F2C"/>
                </a:solidFill>
                <a:latin typeface="나눔고딕"/>
                <a:ea typeface="나눔고딕"/>
                <a:cs typeface="나눔고딕"/>
              </a:rPr>
              <a:t>수용자의 주목도</a:t>
            </a:r>
            <a:r>
              <a:rPr lang="en-US" altLang="ko-KR" sz="1600" b="1" dirty="0">
                <a:solidFill>
                  <a:srgbClr val="BB0F2C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600" b="1" dirty="0">
                <a:solidFill>
                  <a:srgbClr val="BB0F2C"/>
                </a:solidFill>
                <a:latin typeface="나눔고딕"/>
                <a:ea typeface="나눔고딕"/>
                <a:cs typeface="나눔고딕"/>
              </a:rPr>
              <a:t> 주제에 대한 친숙도</a:t>
            </a:r>
            <a:r>
              <a:rPr lang="ko-KR" altLang="ko-KR" sz="1600" b="1" dirty="0">
                <a:solidFill>
                  <a:srgbClr val="BB0F2C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600" b="1" dirty="0">
                <a:solidFill>
                  <a:srgbClr val="BB0F2C"/>
                </a:solidFill>
                <a:latin typeface="나눔고딕"/>
                <a:ea typeface="나눔고딕"/>
                <a:cs typeface="나눔고딕"/>
              </a:rPr>
              <a:t> 메시지 제시 사이의 간격 등</a:t>
            </a:r>
            <a:endParaRPr lang="en-US" altLang="ko-KR" sz="1600" b="1" dirty="0">
              <a:solidFill>
                <a:srgbClr val="BB0F2C"/>
              </a:solidFill>
              <a:latin typeface="나눔고딕"/>
              <a:ea typeface="나눔고딕"/>
              <a:cs typeface="나눔고딕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여러 맥락 요인</a:t>
            </a:r>
            <a:r>
              <a:rPr lang="ko-KR" altLang="en-US" sz="1600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에 의해 달라질 수 있음</a:t>
            </a:r>
            <a:endParaRPr lang="en-US" altLang="ko-KR" sz="1600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1463675" y="1995488"/>
            <a:ext cx="69691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조건</a:t>
            </a:r>
            <a:r>
              <a:rPr lang="ko-KR" altLang="ja-JP" sz="160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en-US" altLang="ko-KR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조건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  <a:p>
            <a:pPr eaLnBrk="1" hangingPunct="1">
              <a:lnSpc>
                <a:spcPct val="150000"/>
              </a:lnSpc>
            </a:pPr>
            <a:endParaRPr lang="en-US" altLang="ko-KR" sz="10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조건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조건</a:t>
            </a:r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24" name="모서리가 둥근 직사각형 13"/>
          <p:cNvSpPr/>
          <p:nvPr/>
        </p:nvSpPr>
        <p:spPr>
          <a:xfrm>
            <a:off x="2370138" y="2097088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첫번째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메시지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5" name="모서리가 둥근 직사각형 13"/>
          <p:cNvSpPr/>
          <p:nvPr/>
        </p:nvSpPr>
        <p:spPr>
          <a:xfrm>
            <a:off x="3392488" y="2097088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두번째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메시지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6" name="모서리가 둥근 직사각형 13"/>
          <p:cNvSpPr/>
          <p:nvPr/>
        </p:nvSpPr>
        <p:spPr>
          <a:xfrm>
            <a:off x="5519738" y="2092325"/>
            <a:ext cx="833437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태도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측정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7" name="모서리가 둥근 직사각형 13"/>
          <p:cNvSpPr/>
          <p:nvPr/>
        </p:nvSpPr>
        <p:spPr>
          <a:xfrm>
            <a:off x="2370138" y="3095625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첫번째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메시지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8" name="모서리가 둥근 직사각형 13"/>
          <p:cNvSpPr/>
          <p:nvPr/>
        </p:nvSpPr>
        <p:spPr>
          <a:xfrm>
            <a:off x="3960813" y="3095625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두번째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메시지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9" name="모서리가 둥근 직사각형 13"/>
          <p:cNvSpPr/>
          <p:nvPr/>
        </p:nvSpPr>
        <p:spPr>
          <a:xfrm>
            <a:off x="5519738" y="3090863"/>
            <a:ext cx="833437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태도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측정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25975" y="2476500"/>
            <a:ext cx="479425" cy="185738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336925" y="3355975"/>
            <a:ext cx="481013" cy="185738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4938713" y="3490913"/>
            <a:ext cx="479425" cy="185737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4150" y="2933700"/>
            <a:ext cx="6129338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2" name="TextBox 35"/>
          <p:cNvSpPr txBox="1">
            <a:spLocks noChangeArrowheads="1"/>
          </p:cNvSpPr>
          <p:nvPr/>
        </p:nvSpPr>
        <p:spPr bwMode="auto">
          <a:xfrm>
            <a:off x="3236913" y="3484563"/>
            <a:ext cx="6207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시간경과</a:t>
            </a:r>
          </a:p>
        </p:txBody>
      </p:sp>
      <p:sp>
        <p:nvSpPr>
          <p:cNvPr id="48143" name="TextBox 36"/>
          <p:cNvSpPr txBox="1">
            <a:spLocks noChangeArrowheads="1"/>
          </p:cNvSpPr>
          <p:nvPr/>
        </p:nvSpPr>
        <p:spPr bwMode="auto">
          <a:xfrm>
            <a:off x="4524375" y="2587625"/>
            <a:ext cx="6207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시간경과</a:t>
            </a:r>
          </a:p>
        </p:txBody>
      </p:sp>
      <p:sp>
        <p:nvSpPr>
          <p:cNvPr id="48144" name="TextBox 37"/>
          <p:cNvSpPr txBox="1">
            <a:spLocks noChangeArrowheads="1"/>
          </p:cNvSpPr>
          <p:nvPr/>
        </p:nvSpPr>
        <p:spPr bwMode="auto">
          <a:xfrm>
            <a:off x="4854575" y="3611563"/>
            <a:ext cx="6207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rPr>
              <a:t>시간경과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05338" y="2278063"/>
            <a:ext cx="479425" cy="777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32363" y="3279775"/>
            <a:ext cx="481012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8147" name="TextBox 41"/>
          <p:cNvSpPr txBox="1">
            <a:spLocks noChangeArrowheads="1"/>
          </p:cNvSpPr>
          <p:nvPr/>
        </p:nvSpPr>
        <p:spPr bwMode="auto">
          <a:xfrm>
            <a:off x="6529388" y="1993900"/>
            <a:ext cx="10747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효과 없음</a:t>
            </a:r>
            <a:endParaRPr lang="en-US" altLang="ko-KR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600" b="1" i="1">
                <a:solidFill>
                  <a:srgbClr val="C0504D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초두 효과</a:t>
            </a:r>
            <a:endParaRPr lang="en-US" altLang="ko-KR" sz="1600" b="1" i="1">
              <a:solidFill>
                <a:srgbClr val="C0504D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10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600" b="1" i="1">
                <a:solidFill>
                  <a:srgbClr val="C0504D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최신 효과</a:t>
            </a:r>
            <a:endParaRPr lang="en-US" altLang="ko-KR" sz="1600" b="1" i="1">
              <a:solidFill>
                <a:srgbClr val="C0504D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효과 없음</a:t>
            </a:r>
          </a:p>
        </p:txBody>
      </p:sp>
      <p:sp>
        <p:nvSpPr>
          <p:cNvPr id="48148" name="TextBox 42"/>
          <p:cNvSpPr txBox="1">
            <a:spLocks noChangeArrowheads="1"/>
          </p:cNvSpPr>
          <p:nvPr/>
        </p:nvSpPr>
        <p:spPr bwMode="auto">
          <a:xfrm>
            <a:off x="6037263" y="3852863"/>
            <a:ext cx="1633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000">
                <a:latin typeface="나눔고딕" panose="020D0604000000000000" pitchFamily="50" charset="-127"/>
                <a:ea typeface="나눔고딕" panose="020D0604000000000000" pitchFamily="50" charset="-127"/>
              </a:rPr>
              <a:t>Miller &amp; Campbell, 1959</a:t>
            </a:r>
          </a:p>
        </p:txBody>
      </p:sp>
      <p:sp>
        <p:nvSpPr>
          <p:cNvPr id="48149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319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메시지 내용의 제시 순서에 따른 효과</a:t>
            </a:r>
          </a:p>
        </p:txBody>
      </p:sp>
      <p:grpSp>
        <p:nvGrpSpPr>
          <p:cNvPr id="4815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815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처리 방식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15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8151" name="직사각형 10"/>
          <p:cNvSpPr>
            <a:spLocks noChangeArrowheads="1"/>
          </p:cNvSpPr>
          <p:nvPr/>
        </p:nvSpPr>
        <p:spPr bwMode="auto">
          <a:xfrm>
            <a:off x="938213" y="1455738"/>
            <a:ext cx="327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6-4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초두효과와 최신효과</a:t>
            </a:r>
          </a:p>
        </p:txBody>
      </p:sp>
      <p:sp>
        <p:nvSpPr>
          <p:cNvPr id="38" name="직사각형 9"/>
          <p:cNvSpPr/>
          <p:nvPr/>
        </p:nvSpPr>
        <p:spPr>
          <a:xfrm>
            <a:off x="842963" y="16002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319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메시지 내용의 제시 순서에 따른 효과</a:t>
            </a:r>
          </a:p>
        </p:txBody>
      </p:sp>
      <p:grpSp>
        <p:nvGrpSpPr>
          <p:cNvPr id="49155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917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처리 방식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18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1970088" y="1819275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원고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15" name="모서리가 둥근 직사각형 13"/>
          <p:cNvSpPr/>
          <p:nvPr/>
        </p:nvSpPr>
        <p:spPr>
          <a:xfrm>
            <a:off x="4171950" y="1819275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피고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16" name="모서리가 둥근 직사각형 13"/>
          <p:cNvSpPr/>
          <p:nvPr/>
        </p:nvSpPr>
        <p:spPr>
          <a:xfrm>
            <a:off x="5119688" y="1814513"/>
            <a:ext cx="833437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판결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0" name="Right Arrow 10"/>
          <p:cNvSpPr/>
          <p:nvPr/>
        </p:nvSpPr>
        <p:spPr>
          <a:xfrm>
            <a:off x="3049588" y="2074863"/>
            <a:ext cx="942975" cy="179387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9160" name="TextBox 41"/>
          <p:cNvSpPr txBox="1">
            <a:spLocks noChangeArrowheads="1"/>
          </p:cNvSpPr>
          <p:nvPr/>
        </p:nvSpPr>
        <p:spPr bwMode="auto">
          <a:xfrm>
            <a:off x="6129338" y="1895475"/>
            <a:ext cx="9540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피고승고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970088" y="2701925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피고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32" name="모서리가 둥근 직사각형 13"/>
          <p:cNvSpPr/>
          <p:nvPr/>
        </p:nvSpPr>
        <p:spPr>
          <a:xfrm>
            <a:off x="4171950" y="2701925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원고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33" name="모서리가 둥근 직사각형 13"/>
          <p:cNvSpPr/>
          <p:nvPr/>
        </p:nvSpPr>
        <p:spPr>
          <a:xfrm>
            <a:off x="5119688" y="2697163"/>
            <a:ext cx="833437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판결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34" name="Right Arrow 10"/>
          <p:cNvSpPr/>
          <p:nvPr/>
        </p:nvSpPr>
        <p:spPr>
          <a:xfrm>
            <a:off x="3049588" y="2957513"/>
            <a:ext cx="942975" cy="179387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9165" name="TextBox 41"/>
          <p:cNvSpPr txBox="1">
            <a:spLocks noChangeArrowheads="1"/>
          </p:cNvSpPr>
          <p:nvPr/>
        </p:nvSpPr>
        <p:spPr bwMode="auto">
          <a:xfrm>
            <a:off x="6129338" y="2778125"/>
            <a:ext cx="9540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원고승고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970088" y="3560763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원고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38" name="모서리가 둥근 직사각형 13"/>
          <p:cNvSpPr/>
          <p:nvPr/>
        </p:nvSpPr>
        <p:spPr>
          <a:xfrm>
            <a:off x="2957513" y="3560763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피고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39" name="모서리가 둥근 직사각형 13"/>
          <p:cNvSpPr/>
          <p:nvPr/>
        </p:nvSpPr>
        <p:spPr>
          <a:xfrm>
            <a:off x="5119688" y="3556000"/>
            <a:ext cx="833437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판결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40" name="Right Arrow 10"/>
          <p:cNvSpPr/>
          <p:nvPr/>
        </p:nvSpPr>
        <p:spPr>
          <a:xfrm>
            <a:off x="3987800" y="3816350"/>
            <a:ext cx="942975" cy="179388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9170" name="TextBox 41"/>
          <p:cNvSpPr txBox="1">
            <a:spLocks noChangeArrowheads="1"/>
          </p:cNvSpPr>
          <p:nvPr/>
        </p:nvSpPr>
        <p:spPr bwMode="auto">
          <a:xfrm>
            <a:off x="6129338" y="3636963"/>
            <a:ext cx="9540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원고승고</a:t>
            </a:r>
          </a:p>
        </p:txBody>
      </p:sp>
      <p:sp>
        <p:nvSpPr>
          <p:cNvPr id="43" name="모서리가 둥근 직사각형 42"/>
          <p:cNvSpPr/>
          <p:nvPr/>
        </p:nvSpPr>
        <p:spPr>
          <a:xfrm>
            <a:off x="1970088" y="4429125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피고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44" name="모서리가 둥근 직사각형 13"/>
          <p:cNvSpPr/>
          <p:nvPr/>
        </p:nvSpPr>
        <p:spPr>
          <a:xfrm>
            <a:off x="2957513" y="4429125"/>
            <a:ext cx="831850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원고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45" name="모서리가 둥근 직사각형 13"/>
          <p:cNvSpPr/>
          <p:nvPr/>
        </p:nvSpPr>
        <p:spPr>
          <a:xfrm>
            <a:off x="5119688" y="4424363"/>
            <a:ext cx="833437" cy="6889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판결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46" name="Right Arrow 10"/>
          <p:cNvSpPr/>
          <p:nvPr/>
        </p:nvSpPr>
        <p:spPr>
          <a:xfrm>
            <a:off x="3987800" y="4684713"/>
            <a:ext cx="942975" cy="179387"/>
          </a:xfrm>
          <a:prstGeom prst="right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9175" name="TextBox 47"/>
          <p:cNvSpPr txBox="1">
            <a:spLocks noChangeArrowheads="1"/>
          </p:cNvSpPr>
          <p:nvPr/>
        </p:nvSpPr>
        <p:spPr bwMode="auto">
          <a:xfrm>
            <a:off x="6129338" y="4505325"/>
            <a:ext cx="9540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피고승고</a:t>
            </a:r>
          </a:p>
        </p:txBody>
      </p:sp>
      <p:sp>
        <p:nvSpPr>
          <p:cNvPr id="49" name="Rectangle 45"/>
          <p:cNvSpPr/>
          <p:nvPr/>
        </p:nvSpPr>
        <p:spPr>
          <a:xfrm>
            <a:off x="1881188" y="5402263"/>
            <a:ext cx="5202237" cy="70326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원고와 피고측의 주장이 동일함에도 불구하고</a:t>
            </a:r>
            <a:r>
              <a:rPr lang="en-US" altLang="ko-KR" sz="16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배심원들의 판결은 다르게 나타났다</a:t>
            </a:r>
            <a:endParaRPr lang="en-US" altLang="ko-KR" sz="1600" b="1" dirty="0">
              <a:solidFill>
                <a:srgbClr val="108BA4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9177" name="직사각형 10"/>
          <p:cNvSpPr>
            <a:spLocks noChangeArrowheads="1"/>
          </p:cNvSpPr>
          <p:nvPr/>
        </p:nvSpPr>
        <p:spPr bwMode="auto">
          <a:xfrm>
            <a:off x="2014538" y="1276350"/>
            <a:ext cx="453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Miller &amp; Campbell ‘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모의 배심원 공판 실험’</a:t>
            </a:r>
          </a:p>
        </p:txBody>
      </p:sp>
      <p:sp>
        <p:nvSpPr>
          <p:cNvPr id="52" name="직사각형 9"/>
          <p:cNvSpPr/>
          <p:nvPr/>
        </p:nvSpPr>
        <p:spPr>
          <a:xfrm>
            <a:off x="1919288" y="1420813"/>
            <a:ext cx="73025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직사각형 10"/>
          <p:cNvSpPr>
            <a:spLocks noChangeArrowheads="1"/>
          </p:cNvSpPr>
          <p:nvPr/>
        </p:nvSpPr>
        <p:spPr bwMode="auto">
          <a:xfrm>
            <a:off x="1441450" y="1276350"/>
            <a:ext cx="241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이성적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감성적 소구</a:t>
            </a:r>
          </a:p>
        </p:txBody>
      </p:sp>
      <p:grpSp>
        <p:nvGrpSpPr>
          <p:cNvPr id="50179" name="Group 1"/>
          <p:cNvGrpSpPr>
            <a:grpSpLocks/>
          </p:cNvGrpSpPr>
          <p:nvPr/>
        </p:nvGrpSpPr>
        <p:grpSpPr bwMode="auto">
          <a:xfrm>
            <a:off x="1060450" y="873125"/>
            <a:ext cx="4087813" cy="433388"/>
            <a:chOff x="1060450" y="1052736"/>
            <a:chExt cx="4087614" cy="432969"/>
          </a:xfrm>
        </p:grpSpPr>
        <p:sp>
          <p:nvSpPr>
            <p:cNvPr id="50186" name="직사각형 10"/>
            <p:cNvSpPr>
              <a:spLocks noChangeArrowheads="1"/>
            </p:cNvSpPr>
            <p:nvPr/>
          </p:nvSpPr>
          <p:spPr bwMode="auto">
            <a:xfrm>
              <a:off x="1458913" y="1052736"/>
              <a:ext cx="36891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20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1060450" y="1063838"/>
              <a:ext cx="352408" cy="348912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188" name="TextBox 4"/>
            <p:cNvSpPr txBox="1">
              <a:spLocks noChangeArrowheads="1"/>
            </p:cNvSpPr>
            <p:nvPr/>
          </p:nvSpPr>
          <p:spPr bwMode="auto">
            <a:xfrm>
              <a:off x="1187624" y="1054571"/>
              <a:ext cx="435996" cy="43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6" name="모서리가 둥근 직사각형 13"/>
          <p:cNvSpPr/>
          <p:nvPr/>
        </p:nvSpPr>
        <p:spPr>
          <a:xfrm>
            <a:off x="2322513" y="2173288"/>
            <a:ext cx="6278562" cy="131603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실증적</a:t>
            </a:r>
            <a:r>
              <a:rPr lang="en-US" altLang="ko-KR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논리적  자료들을 통하여  수용자의 이성에 호소하는 </a:t>
            </a:r>
            <a:r>
              <a:rPr lang="ko-KR" altLang="en-US" sz="1400" b="1" dirty="0" err="1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소구</a:t>
            </a:r>
            <a:r>
              <a:rPr lang="ko-KR" altLang="en-US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 방법</a:t>
            </a:r>
            <a:endParaRPr lang="en-US" altLang="ko-KR" sz="1400" b="1" dirty="0">
              <a:solidFill>
                <a:srgbClr val="108BA4"/>
              </a:solidFill>
              <a:latin typeface="나눔고딕"/>
              <a:ea typeface="나눔고딕"/>
              <a:cs typeface="나눔고딕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소비자가 얻을 수 있는 이익에 초점을 둔 소구방식으로</a:t>
            </a:r>
            <a:endParaRPr lang="en-US" altLang="ko-KR" sz="1400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제품의 성능</a:t>
            </a:r>
            <a:r>
              <a:rPr lang="en-US" altLang="ko-KR" sz="1400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400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품질</a:t>
            </a:r>
            <a:r>
              <a:rPr lang="en-US" altLang="ko-KR" sz="1400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400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가치 등 기능적 편익과 당위성을 강조하여</a:t>
            </a:r>
            <a:endParaRPr lang="en-US" altLang="ko-KR" sz="1400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소비자의 합리적 의사결정에 호소하는 것이 특징임</a:t>
            </a:r>
            <a:endParaRPr lang="en-US" sz="1400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7" name="양쪽 모서리가 둥근 사각형 23"/>
          <p:cNvSpPr>
            <a:spLocks/>
          </p:cNvSpPr>
          <p:nvPr/>
        </p:nvSpPr>
        <p:spPr bwMode="auto">
          <a:xfrm>
            <a:off x="442913" y="2601913"/>
            <a:ext cx="1546225" cy="431800"/>
          </a:xfrm>
          <a:custGeom>
            <a:avLst/>
            <a:gdLst>
              <a:gd name="T0" fmla="*/ 455369 w 1331912"/>
              <a:gd name="T1" fmla="*/ 0 h 431800"/>
              <a:gd name="T2" fmla="*/ 2353852 w 1331912"/>
              <a:gd name="T3" fmla="*/ 0 h 431800"/>
              <a:gd name="T4" fmla="*/ 2809221 w 1331912"/>
              <a:gd name="T5" fmla="*/ 215900 h 431800"/>
              <a:gd name="T6" fmla="*/ 2809221 w 1331912"/>
              <a:gd name="T7" fmla="*/ 215900 h 431800"/>
              <a:gd name="T8" fmla="*/ 2353852 w 1331912"/>
              <a:gd name="T9" fmla="*/ 431800 h 431800"/>
              <a:gd name="T10" fmla="*/ 455369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455369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이성적 소구</a:t>
            </a:r>
            <a:endParaRPr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3"/>
          <p:cNvSpPr/>
          <p:nvPr/>
        </p:nvSpPr>
        <p:spPr>
          <a:xfrm>
            <a:off x="2322513" y="3792538"/>
            <a:ext cx="6278562" cy="1490662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수용자의 감정이나</a:t>
            </a:r>
            <a:r>
              <a:rPr lang="en-US" altLang="ko-KR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 </a:t>
            </a:r>
            <a:r>
              <a:rPr lang="ko-KR" altLang="en-US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감성 또는 가치관에</a:t>
            </a:r>
            <a:r>
              <a:rPr lang="en-US" altLang="ko-KR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 </a:t>
            </a:r>
            <a:r>
              <a:rPr lang="ko-KR" altLang="en-US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호소하는 것</a:t>
            </a:r>
            <a:endParaRPr lang="en-US" altLang="ko-KR" sz="1400" b="1" dirty="0">
              <a:solidFill>
                <a:srgbClr val="108BA4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긍정적 </a:t>
            </a:r>
            <a:r>
              <a:rPr lang="ko-KR" altLang="en-US" sz="1400" b="1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감성소구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사랑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우정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즐거움 등을 </a:t>
            </a:r>
            <a:r>
              <a:rPr lang="ko-KR" altLang="ja-JP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메시지에 반영해서</a:t>
            </a:r>
            <a:r>
              <a:rPr lang="ko-KR" altLang="ja-JP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                  제품이나 기업에 전이 시키는 것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부정적 </a:t>
            </a:r>
            <a:r>
              <a:rPr lang="ko-KR" altLang="en-US" sz="1400" b="1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감성소구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공포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죄책감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두려움 등을 강조하여</a:t>
            </a:r>
            <a:r>
              <a:rPr lang="ko-KR" altLang="ja-JP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메시지에서 </a:t>
            </a:r>
            <a:r>
              <a:rPr lang="ko-KR" altLang="en-US" sz="1400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말하는대로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                  하지 않을 경우</a:t>
            </a:r>
            <a:r>
              <a:rPr lang="ko-KR" altLang="ja-JP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부정적 결과가 초래될 것을 주장하는 것</a:t>
            </a:r>
          </a:p>
        </p:txBody>
      </p:sp>
      <p:sp>
        <p:nvSpPr>
          <p:cNvPr id="19" name="양쪽 모서리가 둥근 사각형 23"/>
          <p:cNvSpPr>
            <a:spLocks/>
          </p:cNvSpPr>
          <p:nvPr/>
        </p:nvSpPr>
        <p:spPr bwMode="auto">
          <a:xfrm>
            <a:off x="442913" y="4230688"/>
            <a:ext cx="1546225" cy="431800"/>
          </a:xfrm>
          <a:custGeom>
            <a:avLst/>
            <a:gdLst>
              <a:gd name="T0" fmla="*/ 455369 w 1331912"/>
              <a:gd name="T1" fmla="*/ 0 h 431800"/>
              <a:gd name="T2" fmla="*/ 2353852 w 1331912"/>
              <a:gd name="T3" fmla="*/ 0 h 431800"/>
              <a:gd name="T4" fmla="*/ 2809221 w 1331912"/>
              <a:gd name="T5" fmla="*/ 215900 h 431800"/>
              <a:gd name="T6" fmla="*/ 2809221 w 1331912"/>
              <a:gd name="T7" fmla="*/ 215900 h 431800"/>
              <a:gd name="T8" fmla="*/ 2353852 w 1331912"/>
              <a:gd name="T9" fmla="*/ 431800 h 431800"/>
              <a:gd name="T10" fmla="*/ 455369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455369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감성적 소구</a:t>
            </a:r>
            <a:endParaRPr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184" name="TextBox 13"/>
          <p:cNvSpPr txBox="1">
            <a:spLocks noChangeArrowheads="1"/>
          </p:cNvSpPr>
          <p:nvPr/>
        </p:nvSpPr>
        <p:spPr bwMode="auto">
          <a:xfrm>
            <a:off x="622300" y="3059113"/>
            <a:ext cx="1187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>
                <a:latin typeface="Calibri" panose="020F0502020204030204" pitchFamily="34" charset="0"/>
                <a:ea typeface="MS PGothic" panose="020B0600070205080204" pitchFamily="34" charset="-128"/>
              </a:rPr>
              <a:t>rational appeals</a:t>
            </a:r>
          </a:p>
        </p:txBody>
      </p:sp>
      <p:sp>
        <p:nvSpPr>
          <p:cNvPr id="50185" name="TextBox 14"/>
          <p:cNvSpPr txBox="1">
            <a:spLocks noChangeArrowheads="1"/>
          </p:cNvSpPr>
          <p:nvPr/>
        </p:nvSpPr>
        <p:spPr bwMode="auto">
          <a:xfrm>
            <a:off x="561975" y="4692650"/>
            <a:ext cx="132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>
                <a:latin typeface="Calibri" panose="020F0502020204030204" pitchFamily="34" charset="0"/>
                <a:ea typeface="MS PGothic" panose="020B0600070205080204" pitchFamily="34" charset="-128"/>
              </a:rPr>
              <a:t>emotional appeals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ad.hyundaicardcapital.com/m/post/getImage/?f=cfile5.uf%40022C674650A48D8506E4EC.jpg&amp;size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493838"/>
            <a:ext cx="3402013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직사각형 10"/>
          <p:cNvSpPr>
            <a:spLocks noChangeArrowheads="1"/>
          </p:cNvSpPr>
          <p:nvPr/>
        </p:nvSpPr>
        <p:spPr bwMode="auto">
          <a:xfrm>
            <a:off x="1163638" y="1096963"/>
            <a:ext cx="6278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6-7 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이성적 소구 광고의 예 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현대카드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삼성갤럭시 노트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19" name="직사각형 9"/>
          <p:cNvSpPr/>
          <p:nvPr/>
        </p:nvSpPr>
        <p:spPr>
          <a:xfrm>
            <a:off x="1100138" y="12096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1205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이성적</a:t>
            </a:r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감성적 소구</a:t>
            </a:r>
          </a:p>
        </p:txBody>
      </p:sp>
      <p:grpSp>
        <p:nvGrpSpPr>
          <p:cNvPr id="5120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120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21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51207" name="그림 15" descr="노트광고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5738"/>
            <a:ext cx="32956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1288"/>
            <a:ext cx="4478338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직사각형 10"/>
          <p:cNvSpPr>
            <a:spLocks noChangeArrowheads="1"/>
          </p:cNvSpPr>
          <p:nvPr/>
        </p:nvSpPr>
        <p:spPr bwMode="auto">
          <a:xfrm>
            <a:off x="1163638" y="1014413"/>
            <a:ext cx="5561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6-8 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김성적 소구 광고의 예 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두산중공업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카누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9" name="직사각형 9"/>
          <p:cNvSpPr/>
          <p:nvPr/>
        </p:nvSpPr>
        <p:spPr>
          <a:xfrm>
            <a:off x="1100138" y="11271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2229" name="Picture 10" descr="스크린샷 2013-10-06 오후 11.08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411288"/>
            <a:ext cx="325437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이성적</a:t>
            </a:r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감성적 소구</a:t>
            </a:r>
          </a:p>
        </p:txBody>
      </p:sp>
      <p:grpSp>
        <p:nvGrpSpPr>
          <p:cNvPr id="5223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223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23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0"/>
          <p:cNvSpPr>
            <a:spLocks noChangeArrowheads="1"/>
          </p:cNvSpPr>
          <p:nvPr/>
        </p:nvSpPr>
        <p:spPr bwMode="auto">
          <a:xfrm>
            <a:off x="984250" y="1455738"/>
            <a:ext cx="6751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스토리텔링 소구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(Story-Telling) =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이야기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나누기</a:t>
            </a:r>
          </a:p>
        </p:txBody>
      </p:sp>
      <p:sp>
        <p:nvSpPr>
          <p:cNvPr id="53251" name="직사각형 11"/>
          <p:cNvSpPr>
            <a:spLocks noChangeArrowheads="1"/>
          </p:cNvSpPr>
          <p:nvPr/>
        </p:nvSpPr>
        <p:spPr bwMode="auto">
          <a:xfrm>
            <a:off x="868363" y="3902075"/>
            <a:ext cx="7394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상품에 담겨 있는 의미나 개인적인 이야기를 제시함으로써 </a:t>
            </a:r>
            <a:endParaRPr lang="en-US" altLang="ko-KR" sz="1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몰입과 재미를 불러일으키는 주관적이고 감성적인 의사소통 </a:t>
            </a: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600" b="1" i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감성적 메시지 소구 방법</a:t>
            </a:r>
          </a:p>
          <a:p>
            <a:pPr eaLnBrk="1" hangingPunct="1">
              <a:lnSpc>
                <a:spcPct val="150000"/>
              </a:lnSpc>
            </a:pPr>
            <a:endParaRPr lang="ko-KR" altLang="en-US" sz="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마케팅 활동에 이야기</a:t>
            </a: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(story)</a:t>
            </a: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도입함으로써 단순히 물건을 사는 것이 아니라 </a:t>
            </a:r>
            <a:endParaRPr lang="en-US" altLang="ko-KR" sz="1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그 물건에 담겨 있는 이야기를 즐기도록 하는 감성지향적 마케팅 활동</a:t>
            </a:r>
            <a:endParaRPr lang="en-US" altLang="ko-KR" sz="1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949325" y="1949450"/>
            <a:ext cx="7183438" cy="1697038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형식적인 정보 전달 방식에서 벗어나 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6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재미있고 생생한 이야기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를 통해 </a:t>
            </a:r>
            <a:r>
              <a:rPr lang="ko-KR" altLang="en-US" sz="16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공감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을 이끌어내는 표현 기법 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5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상품 특성을 객관적으로 설명하는 것에 그치지 않고 고객이 관심을 가지고 반응하는 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6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흥미로운 이야깃거리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로 풀어나가는 마케팅 커뮤니케이션 기법</a:t>
            </a:r>
          </a:p>
        </p:txBody>
      </p:sp>
      <p:grpSp>
        <p:nvGrpSpPr>
          <p:cNvPr id="5325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325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25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직사각형 10"/>
          <p:cNvSpPr>
            <a:spLocks noChangeArrowheads="1"/>
          </p:cNvSpPr>
          <p:nvPr/>
        </p:nvSpPr>
        <p:spPr bwMode="auto">
          <a:xfrm>
            <a:off x="1643063" y="1096963"/>
            <a:ext cx="469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스토리텔링 사례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대한항공</a:t>
            </a:r>
          </a:p>
        </p:txBody>
      </p:sp>
      <p:sp>
        <p:nvSpPr>
          <p:cNvPr id="19" name="직사각형 9"/>
          <p:cNvSpPr/>
          <p:nvPr/>
        </p:nvSpPr>
        <p:spPr>
          <a:xfrm>
            <a:off x="1560513" y="12430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413" y="1562100"/>
            <a:ext cx="1773237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#  </a:t>
            </a:r>
            <a:r>
              <a:rPr lang="ko-KR" altLang="en-US" sz="1400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동유럽</a:t>
            </a:r>
            <a:r>
              <a:rPr lang="en-US" altLang="ko-KR" sz="1400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귀를 기울이면</a:t>
            </a:r>
            <a:endParaRPr lang="en-US" altLang="ko-KR" sz="1400" spc="-15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4822825" y="1554163"/>
            <a:ext cx="1911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#  </a:t>
            </a: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미국</a:t>
            </a: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어디까지 가 봤니</a:t>
            </a: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pic>
        <p:nvPicPr>
          <p:cNvPr id="54278" name="그림 8" descr="체코프라하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993900"/>
            <a:ext cx="2697162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그림 9" descr="대한항공 시카고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8255"/>
          <a:stretch>
            <a:fillRect/>
          </a:stretch>
        </p:blipFill>
        <p:spPr bwMode="auto">
          <a:xfrm>
            <a:off x="4822825" y="1978025"/>
            <a:ext cx="27162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그림 10" descr="대한항공 천섬.jp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4214813"/>
            <a:ext cx="269716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2413" y="3792538"/>
            <a:ext cx="1147762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#  </a:t>
            </a:r>
            <a:r>
              <a:rPr lang="ko-KR" altLang="en-US" sz="1400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캐나다</a:t>
            </a:r>
            <a:r>
              <a:rPr lang="en-US" altLang="ko-KR" sz="1400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 spc="-15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천섬</a:t>
            </a:r>
            <a:endParaRPr lang="en-US" altLang="ko-KR" sz="1400" spc="-15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4282" name="그림 12" descr="대한항공 호주.jp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206875"/>
            <a:ext cx="27162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22825" y="3779838"/>
            <a:ext cx="17684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#  </a:t>
            </a:r>
            <a:r>
              <a:rPr lang="ko-KR" altLang="en-US" sz="1400" spc="-15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나는 지금 호주에 있다</a:t>
            </a:r>
            <a:endParaRPr lang="en-US" altLang="ko-KR" sz="1400" spc="-15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284" name="TextBox 15"/>
          <p:cNvSpPr txBox="1">
            <a:spLocks noChangeArrowheads="1"/>
          </p:cNvSpPr>
          <p:nvPr/>
        </p:nvSpPr>
        <p:spPr bwMode="auto">
          <a:xfrm>
            <a:off x="4460875" y="1176338"/>
            <a:ext cx="20843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각 이미지 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54285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63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스토리텔링 소구</a:t>
            </a:r>
          </a:p>
        </p:txBody>
      </p:sp>
      <p:grpSp>
        <p:nvGrpSpPr>
          <p:cNvPr id="5428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428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28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7"/>
          <p:cNvSpPr txBox="1">
            <a:spLocks noChangeArrowheads="1"/>
          </p:cNvSpPr>
          <p:nvPr/>
        </p:nvSpPr>
        <p:spPr bwMode="auto">
          <a:xfrm>
            <a:off x="939800" y="1096963"/>
            <a:ext cx="668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스토리텔링 사례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2: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고베식당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카레 냄새가 솔솔 풍기는 버스 정류장</a:t>
            </a:r>
          </a:p>
        </p:txBody>
      </p:sp>
      <p:pic>
        <p:nvPicPr>
          <p:cNvPr id="55299" name="Picture 2" descr="http://imgnews.naver.com/image/020/2011/03/09/3541365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3565525"/>
            <a:ext cx="22209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http://postfiles6.naver.net/20101222_261/applenet4860_1292983570763kryWu_JPEG/2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3565525"/>
            <a:ext cx="15954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http://postfiles7.naver.net/20101222_134/applenet4860_1292983744720tzY9q_PNG/14.png?type=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565525"/>
            <a:ext cx="14255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8" descr="http://postfiles5.naver.net/20101222_180/applenet4860_1292983744259sPrS6_PNG/13.png?type=w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565525"/>
            <a:ext cx="14255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9"/>
          <p:cNvSpPr/>
          <p:nvPr/>
        </p:nvSpPr>
        <p:spPr>
          <a:xfrm>
            <a:off x="804863" y="12430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34963" y="1585913"/>
            <a:ext cx="8426450" cy="169703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고베식당</a:t>
            </a: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이라는 이름의 레토르트 카레 광고를 버스정류장에 집행하면서 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  <a:defRPr/>
            </a:pP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카레 장인이 인사하는 소리</a:t>
            </a: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음식 만드는 소리를 들려주는 동시에 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  <a:defRPr/>
            </a:pP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카레 향까지 풍기는 새로운 방식으로 출시 초기 제품 홍보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  <a:defRPr/>
            </a:pP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 ‘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고베식당의 이야기</a:t>
            </a: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’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라는 컨텐츠를 구성</a:t>
            </a: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, 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단평영화 성격의 영상을 활용하여 브랜드에 스토리 전달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305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63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스토리텔링 소구</a:t>
            </a:r>
          </a:p>
        </p:txBody>
      </p:sp>
      <p:grpSp>
        <p:nvGrpSpPr>
          <p:cNvPr id="5530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530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30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그림 5" descr="고베식당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819275"/>
            <a:ext cx="59944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15"/>
          <p:cNvSpPr txBox="1">
            <a:spLocks noChangeArrowheads="1"/>
          </p:cNvSpPr>
          <p:nvPr/>
        </p:nvSpPr>
        <p:spPr bwMode="auto">
          <a:xfrm>
            <a:off x="6188075" y="5254625"/>
            <a:ext cx="1471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56324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63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스토리텔링 소구</a:t>
            </a:r>
          </a:p>
        </p:txBody>
      </p:sp>
      <p:grpSp>
        <p:nvGrpSpPr>
          <p:cNvPr id="56325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632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33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6326" name="TextBox 7"/>
          <p:cNvSpPr txBox="1">
            <a:spLocks noChangeArrowheads="1"/>
          </p:cNvSpPr>
          <p:nvPr/>
        </p:nvSpPr>
        <p:spPr bwMode="auto">
          <a:xfrm>
            <a:off x="1695450" y="1444625"/>
            <a:ext cx="410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스토리텔링 사례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2: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고베식당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티저광고</a:t>
            </a:r>
          </a:p>
        </p:txBody>
      </p:sp>
      <p:sp>
        <p:nvSpPr>
          <p:cNvPr id="13" name="직사각형 9"/>
          <p:cNvSpPr/>
          <p:nvPr/>
        </p:nvSpPr>
        <p:spPr>
          <a:xfrm>
            <a:off x="1612900" y="15906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62011ACA-D249-4BFD-8A7E-6016702FB8CE}" type="slidenum">
              <a:rPr kumimoji="0"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pPr eaLnBrk="1" hangingPunct="1"/>
              <a:t>2</a:t>
            </a:fld>
            <a:endParaRPr kumimoji="0"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549275"/>
            <a:ext cx="2643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차례</a:t>
            </a:r>
          </a:p>
        </p:txBody>
      </p:sp>
      <p:sp>
        <p:nvSpPr>
          <p:cNvPr id="38916" name="내용 개체 틀 2"/>
          <p:cNvSpPr>
            <a:spLocks noGrp="1"/>
          </p:cNvSpPr>
          <p:nvPr>
            <p:ph idx="1"/>
          </p:nvPr>
        </p:nvSpPr>
        <p:spPr>
          <a:xfrm>
            <a:off x="3132138" y="2165350"/>
            <a:ext cx="5586412" cy="2698750"/>
          </a:xfrm>
        </p:spPr>
        <p:txBody>
          <a:bodyPr/>
          <a:lstStyle/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Lucida Sans Unicode" panose="020B0602030504020204" pitchFamily="34" charset="0"/>
              <a:buAutoNum type="arabicPeriod"/>
            </a:pP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메시지의 의미 및 구성 요소</a:t>
            </a:r>
          </a:p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Lucida Sans Unicode" panose="020B0602030504020204" pitchFamily="34" charset="0"/>
              <a:buAutoNum type="arabicPeriod"/>
            </a:pPr>
            <a:endParaRPr lang="ko-KR" altLang="en-US" sz="2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Lucida Sans Unicode" panose="020B0602030504020204" pitchFamily="34" charset="0"/>
              <a:buAutoNum type="arabicPeriod"/>
            </a:pP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 처리 방식</a:t>
            </a:r>
          </a:p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Lucida Sans Unicode" panose="020B0602030504020204" pitchFamily="34" charset="0"/>
              <a:buAutoNum type="arabicPeriod"/>
            </a:pPr>
            <a:endParaRPr lang="ko-KR" altLang="en-US" sz="2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Lucida Sans Unicode" panose="020B0602030504020204" pitchFamily="34" charset="0"/>
              <a:buAutoNum type="arabicPeriod"/>
            </a:pP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메시지 소구방법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그림 13" descr="Panda_Triangles_Cheese-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52813"/>
            <a:ext cx="1628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그림 14" descr="panda-cheese-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616325"/>
            <a:ext cx="188277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그림 16" descr="판다치즈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0" t="26599"/>
          <a:stretch>
            <a:fillRect/>
          </a:stretch>
        </p:blipFill>
        <p:spPr bwMode="auto">
          <a:xfrm>
            <a:off x="3316288" y="5089525"/>
            <a:ext cx="55308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9"/>
          <p:cNvSpPr txBox="1">
            <a:spLocks noChangeArrowheads="1"/>
          </p:cNvSpPr>
          <p:nvPr/>
        </p:nvSpPr>
        <p:spPr bwMode="auto">
          <a:xfrm>
            <a:off x="649288" y="1276350"/>
            <a:ext cx="671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스토리텔링 사례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3: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이집트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판다 치즈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- Never say no to panda!</a:t>
            </a:r>
            <a:endParaRPr lang="ko-KR" altLang="en-US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9"/>
          <p:cNvSpPr/>
          <p:nvPr/>
        </p:nvSpPr>
        <p:spPr>
          <a:xfrm>
            <a:off x="566738" y="14224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34963" y="1700213"/>
            <a:ext cx="8426450" cy="169703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천진난만한 귀여운 외모의 판다가 판다 치즈를 거부하는 반응을 보이는 사람 앞에서 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폭력적인 모습으로 돌변해 시청자들에게 강한 인상을 남긴 광고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자사 제품의 특성을 어필하기보다는 소비자들로부터 자연스럽게 상기시키는 효과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2010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57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회 칸 광고제 필름부분 은상 수상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7352" name="그림 15" descr="판다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274763"/>
            <a:ext cx="23780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그림 16" descr="판다치즈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13"/>
          <a:stretch>
            <a:fillRect/>
          </a:stretch>
        </p:blipFill>
        <p:spPr bwMode="auto">
          <a:xfrm>
            <a:off x="280988" y="3652838"/>
            <a:ext cx="279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4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63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스토리텔링 소구</a:t>
            </a:r>
          </a:p>
        </p:txBody>
      </p:sp>
      <p:grpSp>
        <p:nvGrpSpPr>
          <p:cNvPr id="57355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7356" name="직사각형 15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35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그림 5" descr="판다마트편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166938"/>
            <a:ext cx="39052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그림 6" descr="판다병원편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2166938"/>
            <a:ext cx="40767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531813" y="1814513"/>
            <a:ext cx="944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# </a:t>
            </a: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마트편</a:t>
            </a:r>
          </a:p>
        </p:txBody>
      </p:sp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4522788" y="1828800"/>
            <a:ext cx="944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# </a:t>
            </a: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병원편</a:t>
            </a:r>
          </a:p>
        </p:txBody>
      </p:sp>
      <p:sp>
        <p:nvSpPr>
          <p:cNvPr id="58374" name="TextBox 15"/>
          <p:cNvSpPr txBox="1">
            <a:spLocks noChangeArrowheads="1"/>
          </p:cNvSpPr>
          <p:nvPr/>
        </p:nvSpPr>
        <p:spPr bwMode="auto">
          <a:xfrm>
            <a:off x="7250113" y="4976813"/>
            <a:ext cx="147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58375" name="TextBox 15"/>
          <p:cNvSpPr txBox="1">
            <a:spLocks noChangeArrowheads="1"/>
          </p:cNvSpPr>
          <p:nvPr/>
        </p:nvSpPr>
        <p:spPr bwMode="auto">
          <a:xfrm>
            <a:off x="3073400" y="4976813"/>
            <a:ext cx="14716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58376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63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스토리텔링 소구</a:t>
            </a:r>
          </a:p>
        </p:txBody>
      </p:sp>
      <p:grpSp>
        <p:nvGrpSpPr>
          <p:cNvPr id="5837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8380" name="직사각형 14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38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8378" name="TextBox 9"/>
          <p:cNvSpPr txBox="1">
            <a:spLocks noChangeArrowheads="1"/>
          </p:cNvSpPr>
          <p:nvPr/>
        </p:nvSpPr>
        <p:spPr bwMode="auto">
          <a:xfrm>
            <a:off x="649288" y="1276350"/>
            <a:ext cx="651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스토리텔링 사례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3: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이집트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판다 치즈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 - Never say no to panda!</a:t>
            </a:r>
            <a:endParaRPr lang="ko-KR" altLang="en-US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9"/>
          <p:cNvSpPr/>
          <p:nvPr/>
        </p:nvSpPr>
        <p:spPr>
          <a:xfrm>
            <a:off x="566738" y="14224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직사각형 10"/>
          <p:cNvSpPr>
            <a:spLocks noChangeArrowheads="1"/>
          </p:cNvSpPr>
          <p:nvPr/>
        </p:nvSpPr>
        <p:spPr bwMode="auto">
          <a:xfrm>
            <a:off x="649288" y="1096963"/>
            <a:ext cx="424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위협소구</a:t>
            </a:r>
          </a:p>
        </p:txBody>
      </p:sp>
      <p:sp>
        <p:nvSpPr>
          <p:cNvPr id="59395" name="직사각형 17"/>
          <p:cNvSpPr>
            <a:spLocks noChangeArrowheads="1"/>
          </p:cNvSpPr>
          <p:nvPr/>
        </p:nvSpPr>
        <p:spPr bwMode="auto">
          <a:xfrm>
            <a:off x="935038" y="1501775"/>
            <a:ext cx="6111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불안으로부터 해방되고 싶어하는 인간의 심리적 동기를 이용한 방법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9396" name="Picture 4" descr="http://cfs2.tistory.com/upload_control/download.blog?fhandle=YmxvZzg4NTc1QGZzMi50aXN0b3J5LmNvbTovYXR0YWNoLzMvMzgxLmpwZw%3D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3135313"/>
            <a:ext cx="47625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2"/>
          <p:cNvGraphicFramePr/>
          <p:nvPr/>
        </p:nvGraphicFramePr>
        <p:xfrm>
          <a:off x="363005" y="1798720"/>
          <a:ext cx="8435866" cy="138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모서리가 둥근 직사각형 13"/>
          <p:cNvSpPr/>
          <p:nvPr/>
        </p:nvSpPr>
        <p:spPr>
          <a:xfrm>
            <a:off x="387350" y="3321050"/>
            <a:ext cx="3100388" cy="15557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err="1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위협소구에</a:t>
            </a:r>
            <a:r>
              <a:rPr lang="ko-KR" altLang="en-US" sz="1400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작용하는 </a:t>
            </a:r>
            <a:r>
              <a:rPr lang="en-US" altLang="ko-KR" sz="1400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3</a:t>
            </a:r>
            <a:r>
              <a:rPr lang="ko-KR" altLang="en-US" sz="1400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가지 핵심요소</a:t>
            </a:r>
            <a:endParaRPr lang="en-US" altLang="ko-KR" sz="1400" b="1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 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묘사된 사건의 유해성 크기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 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사건의 발생 가능성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 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제안된 대처 방안의 효율성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3" name="모서리가 둥근 직사각형 2"/>
          <p:cNvSpPr>
            <a:spLocks noChangeArrowheads="1"/>
          </p:cNvSpPr>
          <p:nvPr/>
        </p:nvSpPr>
        <p:spPr bwMode="auto">
          <a:xfrm>
            <a:off x="387350" y="5121275"/>
            <a:ext cx="3105150" cy="560388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ko-KR" altLang="en-US" sz="1600" b="1" i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적절한 수준의 위협이 효과적</a:t>
            </a:r>
          </a:p>
        </p:txBody>
      </p:sp>
      <p:grpSp>
        <p:nvGrpSpPr>
          <p:cNvPr id="5940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940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40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9401" name="TextBox 17"/>
          <p:cNvSpPr txBox="1">
            <a:spLocks noChangeArrowheads="1"/>
          </p:cNvSpPr>
          <p:nvPr/>
        </p:nvSpPr>
        <p:spPr bwMode="auto">
          <a:xfrm>
            <a:off x="5289550" y="5940425"/>
            <a:ext cx="3313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6-11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위협소구 광고의 예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금연광고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MP Seol\Desktop\꼬리치레\40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635125"/>
            <a:ext cx="37846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C:\Users\MP Seol\Desktop\꼬리치레\410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5125"/>
            <a:ext cx="37750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양쪽 모서리가 둥근 사각형 46"/>
          <p:cNvSpPr>
            <a:spLocks/>
          </p:cNvSpPr>
          <p:nvPr/>
        </p:nvSpPr>
        <p:spPr bwMode="auto">
          <a:xfrm>
            <a:off x="476250" y="4648200"/>
            <a:ext cx="8245475" cy="754063"/>
          </a:xfrm>
          <a:custGeom>
            <a:avLst/>
            <a:gdLst>
              <a:gd name="T0" fmla="*/ 933180 w 6967537"/>
              <a:gd name="T1" fmla="*/ 0 h 679450"/>
              <a:gd name="T2" fmla="*/ 18205743 w 6967537"/>
              <a:gd name="T3" fmla="*/ 0 h 679450"/>
              <a:gd name="T4" fmla="*/ 19138922 w 6967537"/>
              <a:gd name="T5" fmla="*/ 447572 h 679450"/>
              <a:gd name="T6" fmla="*/ 19138922 w 6967537"/>
              <a:gd name="T7" fmla="*/ 447572 h 679450"/>
              <a:gd name="T8" fmla="*/ 18205743 w 6967537"/>
              <a:gd name="T9" fmla="*/ 895145 h 679450"/>
              <a:gd name="T10" fmla="*/ 933180 w 6967537"/>
              <a:gd name="T11" fmla="*/ 895145 h 679450"/>
              <a:gd name="T12" fmla="*/ 0 w 6967537"/>
              <a:gd name="T13" fmla="*/ 447572 h 679450"/>
              <a:gd name="T14" fmla="*/ 0 w 6967537"/>
              <a:gd name="T15" fmla="*/ 447572 h 679450"/>
              <a:gd name="T16" fmla="*/ 933180 w 6967537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67537"/>
              <a:gd name="T28" fmla="*/ 0 h 679450"/>
              <a:gd name="T29" fmla="*/ 6967537 w 6967537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67537" h="679450">
                <a:moveTo>
                  <a:pt x="339725" y="0"/>
                </a:moveTo>
                <a:lnTo>
                  <a:pt x="6627812" y="0"/>
                </a:lnTo>
                <a:cubicBezTo>
                  <a:pt x="6815437" y="0"/>
                  <a:pt x="6967537" y="152100"/>
                  <a:pt x="6967537" y="339725"/>
                </a:cubicBezTo>
                <a:cubicBezTo>
                  <a:pt x="6967537" y="527350"/>
                  <a:pt x="6815437" y="679450"/>
                  <a:pt x="6627812" y="679450"/>
                </a:cubicBezTo>
                <a:lnTo>
                  <a:pt x="339725" y="679450"/>
                </a:lnTo>
                <a:cubicBezTo>
                  <a:pt x="152100" y="679450"/>
                  <a:pt x="0" y="527350"/>
                  <a:pt x="0" y="339725"/>
                </a:cubicBezTo>
                <a:cubicBezTo>
                  <a:pt x="0" y="152100"/>
                  <a:pt x="152100" y="0"/>
                  <a:pt x="339725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공익광고에서는 위협소구를 사용하지만</a:t>
            </a:r>
            <a:r>
              <a:rPr lang="en-US" altLang="ko-KR" sz="140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 algn="ctr">
              <a:defRPr/>
            </a:pP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상품광고에선 소비자를 위협하는 위협소구를 사용하지 않는 경향이 있음</a:t>
            </a:r>
          </a:p>
        </p:txBody>
      </p:sp>
      <p:sp>
        <p:nvSpPr>
          <p:cNvPr id="60421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위협소구</a:t>
            </a:r>
          </a:p>
        </p:txBody>
      </p:sp>
      <p:grpSp>
        <p:nvGrpSpPr>
          <p:cNvPr id="6042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042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42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직사각형 10"/>
          <p:cNvSpPr>
            <a:spLocks noChangeArrowheads="1"/>
          </p:cNvSpPr>
          <p:nvPr/>
        </p:nvSpPr>
        <p:spPr bwMode="auto">
          <a:xfrm>
            <a:off x="625475" y="1276350"/>
            <a:ext cx="424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유머소구</a:t>
            </a:r>
          </a:p>
        </p:txBody>
      </p:sp>
      <p:pic>
        <p:nvPicPr>
          <p:cNvPr id="61443" name="Picture 2">
            <a:hlinkClick r:id="rId2" tooltip="클릭시 영상 실행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292350"/>
            <a:ext cx="4630737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직사각형 17"/>
          <p:cNvSpPr>
            <a:spLocks noChangeArrowheads="1"/>
          </p:cNvSpPr>
          <p:nvPr/>
        </p:nvSpPr>
        <p:spPr bwMode="auto">
          <a:xfrm>
            <a:off x="911225" y="1681163"/>
            <a:ext cx="6111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유머를 이용하여 호소하는 방법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모서리가 둥근 직사각형 13"/>
          <p:cNvSpPr/>
          <p:nvPr/>
        </p:nvSpPr>
        <p:spPr>
          <a:xfrm>
            <a:off x="5591175" y="2292350"/>
            <a:ext cx="3100388" cy="284321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유머를 작용하는 기제</a:t>
            </a:r>
            <a:endParaRPr lang="en-US" altLang="ko-KR" sz="1600" b="1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1) 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사람들의 관심을 끎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2) 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정보원의 호감도 증진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3) 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정보원에 대한 신뢰성 향상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4) 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주의를 분산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5) 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사회적 증거로서 기능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61446" name="TextBox 15"/>
          <p:cNvSpPr txBox="1">
            <a:spLocks noChangeArrowheads="1"/>
          </p:cNvSpPr>
          <p:nvPr/>
        </p:nvSpPr>
        <p:spPr bwMode="auto">
          <a:xfrm>
            <a:off x="3957638" y="5135563"/>
            <a:ext cx="147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grpSp>
        <p:nvGrpSpPr>
          <p:cNvPr id="6144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144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45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 descr="스크린샷 2013-10-06 오후 11.3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276350"/>
            <a:ext cx="3119437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6" descr="https://encrypted-tbn0.gstatic.com/images?q=tbn:ANd9GcQ9X-1kxRB-45biNd9t1GbQJTnIfY3Wq500BDNZ24HHmRge3Tqr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249613"/>
            <a:ext cx="381793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276350"/>
            <a:ext cx="36925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247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47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2470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유머소구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 descr="스크린샷 2013-10-06 오후 11.23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096963"/>
            <a:ext cx="3754437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7" descr="스크린샷 2013-10-06 오후 11.30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096963"/>
            <a:ext cx="338455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349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49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3493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유머소구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5"/>
          <p:cNvSpPr txBox="1">
            <a:spLocks noChangeArrowheads="1"/>
          </p:cNvSpPr>
          <p:nvPr/>
        </p:nvSpPr>
        <p:spPr bwMode="auto">
          <a:xfrm>
            <a:off x="7378700" y="5053013"/>
            <a:ext cx="14716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64515" name="TextBox 8"/>
          <p:cNvSpPr txBox="1">
            <a:spLocks noChangeArrowheads="1"/>
          </p:cNvSpPr>
          <p:nvPr/>
        </p:nvSpPr>
        <p:spPr bwMode="auto">
          <a:xfrm>
            <a:off x="439738" y="1635125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초코파이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92113" y="1793875"/>
            <a:ext cx="82550" cy="777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64517" name="Picture 1">
            <a:hlinkClick r:id="rId2" tooltip="클릭시 영상 실행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1363"/>
            <a:ext cx="42481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2">
            <a:hlinkClick r:id="rId4" tooltip="클릭시 영상 실행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003425"/>
            <a:ext cx="39608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Box 12"/>
          <p:cNvSpPr txBox="1">
            <a:spLocks noChangeArrowheads="1"/>
          </p:cNvSpPr>
          <p:nvPr/>
        </p:nvSpPr>
        <p:spPr bwMode="auto">
          <a:xfrm>
            <a:off x="4841875" y="1635125"/>
            <a:ext cx="1049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사조참치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792663" y="1793875"/>
            <a:ext cx="82550" cy="777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4521" name="TextBox 15"/>
          <p:cNvSpPr txBox="1">
            <a:spLocks noChangeArrowheads="1"/>
          </p:cNvSpPr>
          <p:nvPr/>
        </p:nvSpPr>
        <p:spPr bwMode="auto">
          <a:xfrm>
            <a:off x="3186113" y="5051425"/>
            <a:ext cx="14716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grpSp>
        <p:nvGrpSpPr>
          <p:cNvPr id="6452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452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52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4523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유머소구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직사각형 10"/>
          <p:cNvSpPr>
            <a:spLocks noChangeArrowheads="1"/>
          </p:cNvSpPr>
          <p:nvPr/>
        </p:nvSpPr>
        <p:spPr bwMode="auto">
          <a:xfrm>
            <a:off x="955675" y="917575"/>
            <a:ext cx="424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성적소구</a:t>
            </a:r>
          </a:p>
        </p:txBody>
      </p:sp>
      <p:sp>
        <p:nvSpPr>
          <p:cNvPr id="65539" name="직사각형 6"/>
          <p:cNvSpPr>
            <a:spLocks noChangeArrowheads="1"/>
          </p:cNvSpPr>
          <p:nvPr/>
        </p:nvSpPr>
        <p:spPr bwMode="auto">
          <a:xfrm>
            <a:off x="4365625" y="1808163"/>
            <a:ext cx="35766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주로 시각적으로 전달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대개 명백한 인과관계를 암시적으로 표현</a:t>
            </a: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55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884363"/>
            <a:ext cx="304006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직사각형 17"/>
          <p:cNvSpPr>
            <a:spLocks noChangeArrowheads="1"/>
          </p:cNvSpPr>
          <p:nvPr/>
        </p:nvSpPr>
        <p:spPr bwMode="auto">
          <a:xfrm>
            <a:off x="1123950" y="1322388"/>
            <a:ext cx="6856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성적 자극을 사용하여 의도하는 반응을 얻고자 하는 방법 </a:t>
            </a:r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계속 증가하는 추세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모서리가 둥근 직사각형 13"/>
          <p:cNvSpPr/>
          <p:nvPr/>
        </p:nvSpPr>
        <p:spPr>
          <a:xfrm>
            <a:off x="4514850" y="2638425"/>
            <a:ext cx="3427413" cy="3221038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성적소구의 부정적 영향</a:t>
            </a:r>
            <a:endParaRPr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5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</a:t>
            </a:r>
          </a:p>
          <a:p>
            <a:pPr algn="ctr">
              <a:lnSpc>
                <a:spcPct val="150000"/>
              </a:lnSpc>
              <a:defRPr/>
            </a:pPr>
            <a:endParaRPr lang="en-US" altLang="ko-KR" sz="5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거부감을 느끼는 소비자 </a:t>
            </a: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-&gt; 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부정적 반응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buFontTx/>
              <a:buChar char="-"/>
              <a:defRPr/>
            </a:pPr>
            <a:endParaRPr lang="en-US" altLang="ko-KR" sz="5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제품 자체에 대한 회상도 저해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ex) 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잡지 모델에게만 집중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5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의도하지 않은 사회적 결과 초래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ex) 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외모와 체형의 왜곡된 인식 형성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554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554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54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5544" name="TextBox 16"/>
          <p:cNvSpPr txBox="1">
            <a:spLocks noChangeArrowheads="1"/>
          </p:cNvSpPr>
          <p:nvPr/>
        </p:nvSpPr>
        <p:spPr bwMode="auto">
          <a:xfrm>
            <a:off x="1185863" y="5581650"/>
            <a:ext cx="3144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6-13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성적소구 광고의 예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기네스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cfile5.uf.tistory.com/image/19081D1B4A1970DD77C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277938"/>
            <a:ext cx="3570288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276350"/>
            <a:ext cx="352425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656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656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6565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성적소구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hands_4-holding_a_poster_wj87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b="2327"/>
          <a:stretch>
            <a:fillRect/>
          </a:stretch>
        </p:blipFill>
        <p:spPr bwMode="auto">
          <a:xfrm>
            <a:off x="625475" y="1400175"/>
            <a:ext cx="6397625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5"/>
          <p:cNvSpPr txBox="1">
            <a:spLocks noChangeArrowheads="1"/>
          </p:cNvSpPr>
          <p:nvPr/>
        </p:nvSpPr>
        <p:spPr bwMode="auto">
          <a:xfrm>
            <a:off x="2527300" y="2076450"/>
            <a:ext cx="222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2000" b="1">
                <a:solidFill>
                  <a:srgbClr val="108BA4"/>
                </a:solidFill>
                <a:latin typeface="+mn-ea"/>
                <a:ea typeface="+mn-ea"/>
              </a:rPr>
              <a:t>메시지</a:t>
            </a:r>
            <a:r>
              <a:rPr lang="en-US" altLang="ko-KR" sz="2000" b="1">
                <a:solidFill>
                  <a:srgbClr val="108BA4"/>
                </a:solidFill>
                <a:latin typeface="+mn-ea"/>
                <a:ea typeface="+mn-ea"/>
              </a:rPr>
              <a:t>(Message)</a:t>
            </a:r>
          </a:p>
        </p:txBody>
      </p:sp>
      <p:sp>
        <p:nvSpPr>
          <p:cNvPr id="8" name="직사각형 9"/>
          <p:cNvSpPr/>
          <p:nvPr/>
        </p:nvSpPr>
        <p:spPr>
          <a:xfrm>
            <a:off x="2435225" y="22415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1522413" y="2489200"/>
            <a:ext cx="42306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ko-KR" altLang="en-US" sz="1600">
                <a:latin typeface="+mn-ea"/>
                <a:ea typeface="+mn-ea"/>
              </a:rPr>
              <a:t>정보원이 수용자와 어떤 사상에 대한</a:t>
            </a:r>
            <a:endParaRPr lang="en-US" altLang="ko-KR" sz="1600">
              <a:latin typeface="+mn-ea"/>
              <a:ea typeface="+mn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ko-KR" altLang="en-US" sz="1600">
                <a:latin typeface="+mn-ea"/>
                <a:ea typeface="+mn-ea"/>
              </a:rPr>
              <a:t>정보</a:t>
            </a:r>
            <a:r>
              <a:rPr lang="en-US" altLang="ko-KR" sz="1600">
                <a:latin typeface="+mn-ea"/>
                <a:ea typeface="+mn-ea"/>
              </a:rPr>
              <a:t>, </a:t>
            </a:r>
            <a:r>
              <a:rPr lang="ko-KR" altLang="en-US" sz="1600">
                <a:latin typeface="+mn-ea"/>
                <a:ea typeface="+mn-ea"/>
              </a:rPr>
              <a:t>경험</a:t>
            </a:r>
            <a:r>
              <a:rPr lang="en-US" altLang="ko-KR" sz="1600">
                <a:latin typeface="+mn-ea"/>
                <a:ea typeface="+mn-ea"/>
              </a:rPr>
              <a:t>, </a:t>
            </a:r>
            <a:r>
              <a:rPr lang="ko-KR" altLang="en-US" sz="1600">
                <a:latin typeface="+mn-ea"/>
                <a:ea typeface="+mn-ea"/>
              </a:rPr>
              <a:t>감정</a:t>
            </a:r>
            <a:r>
              <a:rPr lang="en-US" altLang="ko-KR" sz="1600">
                <a:latin typeface="+mn-ea"/>
                <a:ea typeface="+mn-ea"/>
              </a:rPr>
              <a:t>, </a:t>
            </a:r>
            <a:r>
              <a:rPr lang="ko-KR" altLang="en-US" sz="1600">
                <a:latin typeface="+mn-ea"/>
                <a:ea typeface="+mn-ea"/>
              </a:rPr>
              <a:t>의견</a:t>
            </a:r>
            <a:r>
              <a:rPr lang="en-US" altLang="ko-KR" sz="1600">
                <a:latin typeface="+mn-ea"/>
                <a:ea typeface="+mn-ea"/>
              </a:rPr>
              <a:t>, </a:t>
            </a:r>
            <a:r>
              <a:rPr lang="ko-KR" altLang="en-US" sz="1600">
                <a:latin typeface="+mn-ea"/>
                <a:ea typeface="+mn-ea"/>
              </a:rPr>
              <a:t>의미 등을 </a:t>
            </a:r>
            <a:endParaRPr lang="en-US" altLang="ko-KR" sz="1600">
              <a:latin typeface="+mn-ea"/>
              <a:ea typeface="+mn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ko-KR" altLang="en-US" sz="1600">
                <a:latin typeface="+mn-ea"/>
                <a:ea typeface="+mn-ea"/>
              </a:rPr>
              <a:t>공유하거나 또는 그 사상과 관련된 </a:t>
            </a:r>
            <a:r>
              <a:rPr lang="en-US" altLang="ko-KR" sz="1600">
                <a:latin typeface="+mn-ea"/>
                <a:ea typeface="+mn-ea"/>
              </a:rPr>
              <a:t/>
            </a:r>
            <a:br>
              <a:rPr lang="en-US" altLang="ko-KR" sz="1600">
                <a:latin typeface="+mn-ea"/>
                <a:ea typeface="+mn-ea"/>
              </a:rPr>
            </a:br>
            <a:r>
              <a:rPr lang="ko-KR" altLang="en-US" sz="1600">
                <a:latin typeface="+mn-ea"/>
                <a:ea typeface="+mn-ea"/>
              </a:rPr>
              <a:t>수용자의 태도</a:t>
            </a:r>
            <a:r>
              <a:rPr lang="en-US" altLang="ko-KR" sz="1600">
                <a:latin typeface="+mn-ea"/>
                <a:ea typeface="+mn-ea"/>
              </a:rPr>
              <a:t>, </a:t>
            </a:r>
            <a:r>
              <a:rPr lang="ko-KR" altLang="en-US" sz="1600">
                <a:latin typeface="+mn-ea"/>
                <a:ea typeface="+mn-ea"/>
              </a:rPr>
              <a:t>의견</a:t>
            </a:r>
            <a:r>
              <a:rPr lang="en-US" altLang="ko-KR" sz="1600">
                <a:latin typeface="+mn-ea"/>
                <a:ea typeface="+mn-ea"/>
              </a:rPr>
              <a:t>, </a:t>
            </a:r>
            <a:r>
              <a:rPr lang="ko-KR" altLang="en-US" sz="1600">
                <a:latin typeface="+mn-ea"/>
                <a:ea typeface="+mn-ea"/>
              </a:rPr>
              <a:t>행동 등을 </a:t>
            </a:r>
            <a:endParaRPr lang="en-US" altLang="ko-KR" sz="1600">
              <a:latin typeface="+mn-ea"/>
              <a:ea typeface="+mn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ko-KR" altLang="en-US" sz="1600">
                <a:latin typeface="+mn-ea"/>
                <a:ea typeface="+mn-ea"/>
              </a:rPr>
              <a:t>변용시키기 위해</a:t>
            </a:r>
            <a:endParaRPr lang="en-US" altLang="ko-KR" sz="1600">
              <a:latin typeface="+mn-ea"/>
              <a:ea typeface="+mn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ko-KR" altLang="en-US" sz="1600" b="1" i="1">
                <a:solidFill>
                  <a:srgbClr val="C00000"/>
                </a:solidFill>
                <a:latin typeface="+mn-ea"/>
                <a:ea typeface="+mn-ea"/>
              </a:rPr>
              <a:t>정보원이 수용자에게 보내는 </a:t>
            </a:r>
            <a:r>
              <a:rPr lang="en-US" altLang="ko-KR" sz="1600" b="1" i="1">
                <a:solidFill>
                  <a:srgbClr val="C00000"/>
                </a:solidFill>
                <a:latin typeface="+mn-ea"/>
                <a:ea typeface="+mn-ea"/>
              </a:rPr>
              <a:t/>
            </a:r>
            <a:br>
              <a:rPr lang="en-US" altLang="ko-KR" sz="1600" b="1" i="1">
                <a:solidFill>
                  <a:srgbClr val="C00000"/>
                </a:solidFill>
                <a:latin typeface="+mn-ea"/>
                <a:ea typeface="+mn-ea"/>
              </a:rPr>
            </a:br>
            <a:r>
              <a:rPr lang="ko-KR" altLang="en-US" sz="1600" b="1" i="1">
                <a:solidFill>
                  <a:srgbClr val="C00000"/>
                </a:solidFill>
                <a:latin typeface="+mn-ea"/>
                <a:ea typeface="+mn-ea"/>
              </a:rPr>
              <a:t>커뮤니케이션 자극의 하나</a:t>
            </a:r>
            <a:endParaRPr lang="en-US" altLang="ko-KR" sz="1600" b="1" i="1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0" name="모서리가 둥근 직사각형 13"/>
          <p:cNvSpPr/>
          <p:nvPr/>
        </p:nvSpPr>
        <p:spPr>
          <a:xfrm>
            <a:off x="6429375" y="2532063"/>
            <a:ext cx="1911350" cy="15557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+mn-ea"/>
                <a:cs typeface="나눔고딕" charset="0"/>
              </a:rPr>
              <a:t>메시지의 구성요소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ko-KR" altLang="en-US" sz="1400" dirty="0">
                <a:solidFill>
                  <a:prstClr val="black"/>
                </a:solidFill>
                <a:latin typeface="+mn-ea"/>
                <a:cs typeface="나눔고딕" charset="0"/>
              </a:rPr>
              <a:t>메시지 내용</a:t>
            </a:r>
            <a:endParaRPr lang="en-US" altLang="ko-KR" sz="1400" dirty="0">
              <a:solidFill>
                <a:prstClr val="black"/>
              </a:solidFill>
              <a:latin typeface="+mn-ea"/>
              <a:cs typeface="나눔고딕" charset="0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ko-KR" altLang="en-US" sz="1400" dirty="0">
                <a:solidFill>
                  <a:prstClr val="black"/>
                </a:solidFill>
                <a:latin typeface="+mn-ea"/>
                <a:cs typeface="나눔고딕" charset="0"/>
              </a:rPr>
              <a:t>메시지 기호</a:t>
            </a:r>
            <a:endParaRPr lang="en-US" altLang="ko-KR" sz="1400" dirty="0">
              <a:solidFill>
                <a:prstClr val="black"/>
              </a:solidFill>
              <a:latin typeface="+mn-ea"/>
              <a:cs typeface="나눔고딕" charset="0"/>
            </a:endParaRP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ko-KR" altLang="en-US" sz="1400" dirty="0">
                <a:solidFill>
                  <a:prstClr val="black"/>
                </a:solidFill>
                <a:latin typeface="+mn-ea"/>
                <a:cs typeface="나눔고딕" charset="0"/>
              </a:rPr>
              <a:t>메시지 처리</a:t>
            </a:r>
            <a:endParaRPr lang="en-US" altLang="ko-KR" sz="1400" dirty="0">
              <a:solidFill>
                <a:prstClr val="black"/>
              </a:solidFill>
              <a:latin typeface="+mn-ea"/>
              <a:cs typeface="나눔고딕" charset="0"/>
            </a:endParaRPr>
          </a:p>
        </p:txBody>
      </p:sp>
      <p:grpSp>
        <p:nvGrpSpPr>
          <p:cNvPr id="39943" name="Group 9"/>
          <p:cNvGrpSpPr>
            <a:grpSpLocks/>
          </p:cNvGrpSpPr>
          <p:nvPr/>
        </p:nvGrpSpPr>
        <p:grpSpPr bwMode="auto">
          <a:xfrm>
            <a:off x="1060450" y="873125"/>
            <a:ext cx="4772025" cy="430887"/>
            <a:chOff x="1060450" y="1052736"/>
            <a:chExt cx="4770312" cy="430887"/>
          </a:xfrm>
        </p:grpSpPr>
        <p:sp>
          <p:nvSpPr>
            <p:cNvPr id="39944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4371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2000" b="1">
                  <a:solidFill>
                    <a:srgbClr val="000000"/>
                  </a:solidFill>
                  <a:latin typeface="+mn-ea"/>
                  <a:ea typeface="+mn-ea"/>
                </a:rPr>
                <a:t>메시지의 의미 및 구성 요소</a:t>
              </a:r>
              <a:endParaRPr lang="en-US" altLang="ko-KR" sz="2000" b="1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1060450" y="1063849"/>
              <a:ext cx="352298" cy="349250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9946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0831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en-US" altLang="ko-KR" sz="2800" b="1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kumimoji="0" lang="ko-KR" altLang="en-US" sz="2800" b="1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276350"/>
            <a:ext cx="609917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8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758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59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7588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성적소구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직사각형 10"/>
          <p:cNvSpPr>
            <a:spLocks noChangeArrowheads="1"/>
          </p:cNvSpPr>
          <p:nvPr/>
        </p:nvSpPr>
        <p:spPr bwMode="auto">
          <a:xfrm>
            <a:off x="649288" y="917575"/>
            <a:ext cx="424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패러디 소구</a:t>
            </a:r>
          </a:p>
        </p:txBody>
      </p:sp>
      <p:pic>
        <p:nvPicPr>
          <p:cNvPr id="68611" name="Picture 8" descr="C:\Documents and Settings\ADPRLAB\My Documents\네이트온 받은 파일\rffdg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306763"/>
            <a:ext cx="334168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_x94387264" descr="EMB000010d059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6061" r="12344" b="6061"/>
          <a:stretch>
            <a:fillRect/>
          </a:stretch>
        </p:blipFill>
        <p:spPr bwMode="auto">
          <a:xfrm>
            <a:off x="6708775" y="3306763"/>
            <a:ext cx="203517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2" descr="http://cfs3.tistory.com/upload_control/download.blog?fhandle=YmxvZzE2NDMyNkBmczMudGlzdG9yeS5jb206L2F0dGFjaC8wLzE5MDAwMDAwMDAwMC5qcGc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308350"/>
            <a:ext cx="34893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직사각형 17"/>
          <p:cNvSpPr>
            <a:spLocks noChangeArrowheads="1"/>
          </p:cNvSpPr>
          <p:nvPr/>
        </p:nvSpPr>
        <p:spPr bwMode="auto">
          <a:xfrm>
            <a:off x="935038" y="1322388"/>
            <a:ext cx="718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예술 분야에서 기성 작품의 문체나 운율을 교묘히 모방하여 과장이나</a:t>
            </a:r>
            <a:r>
              <a:rPr lang="en-US" altLang="ko-KR" sz="16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풍자를 통해 해학적으로 재구성하는 방법 </a:t>
            </a:r>
            <a:endParaRPr lang="en-US" altLang="ko-KR" sz="16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76313" y="2082800"/>
            <a:ext cx="7183437" cy="896938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16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친숙하게 다가갈 수 있게 해주며</a:t>
            </a:r>
            <a:r>
              <a:rPr lang="en-US" altLang="ko-KR" sz="16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흥미를 쉽게 불러 일으킴</a:t>
            </a:r>
            <a:endParaRPr lang="en-US" altLang="ko-KR" sz="1600" b="1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16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원 작품에 대한 수용자의 친숙성을 가정해야 함</a:t>
            </a:r>
            <a:endParaRPr lang="en-US" sz="1600" b="1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grpSp>
        <p:nvGrpSpPr>
          <p:cNvPr id="6861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861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862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8617" name="TextBox 17"/>
          <p:cNvSpPr txBox="1">
            <a:spLocks noChangeArrowheads="1"/>
          </p:cNvSpPr>
          <p:nvPr/>
        </p:nvSpPr>
        <p:spPr bwMode="auto">
          <a:xfrm>
            <a:off x="5681663" y="5761038"/>
            <a:ext cx="3195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6-14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패러디 소구 광고의 예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샤넬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MP Seol\Desktop\꼬리치레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276350"/>
            <a:ext cx="34163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4" descr="C:\Users\MP Seol\Desktop\꼬리치레\img_26215_1460966_3_fire1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276350"/>
            <a:ext cx="30765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963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64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9637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300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패러디 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8" descr="스크린샷 2013-10-06 오후 11.4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" r="12140"/>
          <a:stretch>
            <a:fillRect/>
          </a:stretch>
        </p:blipFill>
        <p:spPr bwMode="auto">
          <a:xfrm>
            <a:off x="817563" y="1477963"/>
            <a:ext cx="26463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9" descr="스크린샷 2013-10-06 오후 11.4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477963"/>
            <a:ext cx="26463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10" descr="스크린샷 2013-10-06 오후 11.43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621088"/>
            <a:ext cx="26463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1" descr="스크린샷 2013-10-06 오후 11.43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621088"/>
            <a:ext cx="26463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양쪽 모서리가 둥근 사각형 23">
            <a:hlinkClick r:id="rId6"/>
          </p:cNvPr>
          <p:cNvSpPr>
            <a:spLocks/>
          </p:cNvSpPr>
          <p:nvPr/>
        </p:nvSpPr>
        <p:spPr bwMode="auto">
          <a:xfrm>
            <a:off x="6500813" y="2759075"/>
            <a:ext cx="1800225" cy="431800"/>
          </a:xfrm>
          <a:custGeom>
            <a:avLst/>
            <a:gdLst>
              <a:gd name="T0" fmla="*/ 1316491 w 1331912"/>
              <a:gd name="T1" fmla="*/ 0 h 431800"/>
              <a:gd name="T2" fmla="*/ 6805074 w 1331912"/>
              <a:gd name="T3" fmla="*/ 0 h 431800"/>
              <a:gd name="T4" fmla="*/ 8121566 w 1331912"/>
              <a:gd name="T5" fmla="*/ 215900 h 431800"/>
              <a:gd name="T6" fmla="*/ 8121566 w 1331912"/>
              <a:gd name="T7" fmla="*/ 215900 h 431800"/>
              <a:gd name="T8" fmla="*/ 6805074 w 1331912"/>
              <a:gd name="T9" fmla="*/ 431800 h 431800"/>
              <a:gd name="T10" fmla="*/ 1316491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1316491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이영애 </a:t>
            </a:r>
            <a:r>
              <a:rPr lang="en-US" altLang="ko-KR" sz="1600" b="1" i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b="1" i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올레</a:t>
            </a:r>
            <a:r>
              <a:rPr lang="en-US" altLang="ko-KR" sz="1600" b="1" i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’</a:t>
            </a:r>
          </a:p>
        </p:txBody>
      </p:sp>
      <p:sp>
        <p:nvSpPr>
          <p:cNvPr id="73736" name="양쪽 모서리가 둥근 사각형 23">
            <a:hlinkClick r:id="rId7"/>
          </p:cNvPr>
          <p:cNvSpPr>
            <a:spLocks/>
          </p:cNvSpPr>
          <p:nvPr/>
        </p:nvSpPr>
        <p:spPr bwMode="auto">
          <a:xfrm>
            <a:off x="6491288" y="4784725"/>
            <a:ext cx="1800225" cy="431800"/>
          </a:xfrm>
          <a:custGeom>
            <a:avLst/>
            <a:gdLst>
              <a:gd name="T0" fmla="*/ 1316491 w 1331912"/>
              <a:gd name="T1" fmla="*/ 0 h 431800"/>
              <a:gd name="T2" fmla="*/ 6805074 w 1331912"/>
              <a:gd name="T3" fmla="*/ 0 h 431800"/>
              <a:gd name="T4" fmla="*/ 8121566 w 1331912"/>
              <a:gd name="T5" fmla="*/ 215900 h 431800"/>
              <a:gd name="T6" fmla="*/ 8121566 w 1331912"/>
              <a:gd name="T7" fmla="*/ 215900 h 431800"/>
              <a:gd name="T8" fmla="*/ 6805074 w 1331912"/>
              <a:gd name="T9" fmla="*/ 431800 h 431800"/>
              <a:gd name="T10" fmla="*/ 1316491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1316491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김현숙 </a:t>
            </a:r>
            <a:r>
              <a:rPr lang="en-US" altLang="ko-KR" sz="1600" b="1" i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b="1" i="1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베네피트</a:t>
            </a:r>
            <a:r>
              <a:rPr lang="en-US" altLang="ko-KR" sz="1600" b="1" i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’</a:t>
            </a:r>
          </a:p>
        </p:txBody>
      </p:sp>
      <p:sp>
        <p:nvSpPr>
          <p:cNvPr id="70664" name="TextBox 14"/>
          <p:cNvSpPr txBox="1">
            <a:spLocks noChangeArrowheads="1"/>
          </p:cNvSpPr>
          <p:nvPr/>
        </p:nvSpPr>
        <p:spPr bwMode="auto">
          <a:xfrm>
            <a:off x="6535738" y="3211513"/>
            <a:ext cx="1778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윗 글 클릭시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70665" name="TextBox 15"/>
          <p:cNvSpPr txBox="1">
            <a:spLocks noChangeArrowheads="1"/>
          </p:cNvSpPr>
          <p:nvPr/>
        </p:nvSpPr>
        <p:spPr bwMode="auto">
          <a:xfrm>
            <a:off x="6535738" y="5243513"/>
            <a:ext cx="1778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윗 글 클릭시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70666" name="직사각형 14"/>
          <p:cNvSpPr>
            <a:spLocks noChangeArrowheads="1"/>
          </p:cNvSpPr>
          <p:nvPr/>
        </p:nvSpPr>
        <p:spPr bwMode="auto">
          <a:xfrm>
            <a:off x="3795713" y="2884488"/>
            <a:ext cx="133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5)</a:t>
            </a:r>
            <a:r>
              <a:rPr lang="ko-KR" altLang="en-US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패러디소</a:t>
            </a:r>
          </a:p>
        </p:txBody>
      </p:sp>
      <p:grpSp>
        <p:nvGrpSpPr>
          <p:cNvPr id="7066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067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67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0668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300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패러디 소구</a:t>
            </a:r>
          </a:p>
        </p:txBody>
      </p:sp>
      <p:sp>
        <p:nvSpPr>
          <p:cNvPr id="70669" name="TextBox 20"/>
          <p:cNvSpPr txBox="1">
            <a:spLocks noChangeArrowheads="1"/>
          </p:cNvSpPr>
          <p:nvPr/>
        </p:nvSpPr>
        <p:spPr bwMode="auto">
          <a:xfrm>
            <a:off x="804863" y="5581650"/>
            <a:ext cx="579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6-15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패러디 소구 광고의 예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(KT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올레 광고를 패러디한 베네피트 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직사각형 10"/>
          <p:cNvSpPr>
            <a:spLocks noChangeArrowheads="1"/>
          </p:cNvSpPr>
          <p:nvPr/>
        </p:nvSpPr>
        <p:spPr bwMode="auto">
          <a:xfrm>
            <a:off x="649288" y="1276350"/>
            <a:ext cx="424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온정소구</a:t>
            </a:r>
          </a:p>
        </p:txBody>
      </p:sp>
      <p:pic>
        <p:nvPicPr>
          <p:cNvPr id="71683" name="그림 7" descr="nopredict200603161402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097213"/>
            <a:ext cx="39846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직사각형 17"/>
          <p:cNvSpPr>
            <a:spLocks noChangeArrowheads="1"/>
          </p:cNvSpPr>
          <p:nvPr/>
        </p:nvSpPr>
        <p:spPr bwMode="auto">
          <a:xfrm>
            <a:off x="935038" y="1614488"/>
            <a:ext cx="7354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직접</a:t>
            </a:r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대리 사랑</a:t>
            </a:r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가족이나 우정을 경험함으로써 느끼는 긍정적이고 온화한 정서 소구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600" b="1" i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한국적인 정서로 광고에 많이 사용</a:t>
            </a:r>
            <a:r>
              <a:rPr lang="en-US" altLang="ko-KR" sz="1600" b="1" i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600" b="1" i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동양 문화권에서 효과적</a:t>
            </a:r>
            <a:endParaRPr lang="en-US" altLang="ko-KR" sz="1600" b="1" i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685" name="그림 11" descr="초코파이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097213"/>
            <a:ext cx="36893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Box 15"/>
          <p:cNvSpPr txBox="1">
            <a:spLocks noChangeArrowheads="1"/>
          </p:cNvSpPr>
          <p:nvPr/>
        </p:nvSpPr>
        <p:spPr bwMode="auto">
          <a:xfrm>
            <a:off x="5775325" y="5575300"/>
            <a:ext cx="2673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r"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*1998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년 광고이기 때문에 화질이 안 좋음</a:t>
            </a:r>
            <a:endParaRPr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687" name="TextBox 14"/>
          <p:cNvSpPr txBox="1">
            <a:spLocks noChangeArrowheads="1"/>
          </p:cNvSpPr>
          <p:nvPr/>
        </p:nvSpPr>
        <p:spPr bwMode="auto">
          <a:xfrm>
            <a:off x="704850" y="2703513"/>
            <a:ext cx="3448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온정소구 광고의 예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오리온 초코파이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644525" y="28336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b="1">
              <a:solidFill>
                <a:srgbClr val="108BA4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7168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169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69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635125"/>
            <a:ext cx="27670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635125"/>
            <a:ext cx="28003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0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271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71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2709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온정소구</a:t>
            </a:r>
          </a:p>
        </p:txBody>
      </p:sp>
      <p:sp>
        <p:nvSpPr>
          <p:cNvPr id="72710" name="TextBox 14"/>
          <p:cNvSpPr txBox="1">
            <a:spLocks noChangeArrowheads="1"/>
          </p:cNvSpPr>
          <p:nvPr/>
        </p:nvSpPr>
        <p:spPr bwMode="auto">
          <a:xfrm>
            <a:off x="1701800" y="1276350"/>
            <a:ext cx="281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온정소구 광고의 예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입양광고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1641475" y="14065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b="1">
              <a:solidFill>
                <a:srgbClr val="108BA4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MP Seol\Desktop\꼬리치레\20060519114800344329429000_nshow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757363"/>
            <a:ext cx="2659063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C:\Users\MP Seol\Desktop\꼬리치레\20060519114800344329429000_nsh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7363"/>
            <a:ext cx="277495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373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73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3733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온정소구</a:t>
            </a:r>
          </a:p>
        </p:txBody>
      </p:sp>
      <p:sp>
        <p:nvSpPr>
          <p:cNvPr id="73734" name="TextBox 17"/>
          <p:cNvSpPr txBox="1">
            <a:spLocks noChangeArrowheads="1"/>
          </p:cNvSpPr>
          <p:nvPr/>
        </p:nvSpPr>
        <p:spPr bwMode="auto">
          <a:xfrm>
            <a:off x="1854200" y="1276350"/>
            <a:ext cx="3255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 dirty="0" err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온정소구</a:t>
            </a:r>
            <a:r>
              <a:rPr lang="ko-KR" altLang="en-US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광고의 예 </a:t>
            </a:r>
            <a:r>
              <a:rPr lang="en-US" altLang="ko-KR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안전벨트 광고</a:t>
            </a:r>
            <a:r>
              <a:rPr lang="en-US" altLang="ko-KR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6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9"/>
          <p:cNvSpPr/>
          <p:nvPr/>
        </p:nvSpPr>
        <p:spPr>
          <a:xfrm>
            <a:off x="1793875" y="14065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b="1">
              <a:solidFill>
                <a:srgbClr val="108BA4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그림 10" descr="경동나비엔2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262188"/>
            <a:ext cx="36639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그림 11" descr="경동나비엔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262188"/>
            <a:ext cx="36639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5"/>
          <p:cNvSpPr txBox="1">
            <a:spLocks noChangeArrowheads="1"/>
          </p:cNvSpPr>
          <p:nvPr/>
        </p:nvSpPr>
        <p:spPr bwMode="auto">
          <a:xfrm>
            <a:off x="2973388" y="4616450"/>
            <a:ext cx="14716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74757" name="TextBox 15"/>
          <p:cNvSpPr txBox="1">
            <a:spLocks noChangeArrowheads="1"/>
          </p:cNvSpPr>
          <p:nvPr/>
        </p:nvSpPr>
        <p:spPr bwMode="auto">
          <a:xfrm>
            <a:off x="6757988" y="4638675"/>
            <a:ext cx="14716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grpSp>
        <p:nvGrpSpPr>
          <p:cNvPr id="7475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476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76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4759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온정소구</a:t>
            </a:r>
          </a:p>
        </p:txBody>
      </p:sp>
      <p:sp>
        <p:nvSpPr>
          <p:cNvPr id="74760" name="TextBox 18"/>
          <p:cNvSpPr txBox="1">
            <a:spLocks noChangeArrowheads="1"/>
          </p:cNvSpPr>
          <p:nvPr/>
        </p:nvSpPr>
        <p:spPr bwMode="auto">
          <a:xfrm>
            <a:off x="865188" y="1835150"/>
            <a:ext cx="3006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온정소구 광고의 예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경동나비엔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9"/>
          <p:cNvSpPr/>
          <p:nvPr/>
        </p:nvSpPr>
        <p:spPr>
          <a:xfrm>
            <a:off x="804863" y="19653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b="1">
              <a:solidFill>
                <a:srgbClr val="108BA4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직사각형 10"/>
          <p:cNvSpPr>
            <a:spLocks noChangeArrowheads="1"/>
          </p:cNvSpPr>
          <p:nvPr/>
        </p:nvSpPr>
        <p:spPr bwMode="auto">
          <a:xfrm>
            <a:off x="1335088" y="917575"/>
            <a:ext cx="424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비교소구</a:t>
            </a:r>
          </a:p>
        </p:txBody>
      </p:sp>
      <p:pic>
        <p:nvPicPr>
          <p:cNvPr id="75779" name="Picture 4" descr="http://postfiles14.naver.net/20111104_157/adflashblog_1320335751938lX3sB_JPEG/D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2151063"/>
            <a:ext cx="24892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직사각형 17"/>
          <p:cNvSpPr>
            <a:spLocks noChangeArrowheads="1"/>
          </p:cNvSpPr>
          <p:nvPr/>
        </p:nvSpPr>
        <p:spPr bwMode="auto">
          <a:xfrm>
            <a:off x="1620838" y="1322388"/>
            <a:ext cx="5976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동종 제품이나 서비스군 내에서 자사의 것을 강조하기 위해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두 개 이상의 경쟁 제품명을 자사 제품 광고에 등장시켜 비교하는 것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모서리가 둥근 직사각형 13"/>
          <p:cNvSpPr/>
          <p:nvPr/>
        </p:nvSpPr>
        <p:spPr>
          <a:xfrm>
            <a:off x="3913188" y="3417888"/>
            <a:ext cx="4035425" cy="251142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비교 형식을 취하지 않은 광고보다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더 </a:t>
            </a: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정보적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이므로 구매 결정을 용이하게 해줌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5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후발 기업의 입장에서 기업이나 제품의 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이미지 열세를 만회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하는 데 유력한 방법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ko-KR" sz="5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경쟁 브랜드를 노출 시킴으로써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자칫 인지도를 높여주는 부작용 초래될 위험 있음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782" name="TextBox 1"/>
          <p:cNvSpPr txBox="1">
            <a:spLocks noChangeArrowheads="1"/>
          </p:cNvSpPr>
          <p:nvPr/>
        </p:nvSpPr>
        <p:spPr bwMode="auto">
          <a:xfrm>
            <a:off x="4252913" y="2200275"/>
            <a:ext cx="3332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우리나라의 경우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1600" b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객관적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이고 </a:t>
            </a:r>
            <a:r>
              <a:rPr lang="ko-KR" altLang="en-US" sz="1600" b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입증 가능한 사실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에 한하여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비교광고를 할 수 있음</a:t>
            </a:r>
          </a:p>
        </p:txBody>
      </p:sp>
      <p:grpSp>
        <p:nvGrpSpPr>
          <p:cNvPr id="7578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578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578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624013"/>
            <a:ext cx="28606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5125"/>
            <a:ext cx="302101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680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81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6805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비교소구</a:t>
            </a:r>
          </a:p>
        </p:txBody>
      </p:sp>
      <p:sp>
        <p:nvSpPr>
          <p:cNvPr id="76806" name="TextBox 13"/>
          <p:cNvSpPr txBox="1">
            <a:spLocks noChangeArrowheads="1"/>
          </p:cNvSpPr>
          <p:nvPr/>
        </p:nvSpPr>
        <p:spPr bwMode="auto">
          <a:xfrm>
            <a:off x="1582738" y="1276350"/>
            <a:ext cx="4652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6-19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비교소구 광고의 예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맥도날드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펩시콜라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직사각형 9"/>
          <p:cNvSpPr/>
          <p:nvPr/>
        </p:nvSpPr>
        <p:spPr>
          <a:xfrm>
            <a:off x="1522413" y="14065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600" b="1">
              <a:solidFill>
                <a:srgbClr val="108BA4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직사각형 10"/>
          <p:cNvSpPr>
            <a:spLocks noChangeArrowheads="1"/>
          </p:cNvSpPr>
          <p:nvPr/>
        </p:nvSpPr>
        <p:spPr bwMode="auto">
          <a:xfrm>
            <a:off x="1185863" y="1085850"/>
            <a:ext cx="370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+mn-ea"/>
                <a:ea typeface="+mn-ea"/>
              </a:rPr>
              <a:t>라슨의 메시지 작성 </a:t>
            </a:r>
            <a:r>
              <a:rPr lang="en-US" altLang="ko-KR" b="1">
                <a:solidFill>
                  <a:srgbClr val="108BA4"/>
                </a:solidFill>
                <a:latin typeface="+mn-ea"/>
                <a:ea typeface="+mn-ea"/>
              </a:rPr>
              <a:t>7</a:t>
            </a:r>
            <a:r>
              <a:rPr lang="ko-KR" altLang="en-US" b="1">
                <a:solidFill>
                  <a:srgbClr val="108BA4"/>
                </a:solidFill>
                <a:latin typeface="+mn-ea"/>
                <a:ea typeface="+mn-ea"/>
              </a:rPr>
              <a:t>가지 방법</a:t>
            </a:r>
          </a:p>
        </p:txBody>
      </p:sp>
      <p:sp>
        <p:nvSpPr>
          <p:cNvPr id="16" name="직사각형 9"/>
          <p:cNvSpPr/>
          <p:nvPr/>
        </p:nvSpPr>
        <p:spPr>
          <a:xfrm>
            <a:off x="1090613" y="12303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7" name="모서리가 둥근 직사각형 13"/>
          <p:cNvSpPr/>
          <p:nvPr/>
        </p:nvSpPr>
        <p:spPr>
          <a:xfrm>
            <a:off x="801688" y="1565275"/>
            <a:ext cx="3709987" cy="43751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ko-KR" b="1">
                <a:solidFill>
                  <a:srgbClr val="000000"/>
                </a:solidFill>
                <a:latin typeface="+mn-ea"/>
              </a:rPr>
              <a:t>1.</a:t>
            </a:r>
            <a:r>
              <a:rPr lang="ko-KR" altLang="en-US" b="1">
                <a:solidFill>
                  <a:srgbClr val="000000"/>
                </a:solidFill>
                <a:latin typeface="+mn-ea"/>
              </a:rPr>
              <a:t> 다양한 단어의 선택</a:t>
            </a:r>
            <a:endParaRPr lang="en-US" altLang="ko-KR" sz="140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+mn-ea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+mn-ea"/>
              </a:rPr>
              <a:t> 쉽게 이해할 수 있는 단어나 용어 필수</a:t>
            </a:r>
            <a:r>
              <a:rPr lang="ko-KR" altLang="ja-JP" sz="1400">
                <a:solidFill>
                  <a:srgbClr val="000000"/>
                </a:solidFill>
                <a:latin typeface="+mn-ea"/>
              </a:rPr>
              <a:t>,</a:t>
            </a:r>
            <a:endParaRPr lang="en-US" altLang="ko-KR" sz="140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+mn-ea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+mn-ea"/>
              </a:rPr>
              <a:t> 신조어 사용</a:t>
            </a:r>
            <a:endParaRPr lang="en-US" altLang="ko-KR" sz="140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+mn-ea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+mn-ea"/>
              </a:rPr>
              <a:t> 젊은 세대가 타깃이라면</a:t>
            </a:r>
            <a:r>
              <a:rPr lang="en-US" altLang="ko-KR" sz="1400">
                <a:solidFill>
                  <a:srgbClr val="000000"/>
                </a:solidFill>
                <a:latin typeface="+mn-ea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solidFill>
                  <a:srgbClr val="000000"/>
                </a:solidFill>
                <a:latin typeface="+mn-ea"/>
              </a:rPr>
              <a:t>새로운 단어와 은어를 포함</a:t>
            </a:r>
            <a:endParaRPr lang="en-US" altLang="ko-KR" sz="140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40965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590925"/>
            <a:ext cx="2870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590925"/>
            <a:ext cx="295116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모서리가 둥근 직사각형 13"/>
          <p:cNvSpPr/>
          <p:nvPr/>
        </p:nvSpPr>
        <p:spPr>
          <a:xfrm>
            <a:off x="4683125" y="1565275"/>
            <a:ext cx="3709988" cy="43751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ko-KR" b="1">
                <a:solidFill>
                  <a:srgbClr val="000000"/>
                </a:solidFill>
                <a:latin typeface="+mn-ea"/>
              </a:rPr>
              <a:t>2.</a:t>
            </a:r>
            <a:r>
              <a:rPr lang="ko-KR" altLang="en-US" b="1">
                <a:solidFill>
                  <a:srgbClr val="000000"/>
                </a:solidFill>
                <a:latin typeface="+mn-ea"/>
              </a:rPr>
              <a:t> 적절한 어구의 사용</a:t>
            </a:r>
            <a:endParaRPr lang="en-US" altLang="ko-KR" sz="140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+mn-ea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+mn-ea"/>
              </a:rPr>
              <a:t> 어구란</a:t>
            </a:r>
            <a:r>
              <a:rPr lang="en-US" altLang="ko-KR" sz="140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1400">
                <a:solidFill>
                  <a:srgbClr val="000000"/>
                </a:solidFill>
                <a:latin typeface="+mn-ea"/>
              </a:rPr>
              <a:t> 메시지에 다양한 은유와 직유 </a:t>
            </a:r>
            <a:endParaRPr lang="en-US" altLang="ko-KR" sz="140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solidFill>
                  <a:srgbClr val="000000"/>
                </a:solidFill>
                <a:latin typeface="+mn-ea"/>
              </a:rPr>
              <a:t>혹은 두운법 등을 사용하는 것</a:t>
            </a:r>
            <a:endParaRPr lang="en-US" altLang="ko-KR" sz="140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+mn-ea"/>
              </a:rPr>
              <a:t>- 19C</a:t>
            </a:r>
            <a:r>
              <a:rPr lang="ko-KR" altLang="en-US" sz="1400">
                <a:solidFill>
                  <a:srgbClr val="000000"/>
                </a:solidFill>
                <a:latin typeface="+mn-ea"/>
              </a:rPr>
              <a:t>부터 광고에서 직유법</a:t>
            </a:r>
            <a:r>
              <a:rPr lang="en-US" altLang="ko-KR" sz="140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1400">
                <a:solidFill>
                  <a:srgbClr val="000000"/>
                </a:solidFill>
                <a:latin typeface="+mn-ea"/>
              </a:rPr>
              <a:t>은유법</a:t>
            </a:r>
            <a:r>
              <a:rPr lang="en-US" altLang="ko-KR" sz="140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>
                <a:solidFill>
                  <a:srgbClr val="000000"/>
                </a:solidFill>
                <a:latin typeface="+mn-ea"/>
              </a:rPr>
              <a:t>사용</a:t>
            </a:r>
            <a:endParaRPr lang="en-US" altLang="ko-KR" sz="1400">
              <a:solidFill>
                <a:srgbClr val="000000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1400">
                <a:solidFill>
                  <a:srgbClr val="000000"/>
                </a:solidFill>
                <a:latin typeface="+mn-ea"/>
              </a:rPr>
              <a:t>오랫동안 기억하는 메시지</a:t>
            </a:r>
            <a:endParaRPr lang="en-US" altLang="ko-KR" sz="1400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40968" name="그룹 18"/>
          <p:cNvGrpSpPr>
            <a:grpSpLocks/>
          </p:cNvGrpSpPr>
          <p:nvPr/>
        </p:nvGrpSpPr>
        <p:grpSpPr bwMode="auto">
          <a:xfrm>
            <a:off x="198438" y="188913"/>
            <a:ext cx="3294062" cy="430212"/>
            <a:chOff x="818218" y="679012"/>
            <a:chExt cx="3292975" cy="430887"/>
          </a:xfrm>
        </p:grpSpPr>
        <p:sp>
          <p:nvSpPr>
            <p:cNvPr id="40969" name="직사각형 10"/>
            <p:cNvSpPr>
              <a:spLocks noChangeArrowheads="1"/>
            </p:cNvSpPr>
            <p:nvPr/>
          </p:nvSpPr>
          <p:spPr bwMode="auto">
            <a:xfrm>
              <a:off x="1095656" y="690468"/>
              <a:ext cx="3015537" cy="3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+mn-ea"/>
                  <a:ea typeface="+mn-ea"/>
                </a:rPr>
                <a:t>메시지의 의미 및 구성 요소</a:t>
              </a:r>
              <a:endParaRPr lang="en-US" altLang="ko-KR" sz="1400" b="1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7632"/>
              <a:ext cx="274546" cy="271888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+mn-ea"/>
              </a:endParaRPr>
            </a:p>
          </p:txBody>
        </p:sp>
        <p:sp>
          <p:nvSpPr>
            <p:cNvPr id="40971" name="TextBox 4"/>
            <p:cNvSpPr txBox="1">
              <a:spLocks noChangeArrowheads="1"/>
            </p:cNvSpPr>
            <p:nvPr/>
          </p:nvSpPr>
          <p:spPr bwMode="auto">
            <a:xfrm>
              <a:off x="906558" y="679012"/>
              <a:ext cx="170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rgbClr val="FFFFFF"/>
                  </a:solidFill>
                  <a:latin typeface="+mn-ea"/>
                  <a:ea typeface="+mn-ea"/>
                </a:rPr>
                <a:t>1</a:t>
              </a:r>
              <a:endParaRPr lang="ko-KR" altLang="en-US" sz="2800" b="1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MP Seol\Desktop\꼬리치레\fedex_pickaback_owt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455738"/>
            <a:ext cx="62230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2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782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83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7828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비교소구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8" descr="C:\Users\MP Seol\Desktop\꼬리치레\����ŷ_1-stussy95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455738"/>
            <a:ext cx="60896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885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85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8852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비교소구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>
            <a:hlinkClick r:id="rId2" tooltip="클릭시 영상 실행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501775"/>
            <a:ext cx="74072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Box 8"/>
          <p:cNvSpPr txBox="1">
            <a:spLocks noChangeArrowheads="1"/>
          </p:cNvSpPr>
          <p:nvPr/>
        </p:nvSpPr>
        <p:spPr bwMode="auto">
          <a:xfrm>
            <a:off x="996950" y="1095375"/>
            <a:ext cx="219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Dell tablet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비교광고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23925" y="12541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9877" name="TextBox 15"/>
          <p:cNvSpPr txBox="1">
            <a:spLocks noChangeArrowheads="1"/>
          </p:cNvSpPr>
          <p:nvPr/>
        </p:nvSpPr>
        <p:spPr bwMode="auto">
          <a:xfrm>
            <a:off x="6896100" y="5678488"/>
            <a:ext cx="14716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grpSp>
        <p:nvGrpSpPr>
          <p:cNvPr id="7987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988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988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9879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비교소구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8"/>
          <p:cNvSpPr txBox="1">
            <a:spLocks noChangeArrowheads="1"/>
          </p:cNvSpPr>
          <p:nvPr/>
        </p:nvSpPr>
        <p:spPr bwMode="auto">
          <a:xfrm>
            <a:off x="996950" y="1276350"/>
            <a:ext cx="359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현대 제네시스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2013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슈퍼볼 광고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23925" y="14351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0900" name="TextBox 15"/>
          <p:cNvSpPr txBox="1">
            <a:spLocks noChangeArrowheads="1"/>
          </p:cNvSpPr>
          <p:nvPr/>
        </p:nvSpPr>
        <p:spPr bwMode="auto">
          <a:xfrm>
            <a:off x="6896100" y="5675313"/>
            <a:ext cx="14716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80901" name="그림 14" descr="현대슈퍼볼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82750"/>
            <a:ext cx="7399338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0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090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90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0903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비교소구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직사각형 10"/>
          <p:cNvSpPr>
            <a:spLocks noChangeArrowheads="1"/>
          </p:cNvSpPr>
          <p:nvPr/>
        </p:nvSpPr>
        <p:spPr bwMode="auto">
          <a:xfrm>
            <a:off x="446088" y="917575"/>
            <a:ext cx="424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아트 주입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(Art Infusion)</a:t>
            </a:r>
            <a:endParaRPr lang="ko-KR" altLang="en-US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1923" name="직사각형 17"/>
          <p:cNvSpPr>
            <a:spLocks noChangeArrowheads="1"/>
          </p:cNvSpPr>
          <p:nvPr/>
        </p:nvSpPr>
        <p:spPr bwMode="auto">
          <a:xfrm>
            <a:off x="731838" y="1322388"/>
            <a:ext cx="785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아트가 광고</a:t>
            </a:r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패키지 등의 주이미지로 사용됨으로써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아트 고유의 이미지가 광고 및 패키지에 전이되는 것을 의미 </a:t>
            </a:r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(Hagtveddt &amp; Patrick, 2008)</a:t>
            </a:r>
          </a:p>
        </p:txBody>
      </p:sp>
      <p:grpSp>
        <p:nvGrpSpPr>
          <p:cNvPr id="8192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192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193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192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81926" name="_x156433792" descr="EMB000041c46f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403475"/>
            <a:ext cx="627856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Box 16"/>
          <p:cNvSpPr txBox="1">
            <a:spLocks noChangeArrowheads="1"/>
          </p:cNvSpPr>
          <p:nvPr/>
        </p:nvSpPr>
        <p:spPr bwMode="auto">
          <a:xfrm>
            <a:off x="5041900" y="5811838"/>
            <a:ext cx="275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6-19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아트광고의 예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렉서스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295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295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294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2948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131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아트 주입</a:t>
            </a:r>
          </a:p>
        </p:txBody>
      </p:sp>
      <p:sp>
        <p:nvSpPr>
          <p:cNvPr id="82949" name="TextBox 8"/>
          <p:cNvSpPr txBox="1">
            <a:spLocks noChangeArrowheads="1"/>
          </p:cNvSpPr>
          <p:nvPr/>
        </p:nvSpPr>
        <p:spPr bwMode="auto">
          <a:xfrm>
            <a:off x="1416050" y="1444625"/>
            <a:ext cx="398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6-20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아트광고의 예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배달의 민족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343025" y="16033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29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82952" name="_x156433152" descr="EMB000041c46f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14513"/>
            <a:ext cx="627856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직사각형 10"/>
          <p:cNvSpPr>
            <a:spLocks noChangeArrowheads="1"/>
          </p:cNvSpPr>
          <p:nvPr/>
        </p:nvSpPr>
        <p:spPr bwMode="auto">
          <a:xfrm>
            <a:off x="552450" y="917575"/>
            <a:ext cx="424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여러 소구의 결합</a:t>
            </a:r>
          </a:p>
        </p:txBody>
      </p:sp>
      <p:sp>
        <p:nvSpPr>
          <p:cNvPr id="83971" name="직사각형 17"/>
          <p:cNvSpPr>
            <a:spLocks noChangeArrowheads="1"/>
          </p:cNvSpPr>
          <p:nvPr/>
        </p:nvSpPr>
        <p:spPr bwMode="auto">
          <a:xfrm>
            <a:off x="838200" y="1322388"/>
            <a:ext cx="785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 소구 방법들은 하나의 메시지 속에서 복합적으로 사용 가능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 소구가 복합적으로 작용하는 동안 수용자의 인지적 처리 과정이 방해 받을 수도 있음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397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397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397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397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83974" name="_x156563296" descr="EMB000041c46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2173288"/>
            <a:ext cx="59197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Box 9"/>
          <p:cNvSpPr txBox="1">
            <a:spLocks noChangeArrowheads="1"/>
          </p:cNvSpPr>
          <p:nvPr/>
        </p:nvSpPr>
        <p:spPr bwMode="auto">
          <a:xfrm>
            <a:off x="3425825" y="5761038"/>
            <a:ext cx="419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6-21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애국심소구 광고의 예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삼성 갤럭시 노트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3)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500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00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499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4996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84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 소구의 결합</a:t>
            </a:r>
          </a:p>
        </p:txBody>
      </p:sp>
      <p:sp>
        <p:nvSpPr>
          <p:cNvPr id="84997" name="TextBox 8"/>
          <p:cNvSpPr txBox="1">
            <a:spLocks noChangeArrowheads="1"/>
          </p:cNvSpPr>
          <p:nvPr/>
        </p:nvSpPr>
        <p:spPr bwMode="auto">
          <a:xfrm>
            <a:off x="1416050" y="1444625"/>
            <a:ext cx="582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6-22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 소구의 결합 광고의 예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니콘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나탄 쥬얼리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343025" y="16033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49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500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85001" name="_x156514704" descr="DRW000041c46f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14513"/>
            <a:ext cx="64579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7"/>
          <p:cNvSpPr txBox="1">
            <a:spLocks noChangeArrowheads="1"/>
          </p:cNvSpPr>
          <p:nvPr/>
        </p:nvSpPr>
        <p:spPr bwMode="auto">
          <a:xfrm>
            <a:off x="869950" y="5607050"/>
            <a:ext cx="523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엔프라니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문대성을 모델로 기용한 화장품 라인 티저광고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519363"/>
            <a:ext cx="5511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직사각형 10"/>
          <p:cNvSpPr>
            <a:spLocks noChangeArrowheads="1"/>
          </p:cNvSpPr>
          <p:nvPr/>
        </p:nvSpPr>
        <p:spPr bwMode="auto">
          <a:xfrm>
            <a:off x="811213" y="2162175"/>
            <a:ext cx="537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티저 광고의 사례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엔프라니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마이클럽</a:t>
            </a:r>
          </a:p>
        </p:txBody>
      </p:sp>
      <p:sp>
        <p:nvSpPr>
          <p:cNvPr id="13" name="직사각형 9"/>
          <p:cNvSpPr/>
          <p:nvPr/>
        </p:nvSpPr>
        <p:spPr>
          <a:xfrm>
            <a:off x="728663" y="22828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ko-KR" altLang="en-US" smtClean="0">
              <a:solidFill>
                <a:srgbClr val="FFFFFF"/>
              </a:solidFill>
            </a:endParaRPr>
          </a:p>
        </p:txBody>
      </p:sp>
      <p:sp>
        <p:nvSpPr>
          <p:cNvPr id="86022" name="직사각형 17"/>
          <p:cNvSpPr>
            <a:spLocks noChangeArrowheads="1"/>
          </p:cNvSpPr>
          <p:nvPr/>
        </p:nvSpPr>
        <p:spPr bwMode="auto">
          <a:xfrm>
            <a:off x="804863" y="1276350"/>
            <a:ext cx="7169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티저광고</a:t>
            </a:r>
            <a:endParaRPr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불완전한 정보를 제공하여 소비자의 궁금증을 유발시키는 광고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6023" name="_x94472528" descr="EMB000010d059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2528888"/>
            <a:ext cx="19685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TextBox 15"/>
          <p:cNvSpPr txBox="1">
            <a:spLocks noChangeArrowheads="1"/>
          </p:cNvSpPr>
          <p:nvPr/>
        </p:nvSpPr>
        <p:spPr bwMode="auto">
          <a:xfrm>
            <a:off x="6632575" y="5632450"/>
            <a:ext cx="1658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여성포탈 마이클럽</a:t>
            </a:r>
          </a:p>
        </p:txBody>
      </p:sp>
      <p:grpSp>
        <p:nvGrpSpPr>
          <p:cNvPr id="86025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602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602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6026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84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 소구의 결합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897063"/>
            <a:ext cx="287020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7" b="9496"/>
          <a:stretch>
            <a:fillRect/>
          </a:stretch>
        </p:blipFill>
        <p:spPr bwMode="auto">
          <a:xfrm>
            <a:off x="4481513" y="1993900"/>
            <a:ext cx="3319462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5659" r="8118" b="12325"/>
          <a:stretch>
            <a:fillRect/>
          </a:stretch>
        </p:blipFill>
        <p:spPr bwMode="auto">
          <a:xfrm>
            <a:off x="4481513" y="3787775"/>
            <a:ext cx="3306762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5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704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소구 방법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705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7046" name="직사각형 10"/>
          <p:cNvSpPr>
            <a:spLocks noChangeArrowheads="1"/>
          </p:cNvSpPr>
          <p:nvPr/>
        </p:nvSpPr>
        <p:spPr bwMode="auto">
          <a:xfrm>
            <a:off x="1500188" y="1408113"/>
            <a:ext cx="3760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티저 광고의 사례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2: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카멜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편강탕</a:t>
            </a:r>
          </a:p>
        </p:txBody>
      </p:sp>
      <p:sp>
        <p:nvSpPr>
          <p:cNvPr id="22" name="직사각형 9"/>
          <p:cNvSpPr/>
          <p:nvPr/>
        </p:nvSpPr>
        <p:spPr>
          <a:xfrm>
            <a:off x="1417638" y="15541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ko-KR" altLang="en-US" smtClean="0">
              <a:solidFill>
                <a:srgbClr val="FFFFFF"/>
              </a:solidFill>
            </a:endParaRPr>
          </a:p>
        </p:txBody>
      </p:sp>
      <p:sp>
        <p:nvSpPr>
          <p:cNvPr id="87048" name="TextBox 39"/>
          <p:cNvSpPr txBox="1">
            <a:spLocks noChangeArrowheads="1"/>
          </p:cNvSpPr>
          <p:nvPr/>
        </p:nvSpPr>
        <p:spPr bwMode="auto">
          <a:xfrm>
            <a:off x="484188" y="558800"/>
            <a:ext cx="184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10)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여러 소구의 결합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13"/>
          <p:cNvSpPr/>
          <p:nvPr/>
        </p:nvSpPr>
        <p:spPr>
          <a:xfrm>
            <a:off x="769938" y="1265238"/>
            <a:ext cx="7613650" cy="17430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3.</a:t>
            </a:r>
            <a:r>
              <a:rPr lang="ko-KR" altLang="en-US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생생함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수용자에게 보다 소구력 있는 강렬한 형용사를 첨가하는 것이 효과적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청각을 이용하는 광고는 시원한 느낌을 위해 물소리</a:t>
            </a: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/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목 넘김 소리 같은 생생한 메시지 자주 사용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건강 커뮤니케이션에서도 생생하고 실감나는 내용 위주로 메시지를 제작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41987" name="TextBox 39"/>
          <p:cNvSpPr txBox="1">
            <a:spLocks noChangeArrowheads="1"/>
          </p:cNvSpPr>
          <p:nvPr/>
        </p:nvSpPr>
        <p:spPr bwMode="auto">
          <a:xfrm>
            <a:off x="617538" y="558800"/>
            <a:ext cx="251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라슨의 메시지 작성 </a:t>
            </a:r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가지 방법</a:t>
            </a:r>
          </a:p>
        </p:txBody>
      </p:sp>
      <p:sp>
        <p:nvSpPr>
          <p:cNvPr id="11" name="직사각형 9"/>
          <p:cNvSpPr/>
          <p:nvPr/>
        </p:nvSpPr>
        <p:spPr>
          <a:xfrm>
            <a:off x="552450" y="682625"/>
            <a:ext cx="82550" cy="777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44538" y="3255963"/>
            <a:ext cx="7613650" cy="137318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4</a:t>
            </a:r>
            <a:r>
              <a:rPr lang="en-US" altLang="ko-KR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.</a:t>
            </a:r>
            <a:r>
              <a:rPr lang="ko-KR" altLang="en-US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간결함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인지적 구두쇠</a:t>
            </a: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(cognitive miser):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인지적 노력을 하는데 많은 노력과 시간을 쓰고 싶어 하지 않음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너무 가볍게 만든 메시지는 역효과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15" name="모서리가 둥근 직사각형 13"/>
          <p:cNvSpPr/>
          <p:nvPr/>
        </p:nvSpPr>
        <p:spPr>
          <a:xfrm>
            <a:off x="769938" y="4864100"/>
            <a:ext cx="7613650" cy="1017588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5</a:t>
            </a:r>
            <a:r>
              <a:rPr lang="en-US" altLang="ko-KR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.</a:t>
            </a:r>
            <a:r>
              <a:rPr lang="ko-KR" altLang="en-US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병렬구조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비슷하거나 똑같은 단어나 문장을 병렬시켜 사용하는 것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grpSp>
        <p:nvGrpSpPr>
          <p:cNvPr id="41991" name="그룹 18"/>
          <p:cNvGrpSpPr>
            <a:grpSpLocks/>
          </p:cNvGrpSpPr>
          <p:nvPr/>
        </p:nvGrpSpPr>
        <p:grpSpPr bwMode="auto">
          <a:xfrm>
            <a:off x="198438" y="188913"/>
            <a:ext cx="3294062" cy="430212"/>
            <a:chOff x="818218" y="679012"/>
            <a:chExt cx="3292975" cy="430887"/>
          </a:xfrm>
        </p:grpSpPr>
        <p:sp>
          <p:nvSpPr>
            <p:cNvPr id="41992" name="직사각형 10"/>
            <p:cNvSpPr>
              <a:spLocks noChangeArrowheads="1"/>
            </p:cNvSpPr>
            <p:nvPr/>
          </p:nvSpPr>
          <p:spPr bwMode="auto">
            <a:xfrm>
              <a:off x="1095656" y="690468"/>
              <a:ext cx="3015537" cy="3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메시지의 의미 및 구성 요소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7632"/>
              <a:ext cx="274546" cy="271888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994" name="TextBox 4"/>
            <p:cNvSpPr txBox="1">
              <a:spLocks noChangeArrowheads="1"/>
            </p:cNvSpPr>
            <p:nvPr/>
          </p:nvSpPr>
          <p:spPr bwMode="auto">
            <a:xfrm>
              <a:off x="906558" y="679012"/>
              <a:ext cx="170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28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0"/>
          <p:cNvSpPr txBox="1">
            <a:spLocks noChangeArrowheads="1"/>
          </p:cNvSpPr>
          <p:nvPr/>
        </p:nvSpPr>
        <p:spPr bwMode="auto">
          <a:xfrm>
            <a:off x="950913" y="738188"/>
            <a:ext cx="4979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세계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 광고제 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많은 사람들이 열광하는 광고제</a:t>
            </a:r>
          </a:p>
        </p:txBody>
      </p:sp>
      <p:sp>
        <p:nvSpPr>
          <p:cNvPr id="12" name="직사각형 9"/>
          <p:cNvSpPr/>
          <p:nvPr/>
        </p:nvSpPr>
        <p:spPr>
          <a:xfrm>
            <a:off x="868363" y="8842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8806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597025"/>
            <a:ext cx="26193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455738"/>
            <a:ext cx="2039938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889125"/>
            <a:ext cx="276383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직사각형 13"/>
          <p:cNvSpPr/>
          <p:nvPr/>
        </p:nvSpPr>
        <p:spPr>
          <a:xfrm>
            <a:off x="804863" y="3787775"/>
            <a:ext cx="2332037" cy="17938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광고계의 </a:t>
            </a:r>
            <a:r>
              <a:rPr lang="ko-KR" altLang="en-US" sz="1400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오스카로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불림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매년 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400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만건이상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작품 접수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마포대교 자살방지를 위한 삼성생명의 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생명의 다리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캠페인이 대상 수상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3"/>
          <p:cNvSpPr/>
          <p:nvPr/>
        </p:nvSpPr>
        <p:spPr>
          <a:xfrm>
            <a:off x="3316288" y="3787775"/>
            <a:ext cx="2332037" cy="17938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1957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년 </a:t>
            </a:r>
            <a:r>
              <a:rPr lang="ko-KR" altLang="en-US" sz="1400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비방송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매체 분야 발전을 위해 창설됨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매체와 경쟁부문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다양한 </a:t>
            </a:r>
            <a:r>
              <a:rPr lang="ko-KR" altLang="en-US" sz="1400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광고제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모서리가 둥근 직사각형 13"/>
          <p:cNvSpPr/>
          <p:nvPr/>
        </p:nvSpPr>
        <p:spPr>
          <a:xfrm>
            <a:off x="5827713" y="3787775"/>
            <a:ext cx="2332037" cy="17938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광고계의 올림픽으로 불림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buFontTx/>
              <a:buChar char="-"/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우리나라는 수상뿐 아니라 심사위원으로도 활약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2">
            <a:hlinkClick r:id="rId2" tooltip="클릭시 영상 실행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r="17822"/>
          <a:stretch>
            <a:fillRect/>
          </a:stretch>
        </p:blipFill>
        <p:spPr bwMode="auto">
          <a:xfrm>
            <a:off x="1111250" y="3413125"/>
            <a:ext cx="31638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13"/>
          <p:cNvSpPr/>
          <p:nvPr/>
        </p:nvSpPr>
        <p:spPr>
          <a:xfrm>
            <a:off x="801688" y="1385888"/>
            <a:ext cx="3709987" cy="43751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ko-KR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6.</a:t>
            </a:r>
            <a:r>
              <a:rPr lang="ko-KR" altLang="en-US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상상의 사용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상상을 이용한 설득메시지는 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특히 과자나 청량음료</a:t>
            </a: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맥주와 같은 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기호품 광고에서 많이 사용됨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감각을 대신 느끼게 해주는 효과</a:t>
            </a:r>
            <a:endParaRPr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13"/>
          <p:cNvSpPr/>
          <p:nvPr/>
        </p:nvSpPr>
        <p:spPr>
          <a:xfrm>
            <a:off x="4683125" y="1385888"/>
            <a:ext cx="3709988" cy="43751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7</a:t>
            </a:r>
            <a:r>
              <a:rPr lang="en-US" altLang="ko-KR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.</a:t>
            </a:r>
            <a:r>
              <a:rPr lang="ko-KR" altLang="en-US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유머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수용자들의 주의를 끌기 위해서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적절한 유머를 사용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과도하게 사용하거나 동떨어진 맥락에서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사용하면 오히려 역효과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pic>
        <p:nvPicPr>
          <p:cNvPr id="43013" name="Picture 11">
            <a:hlinkClick r:id="rId4" tooltip="클릭시 영상 실행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78213"/>
            <a:ext cx="30353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9"/>
          <p:cNvSpPr txBox="1">
            <a:spLocks noChangeArrowheads="1"/>
          </p:cNvSpPr>
          <p:nvPr/>
        </p:nvSpPr>
        <p:spPr bwMode="auto">
          <a:xfrm>
            <a:off x="617538" y="558800"/>
            <a:ext cx="251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라슨의 메시지 작성 </a:t>
            </a:r>
            <a:r>
              <a: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가지 방법</a:t>
            </a:r>
          </a:p>
        </p:txBody>
      </p:sp>
      <p:sp>
        <p:nvSpPr>
          <p:cNvPr id="13" name="직사각형 9"/>
          <p:cNvSpPr/>
          <p:nvPr/>
        </p:nvSpPr>
        <p:spPr>
          <a:xfrm>
            <a:off x="552450" y="682625"/>
            <a:ext cx="82550" cy="777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43016" name="그룹 18"/>
          <p:cNvGrpSpPr>
            <a:grpSpLocks/>
          </p:cNvGrpSpPr>
          <p:nvPr/>
        </p:nvGrpSpPr>
        <p:grpSpPr bwMode="auto">
          <a:xfrm>
            <a:off x="198438" y="188913"/>
            <a:ext cx="3294062" cy="430212"/>
            <a:chOff x="818218" y="679012"/>
            <a:chExt cx="3292975" cy="430887"/>
          </a:xfrm>
        </p:grpSpPr>
        <p:sp>
          <p:nvSpPr>
            <p:cNvPr id="43017" name="직사각형 10"/>
            <p:cNvSpPr>
              <a:spLocks noChangeArrowheads="1"/>
            </p:cNvSpPr>
            <p:nvPr/>
          </p:nvSpPr>
          <p:spPr bwMode="auto">
            <a:xfrm>
              <a:off x="1095656" y="690468"/>
              <a:ext cx="3015537" cy="3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메시지의 의미 및 구성 요소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7632"/>
              <a:ext cx="274546" cy="271888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019" name="TextBox 4"/>
            <p:cNvSpPr txBox="1">
              <a:spLocks noChangeArrowheads="1"/>
            </p:cNvSpPr>
            <p:nvPr/>
          </p:nvSpPr>
          <p:spPr bwMode="auto">
            <a:xfrm>
              <a:off x="906558" y="679012"/>
              <a:ext cx="170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28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직사각형 10"/>
          <p:cNvSpPr>
            <a:spLocks noChangeArrowheads="1"/>
          </p:cNvSpPr>
          <p:nvPr/>
        </p:nvSpPr>
        <p:spPr bwMode="auto">
          <a:xfrm>
            <a:off x="938213" y="1635125"/>
            <a:ext cx="138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메시지 처리</a:t>
            </a:r>
          </a:p>
        </p:txBody>
      </p:sp>
      <p:sp>
        <p:nvSpPr>
          <p:cNvPr id="7" name="직사각형 9"/>
          <p:cNvSpPr/>
          <p:nvPr/>
        </p:nvSpPr>
        <p:spPr>
          <a:xfrm>
            <a:off x="842963" y="17795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4036" name="직사각형 17"/>
          <p:cNvSpPr>
            <a:spLocks noChangeArrowheads="1"/>
          </p:cNvSpPr>
          <p:nvPr/>
        </p:nvSpPr>
        <p:spPr bwMode="auto">
          <a:xfrm>
            <a:off x="941388" y="2003425"/>
            <a:ext cx="747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메시지 고안과정에서 내용과 기호들을 취사선택하여 이들을 수식하고</a:t>
            </a:r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조직</a:t>
            </a:r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배열하는 동시에 여러 소구 방법을 사용하여 효과를 극대화시키는 것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486" name="양쪽 모서리가 둥근 사각형 46"/>
          <p:cNvSpPr>
            <a:spLocks/>
          </p:cNvSpPr>
          <p:nvPr/>
        </p:nvSpPr>
        <p:spPr bwMode="auto">
          <a:xfrm>
            <a:off x="657225" y="3306763"/>
            <a:ext cx="7870825" cy="631825"/>
          </a:xfrm>
          <a:custGeom>
            <a:avLst/>
            <a:gdLst>
              <a:gd name="T0" fmla="*/ 739789 w 6967537"/>
              <a:gd name="T1" fmla="*/ 0 h 679450"/>
              <a:gd name="T2" fmla="*/ 14432777 w 6967537"/>
              <a:gd name="T3" fmla="*/ 0 h 679450"/>
              <a:gd name="T4" fmla="*/ 15172567 w 6967537"/>
              <a:gd name="T5" fmla="*/ 220200 h 679450"/>
              <a:gd name="T6" fmla="*/ 15172567 w 6967537"/>
              <a:gd name="T7" fmla="*/ 220200 h 679450"/>
              <a:gd name="T8" fmla="*/ 14432777 w 6967537"/>
              <a:gd name="T9" fmla="*/ 440398 h 679450"/>
              <a:gd name="T10" fmla="*/ 739789 w 6967537"/>
              <a:gd name="T11" fmla="*/ 440398 h 679450"/>
              <a:gd name="T12" fmla="*/ 0 w 6967537"/>
              <a:gd name="T13" fmla="*/ 220200 h 679450"/>
              <a:gd name="T14" fmla="*/ 0 w 6967537"/>
              <a:gd name="T15" fmla="*/ 220200 h 679450"/>
              <a:gd name="T16" fmla="*/ 739789 w 6967537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67537"/>
              <a:gd name="T28" fmla="*/ 0 h 679450"/>
              <a:gd name="T29" fmla="*/ 6967537 w 6967537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67537" h="679450">
                <a:moveTo>
                  <a:pt x="339725" y="0"/>
                </a:moveTo>
                <a:lnTo>
                  <a:pt x="6627812" y="0"/>
                </a:lnTo>
                <a:cubicBezTo>
                  <a:pt x="6815437" y="0"/>
                  <a:pt x="6967537" y="152100"/>
                  <a:pt x="6967537" y="339725"/>
                </a:cubicBezTo>
                <a:cubicBezTo>
                  <a:pt x="6967537" y="527350"/>
                  <a:pt x="6815437" y="679450"/>
                  <a:pt x="6627812" y="679450"/>
                </a:cubicBezTo>
                <a:lnTo>
                  <a:pt x="339725" y="679450"/>
                </a:lnTo>
                <a:cubicBezTo>
                  <a:pt x="152100" y="679450"/>
                  <a:pt x="0" y="527350"/>
                  <a:pt x="0" y="339725"/>
                </a:cubicBezTo>
                <a:cubicBezTo>
                  <a:pt x="0" y="152100"/>
                  <a:pt x="152100" y="0"/>
                  <a:pt x="339725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동일한 내용과 기호의 메시지라도 그것을 </a:t>
            </a:r>
            <a:r>
              <a:rPr lang="ko-KR" altLang="en-US" sz="1600" b="1">
                <a:solidFill>
                  <a:srgbClr val="BB0F2C"/>
                </a:solidFill>
                <a:latin typeface="나눔고딕" pitchFamily="50" charset="-127"/>
                <a:ea typeface="나눔고딕" pitchFamily="50" charset="-127"/>
              </a:rPr>
              <a:t>어떻게 처리하느냐</a:t>
            </a: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에 따라 커뮤니케이션 </a:t>
            </a:r>
            <a:r>
              <a:rPr lang="ko-KR" altLang="en-US" sz="1600" b="1">
                <a:solidFill>
                  <a:srgbClr val="BB0F2C"/>
                </a:solidFill>
                <a:latin typeface="나눔고딕" pitchFamily="50" charset="-127"/>
                <a:ea typeface="나눔고딕" pitchFamily="50" charset="-127"/>
              </a:rPr>
              <a:t>효과가 달라짐</a:t>
            </a:r>
          </a:p>
        </p:txBody>
      </p:sp>
      <p:sp>
        <p:nvSpPr>
          <p:cNvPr id="44038" name="TextBox 10"/>
          <p:cNvSpPr txBox="1">
            <a:spLocks noChangeArrowheads="1"/>
          </p:cNvSpPr>
          <p:nvPr/>
        </p:nvSpPr>
        <p:spPr bwMode="auto">
          <a:xfrm>
            <a:off x="3902075" y="2849563"/>
            <a:ext cx="4459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 i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1" i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메시지 처리</a:t>
            </a:r>
            <a:r>
              <a:rPr lang="en-US" altLang="ko-KR" b="1" i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b="1" i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왜 관심의 대상이 되었을까</a:t>
            </a:r>
            <a:r>
              <a:rPr lang="en-US" altLang="ko-KR" b="1" i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  <a:endParaRPr lang="en-US" altLang="ko-KR" b="1" i="1">
              <a:solidFill>
                <a:srgbClr val="108BA4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4398963" y="4389438"/>
            <a:ext cx="390525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6" name="모서리가 둥근 직사각형 13"/>
          <p:cNvSpPr/>
          <p:nvPr/>
        </p:nvSpPr>
        <p:spPr>
          <a:xfrm>
            <a:off x="1089025" y="4684713"/>
            <a:ext cx="2074863" cy="12636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메시지 주장의 측면성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1)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일면적 메시지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2)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양면적 메시지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17" name="모서리가 둥근 직사각형 13"/>
          <p:cNvSpPr/>
          <p:nvPr/>
        </p:nvSpPr>
        <p:spPr>
          <a:xfrm>
            <a:off x="3568700" y="4684713"/>
            <a:ext cx="2076450" cy="12636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결론의 제시 방법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1)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명시적 결론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2)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암시적 결론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18" name="모서리가 둥근 직사각형 13"/>
          <p:cNvSpPr/>
          <p:nvPr/>
        </p:nvSpPr>
        <p:spPr>
          <a:xfrm>
            <a:off x="6049963" y="4684713"/>
            <a:ext cx="2076450" cy="12636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메시지 내용 제시 순서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1)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초두 효과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2)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최신 효과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44043" name="TextBox 18"/>
          <p:cNvSpPr txBox="1">
            <a:spLocks noChangeArrowheads="1"/>
          </p:cNvSpPr>
          <p:nvPr/>
        </p:nvSpPr>
        <p:spPr bwMode="auto">
          <a:xfrm>
            <a:off x="4171950" y="4095750"/>
            <a:ext cx="842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200">
                <a:latin typeface="Calibri" panose="020F0502020204030204" pitchFamily="34" charset="0"/>
                <a:ea typeface="맑은 고딕" panose="020B0503020000020004" pitchFamily="50" charset="-127"/>
              </a:rPr>
              <a:t>연구 분야</a:t>
            </a:r>
            <a:endParaRPr lang="ko-KR" altLang="en-US" sz="120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44044" name="Group 1"/>
          <p:cNvGrpSpPr>
            <a:grpSpLocks/>
          </p:cNvGrpSpPr>
          <p:nvPr/>
        </p:nvGrpSpPr>
        <p:grpSpPr bwMode="auto">
          <a:xfrm>
            <a:off x="1060450" y="873125"/>
            <a:ext cx="4087813" cy="431800"/>
            <a:chOff x="1060450" y="1052736"/>
            <a:chExt cx="4087614" cy="432048"/>
          </a:xfrm>
        </p:grpSpPr>
        <p:sp>
          <p:nvSpPr>
            <p:cNvPr id="44045" name="직사각형 10"/>
            <p:cNvSpPr>
              <a:spLocks noChangeArrowheads="1"/>
            </p:cNvSpPr>
            <p:nvPr/>
          </p:nvSpPr>
          <p:spPr bwMode="auto">
            <a:xfrm>
              <a:off x="1458913" y="1052736"/>
              <a:ext cx="36891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처리 방식</a:t>
              </a:r>
              <a:endParaRPr lang="en-US" altLang="ko-KR" sz="20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9" name="직사각형 29"/>
            <p:cNvSpPr/>
            <p:nvPr/>
          </p:nvSpPr>
          <p:spPr>
            <a:xfrm>
              <a:off x="1060450" y="1063855"/>
              <a:ext cx="352408" cy="349451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047" name="TextBox 4"/>
            <p:cNvSpPr txBox="1">
              <a:spLocks noChangeArrowheads="1"/>
            </p:cNvSpPr>
            <p:nvPr/>
          </p:nvSpPr>
          <p:spPr bwMode="auto">
            <a:xfrm>
              <a:off x="1187624" y="1054571"/>
              <a:ext cx="2190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직사각형 10"/>
          <p:cNvSpPr>
            <a:spLocks noChangeArrowheads="1"/>
          </p:cNvSpPr>
          <p:nvPr/>
        </p:nvSpPr>
        <p:spPr bwMode="auto">
          <a:xfrm>
            <a:off x="649288" y="1185863"/>
            <a:ext cx="424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메시지 주장의 측면성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(sidedness)</a:t>
            </a:r>
            <a:endParaRPr lang="ko-KR" altLang="en-US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059" name="직사각형 17"/>
          <p:cNvSpPr>
            <a:spLocks noChangeArrowheads="1"/>
          </p:cNvSpPr>
          <p:nvPr/>
        </p:nvSpPr>
        <p:spPr bwMode="auto">
          <a:xfrm>
            <a:off x="941388" y="1554163"/>
            <a:ext cx="747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메시지 내에서 정보원이 자신의 주장을 내세우는 데 있어 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긍정적인 면만을 강조하는지</a:t>
            </a:r>
            <a:r>
              <a:rPr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아니면 부정적인 면도 동시에 강조하는지를 말하는 것</a:t>
            </a:r>
            <a:endParaRPr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모서리가 둥근 직사각형 13"/>
          <p:cNvSpPr/>
          <p:nvPr/>
        </p:nvSpPr>
        <p:spPr>
          <a:xfrm>
            <a:off x="2263775" y="2711450"/>
            <a:ext cx="6457950" cy="10731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rgbClr val="C00000"/>
                </a:solidFill>
                <a:latin typeface="나눔고딕" charset="0"/>
                <a:ea typeface="나눔고딕" charset="0"/>
                <a:cs typeface="나눔고딕" charset="0"/>
              </a:rPr>
              <a:t>긍정적인 측면만 언급하는 메시지</a:t>
            </a:r>
            <a:endParaRPr lang="en-US" altLang="ko-KR" sz="1400" b="1" dirty="0">
              <a:solidFill>
                <a:srgbClr val="C00000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charset="0"/>
                <a:ea typeface="나눔고딕" charset="0"/>
                <a:cs typeface="나눔고딕" charset="0"/>
              </a:rPr>
              <a:t> 사전 태도가 호의적인 사람에게 더 효과적</a:t>
            </a:r>
            <a:endParaRPr lang="en-US" altLang="ko-KR" sz="1400" dirty="0">
              <a:solidFill>
                <a:srgbClr val="000000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charset="0"/>
                <a:ea typeface="나눔고딕" charset="0"/>
                <a:cs typeface="나눔고딕" charset="0"/>
              </a:rPr>
              <a:t> 반대의 주장에 노출될 가능 성이 없거나 교육</a:t>
            </a:r>
            <a:r>
              <a:rPr lang="en-US" altLang="ko-KR" sz="1400" dirty="0">
                <a:solidFill>
                  <a:srgbClr val="000000"/>
                </a:solidFill>
                <a:latin typeface="나눔고딕" charset="0"/>
                <a:ea typeface="나눔고딕" charset="0"/>
                <a:cs typeface="나눔고딕" charset="0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나눔고딕" charset="0"/>
                <a:ea typeface="나눔고딕" charset="0"/>
                <a:cs typeface="나눔고딕" charset="0"/>
              </a:rPr>
              <a:t>수준이 낮은 사람에게 더 효과적</a:t>
            </a:r>
            <a:endParaRPr lang="en-US" altLang="ko-KR" sz="1400" dirty="0">
              <a:solidFill>
                <a:srgbClr val="000000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1510" name="양쪽 모서리가 둥근 사각형 23"/>
          <p:cNvSpPr>
            <a:spLocks/>
          </p:cNvSpPr>
          <p:nvPr/>
        </p:nvSpPr>
        <p:spPr bwMode="auto">
          <a:xfrm>
            <a:off x="476250" y="2963863"/>
            <a:ext cx="1547813" cy="431800"/>
          </a:xfrm>
          <a:custGeom>
            <a:avLst/>
            <a:gdLst>
              <a:gd name="T0" fmla="*/ 457243 w 1331912"/>
              <a:gd name="T1" fmla="*/ 0 h 431800"/>
              <a:gd name="T2" fmla="*/ 2363538 w 1331912"/>
              <a:gd name="T3" fmla="*/ 0 h 431800"/>
              <a:gd name="T4" fmla="*/ 2820780 w 1331912"/>
              <a:gd name="T5" fmla="*/ 215900 h 431800"/>
              <a:gd name="T6" fmla="*/ 2820780 w 1331912"/>
              <a:gd name="T7" fmla="*/ 215900 h 431800"/>
              <a:gd name="T8" fmla="*/ 2363538 w 1331912"/>
              <a:gd name="T9" fmla="*/ 431800 h 431800"/>
              <a:gd name="T10" fmla="*/ 457243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457243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일면적 메시지</a:t>
            </a:r>
            <a:endParaRPr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062" name="TextBox 16"/>
          <p:cNvSpPr txBox="1">
            <a:spLocks noChangeArrowheads="1"/>
          </p:cNvSpPr>
          <p:nvPr/>
        </p:nvSpPr>
        <p:spPr bwMode="auto">
          <a:xfrm>
            <a:off x="582613" y="3416300"/>
            <a:ext cx="1376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>
                <a:latin typeface="Calibri" panose="020F0502020204030204" pitchFamily="34" charset="0"/>
                <a:ea typeface="MS PGothic" panose="020B0600070205080204" pitchFamily="34" charset="-128"/>
              </a:rPr>
              <a:t>one-sided message</a:t>
            </a:r>
          </a:p>
        </p:txBody>
      </p:sp>
      <p:sp>
        <p:nvSpPr>
          <p:cNvPr id="18" name="모서리가 둥근 직사각형 13"/>
          <p:cNvSpPr/>
          <p:nvPr/>
        </p:nvSpPr>
        <p:spPr>
          <a:xfrm>
            <a:off x="2263775" y="4133850"/>
            <a:ext cx="6457950" cy="14478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긍정적</a:t>
            </a:r>
            <a:r>
              <a:rPr lang="en-US" altLang="ko-KR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 부정적 측면을 모두 제시하는 메시지</a:t>
            </a:r>
            <a:endParaRPr lang="en-US" altLang="ko-KR" sz="1400" b="1" dirty="0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반대의 의견을 갖고 있거나 반대 주장에 노출될 가능성이 있을 때 효과적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교육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수준이 높을 때 효과적 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(why?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정보원이 덜 편파적이고 더 객관적이라 여김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단점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반대 주장에 익숙하지 못한 사람들이 의문을 품을 수 있음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513" name="양쪽 모서리가 둥근 사각형 23"/>
          <p:cNvSpPr>
            <a:spLocks/>
          </p:cNvSpPr>
          <p:nvPr/>
        </p:nvSpPr>
        <p:spPr bwMode="auto">
          <a:xfrm>
            <a:off x="476250" y="4551363"/>
            <a:ext cx="1547813" cy="431800"/>
          </a:xfrm>
          <a:custGeom>
            <a:avLst/>
            <a:gdLst>
              <a:gd name="T0" fmla="*/ 457243 w 1331912"/>
              <a:gd name="T1" fmla="*/ 0 h 431800"/>
              <a:gd name="T2" fmla="*/ 2363538 w 1331912"/>
              <a:gd name="T3" fmla="*/ 0 h 431800"/>
              <a:gd name="T4" fmla="*/ 2820780 w 1331912"/>
              <a:gd name="T5" fmla="*/ 215900 h 431800"/>
              <a:gd name="T6" fmla="*/ 2820780 w 1331912"/>
              <a:gd name="T7" fmla="*/ 215900 h 431800"/>
              <a:gd name="T8" fmla="*/ 2363538 w 1331912"/>
              <a:gd name="T9" fmla="*/ 431800 h 431800"/>
              <a:gd name="T10" fmla="*/ 457243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457243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양면적 메시지</a:t>
            </a:r>
            <a:endParaRPr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065" name="TextBox 19"/>
          <p:cNvSpPr txBox="1">
            <a:spLocks noChangeArrowheads="1"/>
          </p:cNvSpPr>
          <p:nvPr/>
        </p:nvSpPr>
        <p:spPr bwMode="auto">
          <a:xfrm>
            <a:off x="582613" y="5003800"/>
            <a:ext cx="1376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>
                <a:latin typeface="Calibri" panose="020F0502020204030204" pitchFamily="34" charset="0"/>
                <a:ea typeface="MS PGothic" panose="020B0600070205080204" pitchFamily="34" charset="-128"/>
              </a:rPr>
              <a:t>two-sided message</a:t>
            </a:r>
          </a:p>
        </p:txBody>
      </p:sp>
      <p:grpSp>
        <p:nvGrpSpPr>
          <p:cNvPr id="4506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506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처리 방식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06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직사각형 10"/>
          <p:cNvSpPr>
            <a:spLocks noChangeArrowheads="1"/>
          </p:cNvSpPr>
          <p:nvPr/>
        </p:nvSpPr>
        <p:spPr bwMode="auto">
          <a:xfrm>
            <a:off x="381000" y="2786063"/>
            <a:ext cx="166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결론의 제시</a:t>
            </a:r>
          </a:p>
        </p:txBody>
      </p:sp>
      <p:sp>
        <p:nvSpPr>
          <p:cNvPr id="13" name="모서리가 둥근 직사각형 13"/>
          <p:cNvSpPr/>
          <p:nvPr/>
        </p:nvSpPr>
        <p:spPr>
          <a:xfrm>
            <a:off x="2263775" y="800100"/>
            <a:ext cx="6457950" cy="2135188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메시지 내에 명확한 결론을 언급하는 방법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장점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설득 </a:t>
            </a:r>
            <a:r>
              <a:rPr lang="ko-KR" altLang="en-US" sz="1400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커뮤니케이터가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자신의 입장을 명확하게 전달할 수 있음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단점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수용자가 이를 지나치다고 느낄 경우 거부감을 쉽게 일으킴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수용자의 메시지 해석 범위를 제한함으로써 불신 유발 가능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교육 수준이 낮은 수용자에게 효과적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잘못된 추론 가능성이 높기 때문에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관여도가 낮은 수용자에게 효과적 </a:t>
            </a:r>
            <a:r>
              <a:rPr lang="ko-KR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즉각적인 반응을 얻는데 효과적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533" name="양쪽 모서리가 둥근 사각형 23"/>
          <p:cNvSpPr>
            <a:spLocks/>
          </p:cNvSpPr>
          <p:nvPr/>
        </p:nvSpPr>
        <p:spPr bwMode="auto">
          <a:xfrm>
            <a:off x="439738" y="1630363"/>
            <a:ext cx="1546225" cy="509587"/>
          </a:xfrm>
          <a:custGeom>
            <a:avLst/>
            <a:gdLst>
              <a:gd name="T0" fmla="*/ 455369 w 1331912"/>
              <a:gd name="T1" fmla="*/ 0 h 431800"/>
              <a:gd name="T2" fmla="*/ 2353852 w 1331912"/>
              <a:gd name="T3" fmla="*/ 0 h 431800"/>
              <a:gd name="T4" fmla="*/ 2809221 w 1331912"/>
              <a:gd name="T5" fmla="*/ 493463 h 431800"/>
              <a:gd name="T6" fmla="*/ 2809221 w 1331912"/>
              <a:gd name="T7" fmla="*/ 493463 h 431800"/>
              <a:gd name="T8" fmla="*/ 2353852 w 1331912"/>
              <a:gd name="T9" fmla="*/ 986927 h 431800"/>
              <a:gd name="T10" fmla="*/ 455369 w 1331912"/>
              <a:gd name="T11" fmla="*/ 986927 h 431800"/>
              <a:gd name="T12" fmla="*/ 0 w 1331912"/>
              <a:gd name="T13" fmla="*/ 493463 h 431800"/>
              <a:gd name="T14" fmla="*/ 0 w 1331912"/>
              <a:gd name="T15" fmla="*/ 493463 h 431800"/>
              <a:gd name="T16" fmla="*/ 455369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명시적 결론</a:t>
            </a:r>
            <a:endParaRPr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3"/>
          <p:cNvSpPr/>
          <p:nvPr/>
        </p:nvSpPr>
        <p:spPr>
          <a:xfrm>
            <a:off x="2263775" y="3121025"/>
            <a:ext cx="6457950" cy="192246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수용자로 하여금 스스로 결론을 도출하도록 암시적으로 제시하는 방법</a:t>
            </a:r>
            <a:endParaRPr lang="en-US" altLang="ko-KR" sz="1400" b="1" dirty="0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장점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수용자 스스로 결론을 내리게 함으로써 설득 효과 지속적 유지 가능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단점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수용자가 제대로 이해하지 못해 결론을 못 내리거나 잘못된 결론 도출 가능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교육 수준이 높거나 관여도가 높은 수용자에게 효과적</a:t>
            </a:r>
            <a:endParaRPr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자신이 결론을 이끌어 내기를 원하기 때문에</a:t>
            </a:r>
            <a:r>
              <a:rPr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22535" name="양쪽 모서리가 둥근 사각형 23"/>
          <p:cNvSpPr>
            <a:spLocks/>
          </p:cNvSpPr>
          <p:nvPr/>
        </p:nvSpPr>
        <p:spPr bwMode="auto">
          <a:xfrm>
            <a:off x="439738" y="3833813"/>
            <a:ext cx="1546225" cy="509587"/>
          </a:xfrm>
          <a:custGeom>
            <a:avLst/>
            <a:gdLst>
              <a:gd name="T0" fmla="*/ 455369 w 1331912"/>
              <a:gd name="T1" fmla="*/ 0 h 431800"/>
              <a:gd name="T2" fmla="*/ 2353852 w 1331912"/>
              <a:gd name="T3" fmla="*/ 0 h 431800"/>
              <a:gd name="T4" fmla="*/ 2809221 w 1331912"/>
              <a:gd name="T5" fmla="*/ 493463 h 431800"/>
              <a:gd name="T6" fmla="*/ 2809221 w 1331912"/>
              <a:gd name="T7" fmla="*/ 493463 h 431800"/>
              <a:gd name="T8" fmla="*/ 2353852 w 1331912"/>
              <a:gd name="T9" fmla="*/ 986927 h 431800"/>
              <a:gd name="T10" fmla="*/ 455369 w 1331912"/>
              <a:gd name="T11" fmla="*/ 986927 h 431800"/>
              <a:gd name="T12" fmla="*/ 0 w 1331912"/>
              <a:gd name="T13" fmla="*/ 493463 h 431800"/>
              <a:gd name="T14" fmla="*/ 0 w 1331912"/>
              <a:gd name="T15" fmla="*/ 493463 h 431800"/>
              <a:gd name="T16" fmla="*/ 455369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암시적 결론</a:t>
            </a:r>
            <a:endParaRPr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1017588" y="3387725"/>
            <a:ext cx="390525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1017588" y="2424113"/>
            <a:ext cx="390525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538" name="양쪽 모서리가 둥근 사각형 46"/>
          <p:cNvSpPr>
            <a:spLocks/>
          </p:cNvSpPr>
          <p:nvPr/>
        </p:nvSpPr>
        <p:spPr bwMode="auto">
          <a:xfrm>
            <a:off x="476250" y="5222875"/>
            <a:ext cx="8245475" cy="631825"/>
          </a:xfrm>
          <a:custGeom>
            <a:avLst/>
            <a:gdLst>
              <a:gd name="T0" fmla="*/ 933180 w 6967537"/>
              <a:gd name="T1" fmla="*/ 0 h 679450"/>
              <a:gd name="T2" fmla="*/ 18205743 w 6967537"/>
              <a:gd name="T3" fmla="*/ 0 h 679450"/>
              <a:gd name="T4" fmla="*/ 19138922 w 6967537"/>
              <a:gd name="T5" fmla="*/ 220200 h 679450"/>
              <a:gd name="T6" fmla="*/ 19138922 w 6967537"/>
              <a:gd name="T7" fmla="*/ 220200 h 679450"/>
              <a:gd name="T8" fmla="*/ 18205743 w 6967537"/>
              <a:gd name="T9" fmla="*/ 440398 h 679450"/>
              <a:gd name="T10" fmla="*/ 933180 w 6967537"/>
              <a:gd name="T11" fmla="*/ 440398 h 679450"/>
              <a:gd name="T12" fmla="*/ 0 w 6967537"/>
              <a:gd name="T13" fmla="*/ 220200 h 679450"/>
              <a:gd name="T14" fmla="*/ 0 w 6967537"/>
              <a:gd name="T15" fmla="*/ 220200 h 679450"/>
              <a:gd name="T16" fmla="*/ 933180 w 6967537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67537"/>
              <a:gd name="T28" fmla="*/ 0 h 679450"/>
              <a:gd name="T29" fmla="*/ 6967537 w 6967537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67537" h="679450">
                <a:moveTo>
                  <a:pt x="339725" y="0"/>
                </a:moveTo>
                <a:lnTo>
                  <a:pt x="6627812" y="0"/>
                </a:lnTo>
                <a:cubicBezTo>
                  <a:pt x="6815437" y="0"/>
                  <a:pt x="6967537" y="152100"/>
                  <a:pt x="6967537" y="339725"/>
                </a:cubicBezTo>
                <a:cubicBezTo>
                  <a:pt x="6967537" y="527350"/>
                  <a:pt x="6815437" y="679450"/>
                  <a:pt x="6627812" y="679450"/>
                </a:cubicBezTo>
                <a:lnTo>
                  <a:pt x="339725" y="679450"/>
                </a:lnTo>
                <a:cubicBezTo>
                  <a:pt x="152100" y="679450"/>
                  <a:pt x="0" y="527350"/>
                  <a:pt x="0" y="339725"/>
                </a:cubicBezTo>
                <a:cubicBezTo>
                  <a:pt x="0" y="152100"/>
                  <a:pt x="152100" y="0"/>
                  <a:pt x="339725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메시지 결론 제시 방법의 효과에 영향을 주는 요인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정보원 유형</a:t>
            </a:r>
            <a:r>
              <a:rPr lang="en-US" altLang="ko-KR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 수용자 성향</a:t>
            </a:r>
            <a:r>
              <a:rPr lang="en-US" altLang="ko-KR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 메시지 주제에 관한 관여도</a:t>
            </a:r>
            <a:endParaRPr lang="ko-KR" altLang="en-US" sz="1400" b="1" dirty="0">
              <a:solidFill>
                <a:srgbClr val="C00000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4609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609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메시지 처리 방식</a:t>
              </a:r>
              <a:endParaRPr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09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마1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1650</TotalTime>
  <Words>2056</Words>
  <Application>Microsoft Office PowerPoint</Application>
  <PresentationFormat>화면 슬라이드 쇼(4:3)</PresentationFormat>
  <Paragraphs>436</Paragraphs>
  <Slides>50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65" baseType="lpstr">
      <vt:lpstr>Lucida Sans Unicode</vt:lpstr>
      <vt:lpstr>Wingdings 2</vt:lpstr>
      <vt:lpstr>Arial</vt:lpstr>
      <vt:lpstr>나눔고딕</vt:lpstr>
      <vt:lpstr>맑은 고딕</vt:lpstr>
      <vt:lpstr>Calibri</vt:lpstr>
      <vt:lpstr>굴림</vt:lpstr>
      <vt:lpstr>Verdana</vt:lpstr>
      <vt:lpstr>08서울남산체 M</vt:lpstr>
      <vt:lpstr>Wingdings</vt:lpstr>
      <vt:lpstr>08서울남산체 B</vt:lpstr>
      <vt:lpstr>조선일보명조</vt:lpstr>
      <vt:lpstr>Wingdings 3</vt:lpstr>
      <vt:lpstr>MS PGothic</vt:lpstr>
      <vt:lpstr>테마1</vt:lpstr>
      <vt:lpstr>6장. 설득 메시지론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Kim;Park</dc:creator>
  <cp:lastModifiedBy>Hyo Kim</cp:lastModifiedBy>
  <cp:revision>177</cp:revision>
  <dcterms:created xsi:type="dcterms:W3CDTF">2010-06-22T08:09:18Z</dcterms:created>
  <dcterms:modified xsi:type="dcterms:W3CDTF">2015-03-31T03:46:32Z</dcterms:modified>
</cp:coreProperties>
</file>