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6"/>
  </p:notesMasterIdLst>
  <p:sldIdLst>
    <p:sldId id="325" r:id="rId2"/>
    <p:sldId id="327" r:id="rId3"/>
    <p:sldId id="290" r:id="rId4"/>
    <p:sldId id="292" r:id="rId5"/>
    <p:sldId id="293" r:id="rId6"/>
    <p:sldId id="294" r:id="rId7"/>
    <p:sldId id="298" r:id="rId8"/>
    <p:sldId id="299" r:id="rId9"/>
    <p:sldId id="300" r:id="rId10"/>
    <p:sldId id="295" r:id="rId11"/>
    <p:sldId id="296" r:id="rId12"/>
    <p:sldId id="297" r:id="rId13"/>
    <p:sldId id="328" r:id="rId14"/>
    <p:sldId id="301" r:id="rId15"/>
    <p:sldId id="302" r:id="rId16"/>
    <p:sldId id="303" r:id="rId17"/>
    <p:sldId id="315" r:id="rId18"/>
    <p:sldId id="316" r:id="rId19"/>
    <p:sldId id="317" r:id="rId20"/>
    <p:sldId id="318" r:id="rId21"/>
    <p:sldId id="319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29" r:id="rId31"/>
    <p:sldId id="312" r:id="rId32"/>
    <p:sldId id="330" r:id="rId33"/>
    <p:sldId id="331" r:id="rId34"/>
    <p:sldId id="313" r:id="rId35"/>
  </p:sldIdLst>
  <p:sldSz cx="9144000" cy="6858000" type="screen4x3"/>
  <p:notesSz cx="6858000" cy="9144000"/>
  <p:embeddedFontLst>
    <p:embeddedFont>
      <p:font typeface="HY헤드라인M" panose="02030600000101010101" pitchFamily="18" charset="-127"/>
      <p:regular r:id="rId37"/>
    </p:embeddedFont>
    <p:embeddedFont>
      <p:font typeface="나눔고딕" panose="020D0604000000000000" pitchFamily="50" charset="-127"/>
      <p:regular r:id="rId38"/>
      <p:bold r:id="rId39"/>
    </p:embeddedFont>
    <p:embeddedFont>
      <p:font typeface="MS PGothic" panose="020B0600070205080204" pitchFamily="34" charset="-128"/>
      <p:regular r:id="rId40"/>
    </p:embeddedFont>
    <p:embeddedFont>
      <p:font typeface="나눔고딕 ExtraBold" panose="020D0904000000000000" pitchFamily="50" charset="-127"/>
      <p:bold r:id="rId41"/>
    </p:embeddedFont>
    <p:embeddedFont>
      <p:font typeface="Wingdings 3" panose="05040102010807070707" pitchFamily="18" charset="2"/>
      <p:regular r:id="rId42"/>
    </p:embeddedFont>
    <p:embeddedFont>
      <p:font typeface="MS PGothic" panose="020B0600070205080204" pitchFamily="34" charset="-128"/>
      <p:regular r:id="rId40"/>
    </p:embeddedFont>
    <p:embeddedFont>
      <p:font typeface="Lucida Sans Unicode" panose="020B0602030504020204" pitchFamily="34" charset="0"/>
      <p:regular r:id="rId43"/>
    </p:embeddedFont>
    <p:embeddedFont>
      <p:font typeface="Wingdings 2" panose="05020102010507070707" pitchFamily="18" charset="2"/>
      <p:regular r:id="rId44"/>
    </p:embeddedFont>
    <p:embeddedFont>
      <p:font typeface="맑은 고딕" panose="020B0503020000020004" pitchFamily="50" charset="-127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F2C"/>
    <a:srgbClr val="108BA4"/>
    <a:srgbClr val="D91636"/>
    <a:srgbClr val="F29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488AF5-C2F2-405B-80A9-051D9513C4F3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D021CA-C770-4AC4-BBF3-F9B407C9D7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84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mtClean="0">
              <a:latin typeface="맑은 고딕" panose="020B0503020000020004" pitchFamily="50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100E258-0E2E-45B1-989A-D13360E858E0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eaLnBrk="1" hangingPunct="1"/>
              <a:t>4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17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  <a:ea typeface="굴림" pitchFamily="50" charset="-127"/>
            </a:endParaRPr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kumimoji="0" 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자유형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자유형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en-US" altLang="ko-KR">
                <a:solidFill>
                  <a:srgbClr val="FFFFFF"/>
                </a:solidFill>
                <a:latin typeface="맑은 고딕" pitchFamily="50" charset="-127"/>
                <a:ea typeface="굴림" pitchFamily="50" charset="-127"/>
              </a:endParaRPr>
            </a:p>
          </p:txBody>
        </p:sp>
        <p:cxnSp>
          <p:nvCxnSpPr>
            <p:cNvPr id="10" name="직선 연결선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229E03-51C3-4210-8452-308CBFCB6BF0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7D3C14-95D0-4D49-8E58-FB04D5CDADB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61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182D-8CB9-4717-A731-4E1D854203B4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8340-7300-4807-B9C9-37EC5A09109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27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BBB9-0D88-4B71-97BC-E9EF065EEF7D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1A722-DBDF-4288-ACF4-9545BB47372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897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179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158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79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40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288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64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8BAA-566A-44DE-8807-7E59C00C9BCA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DC13C-B44C-4B74-AD12-FA237E855F0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74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5321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510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500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283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309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3879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994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4895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202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9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</a:endParaRPr>
          </a:p>
        </p:txBody>
      </p:sp>
      <p:sp>
        <p:nvSpPr>
          <p:cNvPr id="5" name="갈매기형 수장 15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BB10-6C51-4E07-BB42-10C96F77F81C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134E8-A5A6-42B4-8FA5-8B2ABF53016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754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362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6851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444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472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3724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7817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3848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706" y="3136613"/>
            <a:ext cx="47852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.</a:t>
            </a:r>
            <a:endParaRPr lang="ko-KR" altLang="en-US" sz="32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나눔고딕 ExtraBold" pitchFamily="50" charset="-127"/>
              <a:ea typeface="나눔고딕 ExtraBold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171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971550" y="4929188"/>
            <a:ext cx="0" cy="719137"/>
          </a:xfrm>
          <a:prstGeom prst="line">
            <a:avLst/>
          </a:prstGeom>
          <a:ln w="76200">
            <a:solidFill>
              <a:schemeClr val="accent6">
                <a:lumMod val="75000"/>
                <a:alpha val="580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517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3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9A5A-1ADB-4D1C-A7AF-60E21DE70A6A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650A8-1934-45BB-9803-98463A3EF68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096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05D2-3ED7-401B-AEC3-72E89C7DF39E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B3DD7-E8E8-42CE-B440-89D8D377FE4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88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0938-9A61-4BBB-AB05-3BDA9A80229D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F8286-A14B-4488-9766-9EF67756CD3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90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3772-AA77-4C84-9DA6-EDF57AE48002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AEF8-E84F-4E9C-B51A-DB507D4E4CD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09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F605-E78E-41F5-AA1E-0320BE5797EB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8E8D3-2C9F-4913-9720-28E5850F3C3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05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자유형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직각 삼각형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  <a:ea typeface="굴림" pitchFamily="50" charset="-127"/>
            </a:endParaRPr>
          </a:p>
        </p:txBody>
      </p:sp>
      <p:cxnSp>
        <p:nvCxnSpPr>
          <p:cNvPr id="8" name="직선 연결선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19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</a:endParaRPr>
          </a:p>
        </p:txBody>
      </p:sp>
      <p:sp>
        <p:nvSpPr>
          <p:cNvPr id="10" name="갈매기형 수장 20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EFEF-2ADF-44CD-9492-4C1BDA04FA18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F6453-967F-4CEA-B1EB-2DD6428DE0F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34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kumimoji="0" 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7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altLang="ko-KR">
              <a:solidFill>
                <a:srgbClr val="FFFFFF"/>
              </a:solidFill>
              <a:latin typeface="맑은 고딕" pitchFamily="50" charset="-127"/>
              <a:ea typeface="굴림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1DF3162-AE51-44B3-A0BF-FDA7892271BF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67AD369-9EB8-4DA5-933C-CAAAE748F4F8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1" r:id="rId2"/>
    <p:sldLayoutId id="2147484406" r:id="rId3"/>
    <p:sldLayoutId id="2147484407" r:id="rId4"/>
    <p:sldLayoutId id="2147484408" r:id="rId5"/>
    <p:sldLayoutId id="2147484409" r:id="rId6"/>
    <p:sldLayoutId id="2147484402" r:id="rId7"/>
    <p:sldLayoutId id="2147484410" r:id="rId8"/>
    <p:sldLayoutId id="2147484411" r:id="rId9"/>
    <p:sldLayoutId id="2147484403" r:id="rId10"/>
    <p:sldLayoutId id="2147484404" r:id="rId11"/>
    <p:sldLayoutId id="2147484412" r:id="rId12"/>
    <p:sldLayoutId id="2147484413" r:id="rId13"/>
    <p:sldLayoutId id="2147484414" r:id="rId14"/>
    <p:sldLayoutId id="2147484415" r:id="rId15"/>
    <p:sldLayoutId id="2147484416" r:id="rId16"/>
    <p:sldLayoutId id="2147484417" r:id="rId17"/>
    <p:sldLayoutId id="2147484418" r:id="rId18"/>
    <p:sldLayoutId id="2147484419" r:id="rId19"/>
    <p:sldLayoutId id="2147484420" r:id="rId20"/>
    <p:sldLayoutId id="2147484421" r:id="rId21"/>
    <p:sldLayoutId id="2147484422" r:id="rId22"/>
    <p:sldLayoutId id="2147484423" r:id="rId23"/>
    <p:sldLayoutId id="2147484424" r:id="rId24"/>
    <p:sldLayoutId id="2147484425" r:id="rId25"/>
    <p:sldLayoutId id="2147484426" r:id="rId26"/>
    <p:sldLayoutId id="2147484427" r:id="rId27"/>
    <p:sldLayoutId id="2147484428" r:id="rId28"/>
    <p:sldLayoutId id="2147484429" r:id="rId29"/>
    <p:sldLayoutId id="2147484430" r:id="rId30"/>
    <p:sldLayoutId id="2147484431" r:id="rId31"/>
    <p:sldLayoutId id="2147484432" r:id="rId32"/>
    <p:sldLayoutId id="2147484433" r:id="rId33"/>
    <p:sldLayoutId id="2147484434" r:id="rId34"/>
    <p:sldLayoutId id="2147484435" r:id="rId35"/>
    <p:sldLayoutId id="2147484436" r:id="rId36"/>
    <p:sldLayoutId id="2147484437" r:id="rId37"/>
    <p:sldLayoutId id="2147484438" r:id="rId38"/>
    <p:sldLayoutId id="2147484439" r:id="rId39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맑은 고딕" pitchFamily="50" charset="-127"/>
          <a:ea typeface="+mj-ea"/>
          <a:cs typeface="맑은 고딕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맑은 고딕" pitchFamily="50" charset="-127"/>
          <a:ea typeface="+mn-ea"/>
          <a:cs typeface="맑은 고딕" charset="0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맑은 고딕" pitchFamily="50" charset="-127"/>
          <a:ea typeface="+mn-ea"/>
          <a:cs typeface="맑은 고딕" charset="0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맑은 고딕" pitchFamily="50" charset="-127"/>
          <a:ea typeface="+mn-ea"/>
          <a:cs typeface="맑은 고딕" charset="0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맑은 고딕" pitchFamily="50" charset="-127"/>
          <a:ea typeface="+mn-ea"/>
          <a:cs typeface="맑은 고딕" charset="0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맑은 고딕" pitchFamily="50" charset="-127"/>
          <a:ea typeface="+mn-ea"/>
          <a:cs typeface="맑은 고딕" charset="0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youtu.be/pLUQIRTT28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youtu.be/PijEaoSWai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KSUeXzawaE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AumGxboiYYk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W7eOAMlino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://youtu.be/jYeXchYy62A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youtu.be/dl6rbfYxhq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youtu.be/txlTdKLk-D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youtu.be/ZUKwOIdj6l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907704" y="3317280"/>
            <a:ext cx="5211453" cy="831812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3200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5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장</a:t>
            </a:r>
            <a:r>
              <a:rPr lang="en-US" altLang="ko-KR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. 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설득 커뮤니케이터론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31471" y="1808793"/>
            <a:ext cx="81010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0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설득 커뮤니케이션의 이해와 활용</a:t>
            </a:r>
            <a:endParaRPr lang="en-US" altLang="ko-KR" sz="4000" b="1">
              <a:solidFill>
                <a:srgbClr val="000000"/>
              </a:solidFill>
              <a:latin typeface="나눔고딕" pitchFamily="50" charset="-127"/>
            </a:endParaRPr>
          </a:p>
          <a:p>
            <a:pPr algn="ctr">
              <a:defRPr/>
            </a:pPr>
            <a:endParaRPr lang="en-US" altLang="ko-KR">
              <a:solidFill>
                <a:srgbClr val="000000"/>
              </a:solidFill>
              <a:latin typeface="나눔고딕" pitchFamily="50" charset="-127"/>
            </a:endParaRPr>
          </a:p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김정현 지음</a:t>
            </a:r>
          </a:p>
        </p:txBody>
      </p:sp>
      <p:pic>
        <p:nvPicPr>
          <p:cNvPr id="37894" name="Picture 2" descr="https://lh5.googleusercontent.com/kLwAVWJPw2X2i63I-2MXEqejLo7Ad1lJGQ70vrKo27PSl-uDdh2HT0ifVjEt9Ji6OsqzpoSk1Rve_erm6Iy67iNGrkJ8siHp_eS8NnmsUSPIhg-jQEeoXOanc-wtY-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5888"/>
            <a:ext cx="1787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7"/>
          <p:cNvSpPr txBox="1">
            <a:spLocks noChangeArrowheads="1"/>
          </p:cNvSpPr>
          <p:nvPr/>
        </p:nvSpPr>
        <p:spPr bwMode="auto">
          <a:xfrm>
            <a:off x="1155700" y="1847850"/>
            <a:ext cx="547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연예인</a:t>
            </a: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스포츠 스타와 같이 사회적으로 인지도가 높은 인물들</a:t>
            </a:r>
          </a:p>
        </p:txBody>
      </p:sp>
      <p:sp>
        <p:nvSpPr>
          <p:cNvPr id="47107" name="TextBox 19"/>
          <p:cNvSpPr txBox="1">
            <a:spLocks noChangeArrowheads="1"/>
          </p:cNvSpPr>
          <p:nvPr/>
        </p:nvSpPr>
        <p:spPr bwMode="auto">
          <a:xfrm>
            <a:off x="1543050" y="4638675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유명인이 보장하는 </a:t>
            </a:r>
            <a:endParaRPr kumimoji="0" lang="en-US" altLang="ko-KR" sz="1400">
              <a:solidFill>
                <a:srgbClr val="59595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제품에 대한 신뢰도 </a:t>
            </a:r>
            <a:endParaRPr kumimoji="0" lang="en-US" altLang="ko-KR" sz="1400">
              <a:solidFill>
                <a:srgbClr val="59595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108" name="TextBox 20"/>
          <p:cNvSpPr txBox="1">
            <a:spLocks noChangeArrowheads="1"/>
          </p:cNvSpPr>
          <p:nvPr/>
        </p:nvSpPr>
        <p:spPr bwMode="auto">
          <a:xfrm>
            <a:off x="4143375" y="5211763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제품에 대한 전이</a:t>
            </a:r>
          </a:p>
        </p:txBody>
      </p:sp>
      <p:sp>
        <p:nvSpPr>
          <p:cNvPr id="47109" name="TextBox 21"/>
          <p:cNvSpPr txBox="1">
            <a:spLocks noChangeArrowheads="1"/>
          </p:cNvSpPr>
          <p:nvPr/>
        </p:nvSpPr>
        <p:spPr bwMode="auto">
          <a:xfrm>
            <a:off x="6686550" y="3925888"/>
            <a:ext cx="1249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제품에 대한 </a:t>
            </a:r>
            <a:endParaRPr kumimoji="0" lang="en-US" altLang="ko-KR" sz="1400">
              <a:solidFill>
                <a:srgbClr val="59595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호의적인 태도</a:t>
            </a:r>
          </a:p>
        </p:txBody>
      </p:sp>
      <p:sp>
        <p:nvSpPr>
          <p:cNvPr id="47110" name="TextBox 25"/>
          <p:cNvSpPr txBox="1">
            <a:spLocks noChangeArrowheads="1"/>
          </p:cNvSpPr>
          <p:nvPr/>
        </p:nvSpPr>
        <p:spPr bwMode="auto">
          <a:xfrm>
            <a:off x="1165225" y="1449388"/>
            <a:ext cx="339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 정의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9"/>
          <p:cNvSpPr/>
          <p:nvPr/>
        </p:nvSpPr>
        <p:spPr>
          <a:xfrm>
            <a:off x="1093788" y="15938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7112" name="TextBox 25"/>
          <p:cNvSpPr txBox="1">
            <a:spLocks noChangeArrowheads="1"/>
          </p:cNvSpPr>
          <p:nvPr/>
        </p:nvSpPr>
        <p:spPr bwMode="auto">
          <a:xfrm>
            <a:off x="1176338" y="2690813"/>
            <a:ext cx="3398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 특성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9"/>
          <p:cNvSpPr/>
          <p:nvPr/>
        </p:nvSpPr>
        <p:spPr>
          <a:xfrm>
            <a:off x="1104900" y="28352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6" name="타원 25"/>
          <p:cNvSpPr>
            <a:spLocks noChangeArrowheads="1"/>
          </p:cNvSpPr>
          <p:nvPr/>
        </p:nvSpPr>
        <p:spPr bwMode="auto">
          <a:xfrm>
            <a:off x="2071688" y="3948113"/>
            <a:ext cx="571500" cy="571500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7" name="타원 26"/>
          <p:cNvSpPr>
            <a:spLocks noChangeArrowheads="1"/>
          </p:cNvSpPr>
          <p:nvPr/>
        </p:nvSpPr>
        <p:spPr bwMode="auto">
          <a:xfrm>
            <a:off x="4572000" y="4519613"/>
            <a:ext cx="571500" cy="571500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9" name="타원 28"/>
          <p:cNvSpPr>
            <a:spLocks noChangeArrowheads="1"/>
          </p:cNvSpPr>
          <p:nvPr/>
        </p:nvSpPr>
        <p:spPr bwMode="auto">
          <a:xfrm>
            <a:off x="7000875" y="3233738"/>
            <a:ext cx="571500" cy="571500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맑은 고딕" pitchFamily="50" charset="-127"/>
            </a:endParaRPr>
          </a:p>
        </p:txBody>
      </p:sp>
      <p:cxnSp>
        <p:nvCxnSpPr>
          <p:cNvPr id="31" name="직선 화살표 연결선 30"/>
          <p:cNvCxnSpPr>
            <a:cxnSpLocks noChangeShapeType="1"/>
          </p:cNvCxnSpPr>
          <p:nvPr/>
        </p:nvCxnSpPr>
        <p:spPr bwMode="auto">
          <a:xfrm>
            <a:off x="2786063" y="4305300"/>
            <a:ext cx="1643062" cy="500063"/>
          </a:xfrm>
          <a:prstGeom prst="straightConnector1">
            <a:avLst/>
          </a:prstGeom>
          <a:noFill/>
          <a:ln w="25400">
            <a:solidFill>
              <a:srgbClr val="D9D9D9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32" name="직선 화살표 연결선 31"/>
          <p:cNvCxnSpPr>
            <a:cxnSpLocks noChangeShapeType="1"/>
          </p:cNvCxnSpPr>
          <p:nvPr/>
        </p:nvCxnSpPr>
        <p:spPr bwMode="auto">
          <a:xfrm flipV="1">
            <a:off x="5286375" y="3662363"/>
            <a:ext cx="1643063" cy="1071562"/>
          </a:xfrm>
          <a:prstGeom prst="straightConnector1">
            <a:avLst/>
          </a:prstGeom>
          <a:noFill/>
          <a:ln w="25400">
            <a:solidFill>
              <a:srgbClr val="D9D9D9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grpSp>
        <p:nvGrpSpPr>
          <p:cNvPr id="4711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712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12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7120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모서리가 둥근 직사각형 13"/>
          <p:cNvSpPr/>
          <p:nvPr/>
        </p:nvSpPr>
        <p:spPr>
          <a:xfrm>
            <a:off x="538163" y="2033588"/>
            <a:ext cx="3843337" cy="3636962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브랜드인지도 및 이미지를 높이거나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유지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회복하는 데 유리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감성적 소구 제품에 있어 강력한 표현수법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광고에 대한 부정적인 태도를 보이는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수용자의 부정적인 태도를 완화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중화작용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4.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광고 제작물의 시각적 통일 구성에 있어서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가장 강력한 통일체 역할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5.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동일한 인물을 계속 기용함으로써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브랜드에 일관된 이미지를 부여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양쪽 모서리가 둥근 사각형 23"/>
          <p:cNvSpPr>
            <a:spLocks/>
          </p:cNvSpPr>
          <p:nvPr/>
        </p:nvSpPr>
        <p:spPr bwMode="auto">
          <a:xfrm>
            <a:off x="1187450" y="1449388"/>
            <a:ext cx="2511425" cy="404812"/>
          </a:xfrm>
          <a:custGeom>
            <a:avLst/>
            <a:gdLst>
              <a:gd name="T0" fmla="*/ 202327 w 2512110"/>
              <a:gd name="T1" fmla="*/ 0 h 404763"/>
              <a:gd name="T2" fmla="*/ 2309099 w 2512110"/>
              <a:gd name="T3" fmla="*/ 0 h 404763"/>
              <a:gd name="T4" fmla="*/ 2511426 w 2512110"/>
              <a:gd name="T5" fmla="*/ 202407 h 404763"/>
              <a:gd name="T6" fmla="*/ 2511425 w 2512110"/>
              <a:gd name="T7" fmla="*/ 202407 h 404763"/>
              <a:gd name="T8" fmla="*/ 2309098 w 2512110"/>
              <a:gd name="T9" fmla="*/ 404814 h 404763"/>
              <a:gd name="T10" fmla="*/ 202327 w 2512110"/>
              <a:gd name="T11" fmla="*/ 404813 h 404763"/>
              <a:gd name="T12" fmla="*/ 0 w 2512110"/>
              <a:gd name="T13" fmla="*/ 202406 h 404763"/>
              <a:gd name="T14" fmla="*/ 0 w 2512110"/>
              <a:gd name="T15" fmla="*/ 202407 h 404763"/>
              <a:gd name="T16" fmla="*/ 202327 w 2512110"/>
              <a:gd name="T17" fmla="*/ 0 h 4047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2110"/>
              <a:gd name="T28" fmla="*/ 0 h 404763"/>
              <a:gd name="T29" fmla="*/ 2512110 w 2512110"/>
              <a:gd name="T30" fmla="*/ 404763 h 4047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2110" h="404763">
                <a:moveTo>
                  <a:pt x="202382" y="0"/>
                </a:moveTo>
                <a:lnTo>
                  <a:pt x="2309729" y="0"/>
                </a:lnTo>
                <a:cubicBezTo>
                  <a:pt x="2421501" y="0"/>
                  <a:pt x="2512111" y="90610"/>
                  <a:pt x="2512111" y="202382"/>
                </a:cubicBezTo>
                <a:lnTo>
                  <a:pt x="2512110" y="202382"/>
                </a:lnTo>
                <a:cubicBezTo>
                  <a:pt x="2512110" y="314154"/>
                  <a:pt x="2421500" y="404764"/>
                  <a:pt x="2309728" y="404764"/>
                </a:cubicBezTo>
                <a:lnTo>
                  <a:pt x="202382" y="404763"/>
                </a:lnTo>
                <a:cubicBezTo>
                  <a:pt x="90610" y="404763"/>
                  <a:pt x="0" y="314153"/>
                  <a:pt x="0" y="202381"/>
                </a:cubicBezTo>
                <a:lnTo>
                  <a:pt x="0" y="202382"/>
                </a:lnTo>
                <a:cubicBezTo>
                  <a:pt x="0" y="90610"/>
                  <a:pt x="90610" y="0"/>
                  <a:pt x="202382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 </a:t>
            </a:r>
            <a:r>
              <a:rPr kumimoji="0"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장점</a:t>
            </a:r>
            <a:endParaRPr kumimoji="0" lang="en-US" altLang="ko-KR" sz="16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모서리가 둥근 직사각형 13"/>
          <p:cNvSpPr/>
          <p:nvPr/>
        </p:nvSpPr>
        <p:spPr>
          <a:xfrm>
            <a:off x="4681538" y="2033588"/>
            <a:ext cx="3843337" cy="3636962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엄청난 비용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광고 중복 출현에 따른 소비자 혼동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소비자 나이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성별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직업 등의 속성에 따라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유명인 모델에 대한 반응의 민감도가 다름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4.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유명인 모델만을 기억하고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광고 메시지나 상품명은 잊어버림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5.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유명인이 사회적 물의를 일으키거나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 marL="342900" indent="-342900"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사고를 당할 경우 신뢰성이 저하됨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6.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유명인에 의한 설득효과의 강화는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시간이 경과하면 소멸될 수 있음      </a:t>
            </a:r>
            <a:endParaRPr kumimoji="0" lang="ko-KR" altLang="en-US" sz="1400">
              <a:solidFill>
                <a:srgbClr val="7F7F7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양쪽 모서리가 둥근 사각형 23"/>
          <p:cNvSpPr>
            <a:spLocks/>
          </p:cNvSpPr>
          <p:nvPr/>
        </p:nvSpPr>
        <p:spPr bwMode="auto">
          <a:xfrm>
            <a:off x="5337175" y="1449388"/>
            <a:ext cx="2513013" cy="404812"/>
          </a:xfrm>
          <a:custGeom>
            <a:avLst/>
            <a:gdLst>
              <a:gd name="T0" fmla="*/ 202455 w 2512110"/>
              <a:gd name="T1" fmla="*/ 0 h 404763"/>
              <a:gd name="T2" fmla="*/ 2310559 w 2512110"/>
              <a:gd name="T3" fmla="*/ 0 h 404763"/>
              <a:gd name="T4" fmla="*/ 2513014 w 2512110"/>
              <a:gd name="T5" fmla="*/ 202407 h 404763"/>
              <a:gd name="T6" fmla="*/ 2513013 w 2512110"/>
              <a:gd name="T7" fmla="*/ 202407 h 404763"/>
              <a:gd name="T8" fmla="*/ 2310558 w 2512110"/>
              <a:gd name="T9" fmla="*/ 404814 h 404763"/>
              <a:gd name="T10" fmla="*/ 202455 w 2512110"/>
              <a:gd name="T11" fmla="*/ 404813 h 404763"/>
              <a:gd name="T12" fmla="*/ 0 w 2512110"/>
              <a:gd name="T13" fmla="*/ 202406 h 404763"/>
              <a:gd name="T14" fmla="*/ 0 w 2512110"/>
              <a:gd name="T15" fmla="*/ 202407 h 404763"/>
              <a:gd name="T16" fmla="*/ 202455 w 2512110"/>
              <a:gd name="T17" fmla="*/ 0 h 4047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2110"/>
              <a:gd name="T28" fmla="*/ 0 h 404763"/>
              <a:gd name="T29" fmla="*/ 2512110 w 2512110"/>
              <a:gd name="T30" fmla="*/ 404763 h 4047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2110" h="404763">
                <a:moveTo>
                  <a:pt x="202382" y="0"/>
                </a:moveTo>
                <a:lnTo>
                  <a:pt x="2309729" y="0"/>
                </a:lnTo>
                <a:cubicBezTo>
                  <a:pt x="2421501" y="0"/>
                  <a:pt x="2512111" y="90610"/>
                  <a:pt x="2512111" y="202382"/>
                </a:cubicBezTo>
                <a:lnTo>
                  <a:pt x="2512110" y="202382"/>
                </a:lnTo>
                <a:cubicBezTo>
                  <a:pt x="2512110" y="314154"/>
                  <a:pt x="2421500" y="404764"/>
                  <a:pt x="2309728" y="404764"/>
                </a:cubicBezTo>
                <a:lnTo>
                  <a:pt x="202382" y="404763"/>
                </a:lnTo>
                <a:cubicBezTo>
                  <a:pt x="90610" y="404763"/>
                  <a:pt x="0" y="314153"/>
                  <a:pt x="0" y="202381"/>
                </a:cubicBezTo>
                <a:lnTo>
                  <a:pt x="0" y="202382"/>
                </a:lnTo>
                <a:cubicBezTo>
                  <a:pt x="0" y="90610"/>
                  <a:pt x="90610" y="0"/>
                  <a:pt x="202382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 </a:t>
            </a:r>
            <a:r>
              <a:rPr kumimoji="0"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단점</a:t>
            </a:r>
            <a:endParaRPr kumimoji="0" lang="en-US" altLang="ko-KR" sz="16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813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813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13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8135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8"/>
          <p:cNvSpPr txBox="1">
            <a:spLocks noChangeArrowheads="1"/>
          </p:cNvSpPr>
          <p:nvPr/>
        </p:nvSpPr>
        <p:spPr bwMode="auto">
          <a:xfrm>
            <a:off x="1603375" y="1619250"/>
            <a:ext cx="2982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5-4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삼양라면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소녀시대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9"/>
          <p:cNvSpPr/>
          <p:nvPr/>
        </p:nvSpPr>
        <p:spPr>
          <a:xfrm>
            <a:off x="1536700" y="17764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4915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915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16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49157" name="Picture 1" descr="스크린샷 2015-02-06 오전 4.0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035175"/>
            <a:ext cx="591502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8"/>
          <p:cNvSpPr txBox="1">
            <a:spLocks noChangeArrowheads="1"/>
          </p:cNvSpPr>
          <p:nvPr/>
        </p:nvSpPr>
        <p:spPr bwMode="auto">
          <a:xfrm>
            <a:off x="1603375" y="1619250"/>
            <a:ext cx="2471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샤프란</a:t>
            </a:r>
            <a:r>
              <a:rPr kumimoji="0" lang="ko-KR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김연아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김희애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9"/>
          <p:cNvSpPr/>
          <p:nvPr/>
        </p:nvSpPr>
        <p:spPr>
          <a:xfrm>
            <a:off x="1536700" y="17764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018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018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18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50181" name="Picture 2" descr="스크린샷 2015-02-06 오전 4.0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989138"/>
            <a:ext cx="594042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유명인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2"/>
          <p:cNvSpPr txBox="1">
            <a:spLocks noChangeArrowheads="1"/>
          </p:cNvSpPr>
          <p:nvPr/>
        </p:nvSpPr>
        <p:spPr bwMode="auto">
          <a:xfrm>
            <a:off x="1149350" y="3289300"/>
            <a:ext cx="578008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</a:pPr>
            <a:r>
              <a:rPr kumimoji="0" lang="ko-KR" altLang="en-US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전문가는 제품에 관하여 소비자들이 갖는 </a:t>
            </a:r>
            <a:r>
              <a:rPr kumimoji="0" lang="ko-KR" altLang="en-US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위험요소</a:t>
            </a:r>
            <a:r>
              <a:rPr kumimoji="0" lang="ko-KR" altLang="en-US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줄여줌</a:t>
            </a:r>
          </a:p>
          <a:p>
            <a:pPr eaLnBrk="1" latinLnBrk="0" hangingPunct="1">
              <a:lnSpc>
                <a:spcPct val="150000"/>
              </a:lnSpc>
            </a:pPr>
            <a:endParaRPr kumimoji="0" lang="en-US" altLang="ko-KR" sz="5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50000"/>
              </a:lnSpc>
            </a:pP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제품의 작동방법에 대한 무지 및 부작용 우려</a:t>
            </a:r>
          </a:p>
          <a:p>
            <a:pPr eaLnBrk="1" latinLnBrk="0" hangingPunct="1">
              <a:lnSpc>
                <a:spcPct val="150000"/>
              </a:lnSpc>
            </a:pP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가족 내 역할의 올바른 수행여부에 대한 의문</a:t>
            </a:r>
          </a:p>
          <a:p>
            <a:pPr eaLnBrk="1" latinLnBrk="0" hangingPunct="1">
              <a:lnSpc>
                <a:spcPct val="150000"/>
              </a:lnSpc>
            </a:pP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제품사용이 신체에 미치는 문제와 관련될 염려</a:t>
            </a:r>
          </a:p>
        </p:txBody>
      </p:sp>
      <p:sp>
        <p:nvSpPr>
          <p:cNvPr id="51203" name="TextBox 15"/>
          <p:cNvSpPr txBox="1">
            <a:spLocks noChangeArrowheads="1"/>
          </p:cNvSpPr>
          <p:nvPr/>
        </p:nvSpPr>
        <p:spPr bwMode="auto">
          <a:xfrm>
            <a:off x="1001713" y="2027238"/>
            <a:ext cx="7373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그가 옹호하는 제품 계층에 대하여 전문적이고 우수한 지식을 소유한 개인 또는 집단</a:t>
            </a:r>
          </a:p>
        </p:txBody>
      </p:sp>
      <p:sp>
        <p:nvSpPr>
          <p:cNvPr id="51204" name="TextBox 25"/>
          <p:cNvSpPr txBox="1">
            <a:spLocks noChangeArrowheads="1"/>
          </p:cNvSpPr>
          <p:nvPr/>
        </p:nvSpPr>
        <p:spPr bwMode="auto">
          <a:xfrm>
            <a:off x="1011238" y="162877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 광고 모델 정의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9"/>
          <p:cNvSpPr/>
          <p:nvPr/>
        </p:nvSpPr>
        <p:spPr>
          <a:xfrm>
            <a:off x="939800" y="17732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1206" name="TextBox 25"/>
          <p:cNvSpPr txBox="1">
            <a:spLocks noChangeArrowheads="1"/>
          </p:cNvSpPr>
          <p:nvPr/>
        </p:nvSpPr>
        <p:spPr bwMode="auto">
          <a:xfrm>
            <a:off x="1020763" y="2959100"/>
            <a:ext cx="3398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 광고 모델 특성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9"/>
          <p:cNvSpPr/>
          <p:nvPr/>
        </p:nvSpPr>
        <p:spPr>
          <a:xfrm>
            <a:off x="949325" y="31035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120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121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21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1209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13"/>
          <p:cNvSpPr/>
          <p:nvPr/>
        </p:nvSpPr>
        <p:spPr>
          <a:xfrm>
            <a:off x="538163" y="2033588"/>
            <a:ext cx="3843337" cy="34575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회사의 대표나 그 분야의 전문가가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나올 경우</a:t>
            </a:r>
            <a:r>
              <a:rPr kumimoji="0" lang="ko-KR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제품의 신용력을 부여함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모델의 신뢰성이 확보되면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광고의 신뢰성을 높은 수준으로 유지 가능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관여도가 높은 상품의 모델로 적당함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양쪽 모서리가 둥근 사각형 23"/>
          <p:cNvSpPr>
            <a:spLocks/>
          </p:cNvSpPr>
          <p:nvPr/>
        </p:nvSpPr>
        <p:spPr bwMode="auto">
          <a:xfrm>
            <a:off x="1187450" y="1449388"/>
            <a:ext cx="2511425" cy="404812"/>
          </a:xfrm>
          <a:custGeom>
            <a:avLst/>
            <a:gdLst>
              <a:gd name="T0" fmla="*/ 202327 w 2512110"/>
              <a:gd name="T1" fmla="*/ 0 h 404763"/>
              <a:gd name="T2" fmla="*/ 2309099 w 2512110"/>
              <a:gd name="T3" fmla="*/ 0 h 404763"/>
              <a:gd name="T4" fmla="*/ 2511426 w 2512110"/>
              <a:gd name="T5" fmla="*/ 202407 h 404763"/>
              <a:gd name="T6" fmla="*/ 2511425 w 2512110"/>
              <a:gd name="T7" fmla="*/ 202407 h 404763"/>
              <a:gd name="T8" fmla="*/ 2309098 w 2512110"/>
              <a:gd name="T9" fmla="*/ 404814 h 404763"/>
              <a:gd name="T10" fmla="*/ 202327 w 2512110"/>
              <a:gd name="T11" fmla="*/ 404813 h 404763"/>
              <a:gd name="T12" fmla="*/ 0 w 2512110"/>
              <a:gd name="T13" fmla="*/ 202406 h 404763"/>
              <a:gd name="T14" fmla="*/ 0 w 2512110"/>
              <a:gd name="T15" fmla="*/ 202407 h 404763"/>
              <a:gd name="T16" fmla="*/ 202327 w 2512110"/>
              <a:gd name="T17" fmla="*/ 0 h 4047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2110"/>
              <a:gd name="T28" fmla="*/ 0 h 404763"/>
              <a:gd name="T29" fmla="*/ 2512110 w 2512110"/>
              <a:gd name="T30" fmla="*/ 404763 h 4047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2110" h="404763">
                <a:moveTo>
                  <a:pt x="202382" y="0"/>
                </a:moveTo>
                <a:lnTo>
                  <a:pt x="2309729" y="0"/>
                </a:lnTo>
                <a:cubicBezTo>
                  <a:pt x="2421501" y="0"/>
                  <a:pt x="2512111" y="90610"/>
                  <a:pt x="2512111" y="202382"/>
                </a:cubicBezTo>
                <a:lnTo>
                  <a:pt x="2512110" y="202382"/>
                </a:lnTo>
                <a:cubicBezTo>
                  <a:pt x="2512110" y="314154"/>
                  <a:pt x="2421500" y="404764"/>
                  <a:pt x="2309728" y="404764"/>
                </a:cubicBezTo>
                <a:lnTo>
                  <a:pt x="202382" y="404763"/>
                </a:lnTo>
                <a:cubicBezTo>
                  <a:pt x="90610" y="404763"/>
                  <a:pt x="0" y="314153"/>
                  <a:pt x="0" y="202381"/>
                </a:cubicBezTo>
                <a:lnTo>
                  <a:pt x="0" y="202382"/>
                </a:lnTo>
                <a:cubicBezTo>
                  <a:pt x="0" y="90610"/>
                  <a:pt x="90610" y="0"/>
                  <a:pt x="202382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 광고 모델 </a:t>
            </a:r>
            <a:r>
              <a:rPr kumimoji="0"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장점</a:t>
            </a:r>
            <a:endParaRPr kumimoji="0" lang="en-US" altLang="ko-KR" sz="16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모서리가 둥근 직사각형 13"/>
          <p:cNvSpPr/>
          <p:nvPr/>
        </p:nvSpPr>
        <p:spPr>
          <a:xfrm>
            <a:off x="4681538" y="2033588"/>
            <a:ext cx="3843337" cy="34575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kumimoji="0" lang="ko-KR" altLang="en-US" sz="14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신뢰성을 높이기 위한</a:t>
            </a:r>
            <a:endParaRPr kumimoji="0" lang="en-US" altLang="ko-KR" sz="14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4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메시지를 구성하는 것이 힘들고</a:t>
            </a:r>
            <a:endParaRPr kumimoji="0" lang="en-US" altLang="ko-KR" sz="14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4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광고 연출이 쉽지 않음</a:t>
            </a:r>
          </a:p>
        </p:txBody>
      </p:sp>
      <p:sp>
        <p:nvSpPr>
          <p:cNvPr id="27" name="양쪽 모서리가 둥근 사각형 23"/>
          <p:cNvSpPr>
            <a:spLocks/>
          </p:cNvSpPr>
          <p:nvPr/>
        </p:nvSpPr>
        <p:spPr bwMode="auto">
          <a:xfrm>
            <a:off x="5337175" y="1449388"/>
            <a:ext cx="2513013" cy="404812"/>
          </a:xfrm>
          <a:custGeom>
            <a:avLst/>
            <a:gdLst>
              <a:gd name="T0" fmla="*/ 202455 w 2512110"/>
              <a:gd name="T1" fmla="*/ 0 h 404763"/>
              <a:gd name="T2" fmla="*/ 2310559 w 2512110"/>
              <a:gd name="T3" fmla="*/ 0 h 404763"/>
              <a:gd name="T4" fmla="*/ 2513014 w 2512110"/>
              <a:gd name="T5" fmla="*/ 202407 h 404763"/>
              <a:gd name="T6" fmla="*/ 2513013 w 2512110"/>
              <a:gd name="T7" fmla="*/ 202407 h 404763"/>
              <a:gd name="T8" fmla="*/ 2310558 w 2512110"/>
              <a:gd name="T9" fmla="*/ 404814 h 404763"/>
              <a:gd name="T10" fmla="*/ 202455 w 2512110"/>
              <a:gd name="T11" fmla="*/ 404813 h 404763"/>
              <a:gd name="T12" fmla="*/ 0 w 2512110"/>
              <a:gd name="T13" fmla="*/ 202406 h 404763"/>
              <a:gd name="T14" fmla="*/ 0 w 2512110"/>
              <a:gd name="T15" fmla="*/ 202407 h 404763"/>
              <a:gd name="T16" fmla="*/ 202455 w 2512110"/>
              <a:gd name="T17" fmla="*/ 0 h 4047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2110"/>
              <a:gd name="T28" fmla="*/ 0 h 404763"/>
              <a:gd name="T29" fmla="*/ 2512110 w 2512110"/>
              <a:gd name="T30" fmla="*/ 404763 h 4047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2110" h="404763">
                <a:moveTo>
                  <a:pt x="202382" y="0"/>
                </a:moveTo>
                <a:lnTo>
                  <a:pt x="2309729" y="0"/>
                </a:lnTo>
                <a:cubicBezTo>
                  <a:pt x="2421501" y="0"/>
                  <a:pt x="2512111" y="90610"/>
                  <a:pt x="2512111" y="202382"/>
                </a:cubicBezTo>
                <a:lnTo>
                  <a:pt x="2512110" y="202382"/>
                </a:lnTo>
                <a:cubicBezTo>
                  <a:pt x="2512110" y="314154"/>
                  <a:pt x="2421500" y="404764"/>
                  <a:pt x="2309728" y="404764"/>
                </a:cubicBezTo>
                <a:lnTo>
                  <a:pt x="202382" y="404763"/>
                </a:lnTo>
                <a:cubicBezTo>
                  <a:pt x="90610" y="404763"/>
                  <a:pt x="0" y="314153"/>
                  <a:pt x="0" y="202381"/>
                </a:cubicBezTo>
                <a:lnTo>
                  <a:pt x="0" y="202382"/>
                </a:lnTo>
                <a:cubicBezTo>
                  <a:pt x="0" y="90610"/>
                  <a:pt x="90610" y="0"/>
                  <a:pt x="202382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 광고 모델 </a:t>
            </a:r>
            <a:r>
              <a:rPr kumimoji="0"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단점</a:t>
            </a:r>
            <a:endParaRPr kumimoji="0" lang="en-US" altLang="ko-KR" sz="16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223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223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23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2231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1"/>
          <p:cNvSpPr txBox="1">
            <a:spLocks noChangeArrowheads="1"/>
          </p:cNvSpPr>
          <p:nvPr/>
        </p:nvSpPr>
        <p:spPr bwMode="auto">
          <a:xfrm>
            <a:off x="531813" y="1854200"/>
            <a:ext cx="425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5-6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한국 야쿠르트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하루야채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오한진 박사</a:t>
            </a:r>
          </a:p>
        </p:txBody>
      </p:sp>
      <p:sp>
        <p:nvSpPr>
          <p:cNvPr id="13" name="직사각형 9"/>
          <p:cNvSpPr/>
          <p:nvPr/>
        </p:nvSpPr>
        <p:spPr>
          <a:xfrm>
            <a:off x="465138" y="19954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3252" name="TextBox 13"/>
          <p:cNvSpPr txBox="1">
            <a:spLocks noChangeArrowheads="1"/>
          </p:cNvSpPr>
          <p:nvPr/>
        </p:nvSpPr>
        <p:spPr bwMode="auto">
          <a:xfrm>
            <a:off x="3371850" y="4589463"/>
            <a:ext cx="12811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3253" name="Picture 1" descr="스크린샷 2013-10-06 오전 12.42.31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36788"/>
            <a:ext cx="42005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2" descr="스크린샷 2013-10-06 오전 12.47.13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236788"/>
            <a:ext cx="368776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16"/>
          <p:cNvSpPr txBox="1">
            <a:spLocks noChangeArrowheads="1"/>
          </p:cNvSpPr>
          <p:nvPr/>
        </p:nvSpPr>
        <p:spPr bwMode="auto">
          <a:xfrm>
            <a:off x="7429500" y="4614863"/>
            <a:ext cx="1282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256" name="TextBox 17"/>
          <p:cNvSpPr txBox="1">
            <a:spLocks noChangeArrowheads="1"/>
          </p:cNvSpPr>
          <p:nvPr/>
        </p:nvSpPr>
        <p:spPr bwMode="auto">
          <a:xfrm>
            <a:off x="5089525" y="1865313"/>
            <a:ext cx="203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트롬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조성진 사장</a:t>
            </a:r>
          </a:p>
        </p:txBody>
      </p:sp>
      <p:sp>
        <p:nvSpPr>
          <p:cNvPr id="19" name="직사각형 9"/>
          <p:cNvSpPr/>
          <p:nvPr/>
        </p:nvSpPr>
        <p:spPr>
          <a:xfrm>
            <a:off x="5029200" y="19891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325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326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26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3259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전문가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74"/>
          <p:cNvSpPr txBox="1">
            <a:spLocks noChangeArrowheads="1"/>
          </p:cNvSpPr>
          <p:nvPr/>
        </p:nvSpPr>
        <p:spPr bwMode="auto">
          <a:xfrm>
            <a:off x="820738" y="1528763"/>
            <a:ext cx="645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우리는 왜 주변 사람들을 따라하려고 할까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kumimoji="0"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275" name="Text Box 35"/>
          <p:cNvSpPr txBox="1">
            <a:spLocks noChangeArrowheads="1"/>
          </p:cNvSpPr>
          <p:nvPr/>
        </p:nvSpPr>
        <p:spPr bwMode="auto">
          <a:xfrm>
            <a:off x="857250" y="2160588"/>
            <a:ext cx="385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 </a:t>
            </a:r>
            <a:r>
              <a:rPr kumimoji="0" lang="ko-KR" altLang="en-US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집단의 규범과 동조</a:t>
            </a:r>
            <a:r>
              <a:rPr kumimoji="0" lang="en-US" altLang="ko-KR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(conformity) </a:t>
            </a:r>
            <a:endParaRPr kumimoji="0" lang="ko-KR" altLang="en-US" b="1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276" name="직사각형 15"/>
          <p:cNvSpPr>
            <a:spLocks noChangeArrowheads="1"/>
          </p:cNvSpPr>
          <p:nvPr/>
        </p:nvSpPr>
        <p:spPr bwMode="auto">
          <a:xfrm>
            <a:off x="611188" y="4229100"/>
            <a:ext cx="79438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</a:pP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동조현상은 실제 압력이 존재하는 경우는 물론</a:t>
            </a: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압력이 없어도</a:t>
            </a:r>
            <a:endParaRPr kumimoji="0"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50000"/>
              </a:lnSpc>
            </a:pPr>
            <a:r>
              <a:rPr kumimoji="0" lang="ko-KR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개인이 심리적으로 압력을</a:t>
            </a:r>
            <a:r>
              <a:rPr kumimoji="0" lang="ko-KR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느끼기만 해도 발생</a:t>
            </a:r>
            <a:endParaRPr kumimoji="0"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50000"/>
              </a:lnSpc>
            </a:pPr>
            <a:r>
              <a:rPr kumimoji="0" lang="ko-KR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다양한 집단은 보상과 처벌이라는 수단을 통해 구성원들에게 집단의 규범에 따르도록 함</a:t>
            </a:r>
            <a:endParaRPr kumimoji="0"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모서리가 둥근 직사각형 13"/>
          <p:cNvSpPr/>
          <p:nvPr/>
        </p:nvSpPr>
        <p:spPr>
          <a:xfrm>
            <a:off x="611188" y="2611438"/>
            <a:ext cx="7924800" cy="1331912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                                집단이 집단구성원들에게 가하는 실제 압력이나 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                                집단 구성원들이 스스로 느끼는 가상의 압력에 의해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                                개인의 행동이나 신념을 변화시키는 현상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397" name="양쪽 모서리가 둥근 사각형 23"/>
          <p:cNvSpPr>
            <a:spLocks/>
          </p:cNvSpPr>
          <p:nvPr/>
        </p:nvSpPr>
        <p:spPr bwMode="auto">
          <a:xfrm>
            <a:off x="1149350" y="3073400"/>
            <a:ext cx="1331913" cy="431800"/>
          </a:xfrm>
          <a:custGeom>
            <a:avLst/>
            <a:gdLst>
              <a:gd name="T0" fmla="*/ 215900 w 1331912"/>
              <a:gd name="T1" fmla="*/ 0 h 431800"/>
              <a:gd name="T2" fmla="*/ 1116015 w 1331912"/>
              <a:gd name="T3" fmla="*/ 0 h 431800"/>
              <a:gd name="T4" fmla="*/ 1331915 w 1331912"/>
              <a:gd name="T5" fmla="*/ 215900 h 431800"/>
              <a:gd name="T6" fmla="*/ 1331915 w 1331912"/>
              <a:gd name="T7" fmla="*/ 215900 h 431800"/>
              <a:gd name="T8" fmla="*/ 1116015 w 1331912"/>
              <a:gd name="T9" fmla="*/ 431800 h 431800"/>
              <a:gd name="T10" fmla="*/ 215900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215900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동조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744538" y="16875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428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428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28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4"/>
          <p:cNvSpPr txBox="1">
            <a:spLocks noChangeArrowheads="1"/>
          </p:cNvSpPr>
          <p:nvPr/>
        </p:nvSpPr>
        <p:spPr bwMode="auto">
          <a:xfrm>
            <a:off x="857250" y="1268413"/>
            <a:ext cx="3173413" cy="33813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defTabSz="457200" fontAlgn="auto" latinLnBrk="0">
              <a:spcAft>
                <a:spcPts val="0"/>
              </a:spcAft>
              <a:defRPr/>
            </a:pPr>
            <a:r>
              <a:rPr kumimoji="0" lang="ko-KR" altLang="en-US" sz="1600" b="1" dirty="0" err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스미스가</a:t>
            </a:r>
            <a:r>
              <a:rPr kumimoji="0" lang="ko-KR" altLang="en-US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주장한 동조의 이유</a:t>
            </a:r>
            <a:endParaRPr kumimoji="0" lang="en-US" altLang="ko-KR" sz="1600" b="1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 Box 174"/>
          <p:cNvSpPr txBox="1">
            <a:spLocks noChangeArrowheads="1"/>
          </p:cNvSpPr>
          <p:nvPr/>
        </p:nvSpPr>
        <p:spPr bwMode="auto">
          <a:xfrm>
            <a:off x="928688" y="3389313"/>
            <a:ext cx="3173412" cy="3397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defTabSz="457200" fontAlgn="auto" latinLnBrk="0">
              <a:spcAft>
                <a:spcPts val="0"/>
              </a:spcAft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쉐리프와 애쉬의 실험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3"/>
          <p:cNvSpPr/>
          <p:nvPr/>
        </p:nvSpPr>
        <p:spPr>
          <a:xfrm>
            <a:off x="642938" y="1852613"/>
            <a:ext cx="7924800" cy="1052512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defRPr/>
            </a:pP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규범적 영향력 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–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사회적 지지를 얻기 위한 목적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정보적 영향력 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–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자신과 세상에 대한 지식을 넓히기 위한 목적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>
            <a:off x="642938" y="4005263"/>
            <a:ext cx="7924800" cy="180498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 latinLnBrk="0">
              <a:lnSpc>
                <a:spcPct val="150000"/>
              </a:lnSpc>
              <a:defRPr/>
            </a:pP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자신이 확실한 답을 알고 있더라도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같이 실험에 참여한 동료의 답이</a:t>
            </a:r>
            <a:r>
              <a:rPr kumimoji="0" lang="ko-KR" altLang="ja-JP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자신과 다를 경우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defTabSz="457200" latinLnBrk="0">
              <a:lnSpc>
                <a:spcPct val="150000"/>
              </a:lnSpc>
              <a:defRPr/>
            </a:pPr>
            <a:r>
              <a:rPr kumimoji="0" lang="ko-KR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대부분 동료들의 답을 따랐다는 결과를 보임</a:t>
            </a:r>
            <a:endParaRPr kumimoji="0" lang="en-US" altLang="ko-KR" sz="7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defTabSz="457200" latinLnBrk="0">
              <a:lnSpc>
                <a:spcPct val="150000"/>
              </a:lnSpc>
              <a:defRPr/>
            </a:pP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이 실험은 미국과 같은 개인주의 성향이 강한 나라에서 이루어진 실험인 반면에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algn="just" defTabSz="457200" latinLnBrk="0">
              <a:lnSpc>
                <a:spcPct val="150000"/>
              </a:lnSpc>
              <a:defRPr/>
            </a:pPr>
            <a:r>
              <a:rPr kumimoji="0" lang="ko-KR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집단의 영향력이 훨씬 큰 한국에서는 보다 큰 동조현상이 나타날 것이라 예측 가능</a:t>
            </a:r>
          </a:p>
        </p:txBody>
      </p:sp>
      <p:sp>
        <p:nvSpPr>
          <p:cNvPr id="55302" name="TextBox 13"/>
          <p:cNvSpPr txBox="1">
            <a:spLocks noChangeArrowheads="1"/>
          </p:cNvSpPr>
          <p:nvPr/>
        </p:nvSpPr>
        <p:spPr bwMode="auto">
          <a:xfrm>
            <a:off x="611188" y="549275"/>
            <a:ext cx="1077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집단과 동조</a:t>
            </a:r>
          </a:p>
        </p:txBody>
      </p:sp>
      <p:sp>
        <p:nvSpPr>
          <p:cNvPr id="15" name="직사각형 9"/>
          <p:cNvSpPr/>
          <p:nvPr/>
        </p:nvSpPr>
        <p:spPr>
          <a:xfrm>
            <a:off x="546100" y="673100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530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530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30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>
            <a:hlinkClick r:id="rId2" tooltip="클릭시 영상 실행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r="7791"/>
          <a:stretch>
            <a:fillRect/>
          </a:stretch>
        </p:blipFill>
        <p:spPr bwMode="auto">
          <a:xfrm>
            <a:off x="2182813" y="1841500"/>
            <a:ext cx="4884737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9"/>
          <p:cNvSpPr txBox="1">
            <a:spLocks noChangeArrowheads="1"/>
          </p:cNvSpPr>
          <p:nvPr/>
        </p:nvSpPr>
        <p:spPr bwMode="auto">
          <a:xfrm>
            <a:off x="2257425" y="1449388"/>
            <a:ext cx="3919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집단의 영향력과 동조</a:t>
            </a:r>
            <a:r>
              <a:rPr kumimoji="0" lang="ko-KR" altLang="ja-JP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(EBS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인간의 두 얼굴</a:t>
            </a:r>
            <a:r>
              <a:rPr kumimoji="0" lang="ko-KR" altLang="ja-JP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324" name="TextBox 10"/>
          <p:cNvSpPr txBox="1">
            <a:spLocks noChangeArrowheads="1"/>
          </p:cNvSpPr>
          <p:nvPr/>
        </p:nvSpPr>
        <p:spPr bwMode="auto">
          <a:xfrm>
            <a:off x="5875338" y="5399088"/>
            <a:ext cx="12811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2189163" y="15779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6326" name="TextBox 13"/>
          <p:cNvSpPr txBox="1">
            <a:spLocks noChangeArrowheads="1"/>
          </p:cNvSpPr>
          <p:nvPr/>
        </p:nvSpPr>
        <p:spPr bwMode="auto">
          <a:xfrm>
            <a:off x="611188" y="549275"/>
            <a:ext cx="1077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집단과 동조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46100" y="673100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632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632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33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F6047FF-0893-42A3-8819-8EAF4EDA11B7}" type="slidenum">
              <a:rPr kumimoji="0" lang="ko-KR" altLang="en-US"/>
              <a:pPr eaLnBrk="1" hangingPunct="1"/>
              <a:t>2</a:t>
            </a:fld>
            <a:endParaRPr kumimoji="0"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1800" y="549275"/>
            <a:ext cx="2643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  <a:cs typeface="나눔고딕"/>
              </a:rPr>
              <a:t>차례</a:t>
            </a:r>
          </a:p>
        </p:txBody>
      </p:sp>
      <p:sp>
        <p:nvSpPr>
          <p:cNvPr id="38916" name="내용 개체 틀 2"/>
          <p:cNvSpPr>
            <a:spLocks noGrp="1"/>
          </p:cNvSpPr>
          <p:nvPr>
            <p:ph idx="1"/>
          </p:nvPr>
        </p:nvSpPr>
        <p:spPr>
          <a:xfrm>
            <a:off x="3132138" y="1089025"/>
            <a:ext cx="5586412" cy="4860925"/>
          </a:xfrm>
        </p:spPr>
        <p:txBody>
          <a:bodyPr/>
          <a:lstStyle/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설득 커뮤니케이터의 의미</a:t>
            </a: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정보원</a:t>
            </a: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광고모델</a:t>
            </a: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분류</a:t>
            </a:r>
            <a:endParaRPr lang="en-US" altLang="ko-KR" sz="2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628775" lvl="4" indent="-514350" eaLnBrk="1" hangingPunct="1">
              <a:lnSpc>
                <a:spcPct val="130000"/>
              </a:lnSpc>
              <a:spcBef>
                <a:spcPct val="0"/>
              </a:spcBef>
              <a:buClrTx/>
              <a:buFont typeface="Lucida Sans Unicode" panose="020B0602030504020204" pitchFamily="34" charset="0"/>
              <a:buAutoNum type="arabicParenR"/>
            </a:pP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일반인</a:t>
            </a:r>
            <a:endParaRPr lang="en-US" altLang="ko-KR" sz="18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628775" lvl="4" indent="-514350" eaLnBrk="1" hangingPunct="1">
              <a:lnSpc>
                <a:spcPct val="130000"/>
              </a:lnSpc>
              <a:spcBef>
                <a:spcPct val="0"/>
              </a:spcBef>
              <a:buClrTx/>
              <a:buFont typeface="Lucida Sans Unicode" panose="020B0602030504020204" pitchFamily="34" charset="0"/>
              <a:buAutoNum type="arabicParenR"/>
            </a:pP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유명인</a:t>
            </a:r>
            <a:endParaRPr lang="en-US" altLang="ko-KR" sz="18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628775" lvl="4" indent="-514350" eaLnBrk="1" hangingPunct="1">
              <a:lnSpc>
                <a:spcPct val="130000"/>
              </a:lnSpc>
              <a:spcBef>
                <a:spcPct val="0"/>
              </a:spcBef>
              <a:buClrTx/>
              <a:buFont typeface="Lucida Sans Unicode" panose="020B0602030504020204" pitchFamily="34" charset="0"/>
              <a:buAutoNum type="arabicParenR"/>
            </a:pP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전문가</a:t>
            </a:r>
            <a:endParaRPr lang="ko-KR" altLang="en-US" sz="2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설득 효과에 영향을 미치는 </a:t>
            </a: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정보원의 주요 속성</a:t>
            </a:r>
          </a:p>
          <a:p>
            <a:pPr marL="1628775" lvl="4" indent="-514350" eaLnBrk="1" hangingPunct="1">
              <a:lnSpc>
                <a:spcPct val="130000"/>
              </a:lnSpc>
              <a:spcBef>
                <a:spcPct val="0"/>
              </a:spcBef>
              <a:buClrTx/>
              <a:buFont typeface="Lucida Sans Unicode" panose="020B0602030504020204" pitchFamily="34" charset="0"/>
              <a:buAutoNum type="arabicParenR"/>
            </a:pP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공신력</a:t>
            </a:r>
            <a:endParaRPr lang="en-US" altLang="ko-KR" sz="18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628775" lvl="4" indent="-514350" eaLnBrk="1" hangingPunct="1">
              <a:lnSpc>
                <a:spcPct val="130000"/>
              </a:lnSpc>
              <a:spcBef>
                <a:spcPct val="0"/>
              </a:spcBef>
              <a:buClrTx/>
              <a:buFont typeface="Lucida Sans Unicode" panose="020B0602030504020204" pitchFamily="34" charset="0"/>
              <a:buAutoNum type="arabicParenR"/>
            </a:pP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  <a:endParaRPr lang="en-US" altLang="ko-KR" sz="18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628775" lvl="4" indent="-514350" eaLnBrk="1" hangingPunct="1">
              <a:lnSpc>
                <a:spcPct val="130000"/>
              </a:lnSpc>
              <a:spcBef>
                <a:spcPct val="0"/>
              </a:spcBef>
              <a:buClrTx/>
              <a:buFont typeface="Lucida Sans Unicode" panose="020B0602030504020204" pitchFamily="34" charset="0"/>
              <a:buAutoNum type="arabicParenR"/>
            </a:pP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카리스마</a:t>
            </a:r>
            <a:endParaRPr lang="en-US" altLang="ko-KR" sz="18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628775" lvl="4" indent="-514350" eaLnBrk="1" hangingPunct="1">
              <a:lnSpc>
                <a:spcPct val="130000"/>
              </a:lnSpc>
              <a:spcBef>
                <a:spcPct val="0"/>
              </a:spcBef>
              <a:buClrTx/>
              <a:buFont typeface="Lucida Sans Unicode" panose="020B0602030504020204" pitchFamily="34" charset="0"/>
              <a:buAutoNum type="arabicParenR"/>
            </a:pP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진정성</a:t>
            </a:r>
            <a:endParaRPr lang="en-US" altLang="ko-KR" sz="18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3888" indent="-514350" eaLnBrk="1" hangingPunct="1">
              <a:lnSpc>
                <a:spcPct val="130000"/>
              </a:lnSpc>
              <a:spcBef>
                <a:spcPct val="0"/>
              </a:spcBef>
              <a:buFont typeface="Lucida Sans Unicode" panose="020B0602030504020204" pitchFamily="34" charset="0"/>
              <a:buAutoNum type="arabicPeriod"/>
            </a:pPr>
            <a:endParaRPr lang="en-US" altLang="ko-KR" sz="2400" smtClean="0">
              <a:solidFill>
                <a:srgbClr val="355D7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23888" indent="-514350" eaLnBrk="1" hangingPunct="1">
              <a:lnSpc>
                <a:spcPct val="130000"/>
              </a:lnSpc>
              <a:spcBef>
                <a:spcPts val="375"/>
              </a:spcBef>
              <a:buFont typeface="Lucida Sans Unicode" panose="020B0602030504020204" pitchFamily="34" charset="0"/>
              <a:buAutoNum type="arabicPeriod"/>
            </a:pPr>
            <a:endParaRPr lang="en-US" altLang="ko-KR" sz="18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5"/>
          <p:cNvSpPr txBox="1">
            <a:spLocks noChangeArrowheads="1"/>
          </p:cNvSpPr>
          <p:nvPr/>
        </p:nvSpPr>
        <p:spPr bwMode="auto">
          <a:xfrm>
            <a:off x="712788" y="1089025"/>
            <a:ext cx="315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 </a:t>
            </a:r>
            <a:r>
              <a:rPr kumimoji="0" lang="ko-KR" altLang="en-US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동조에 영향을 미치는 요소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42938" y="1717675"/>
            <a:ext cx="7924800" cy="15271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응집력과 조직원 일탈 허용 여부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응집력은 구성원들이 집단에 대해 가지는 친밀도나 관여도 등을 의미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집단에서 응집력↑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동조↑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집단의 규범에 따르지 않는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일탈자들 ↑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동조는 ↓</a:t>
            </a:r>
          </a:p>
        </p:txBody>
      </p:sp>
      <p:sp>
        <p:nvSpPr>
          <p:cNvPr id="19" name="모서리가 둥근 직사각형 13"/>
          <p:cNvSpPr/>
          <p:nvPr/>
        </p:nvSpPr>
        <p:spPr>
          <a:xfrm>
            <a:off x="642938" y="3598863"/>
            <a:ext cx="7924800" cy="268128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 latinLnBrk="0">
              <a:lnSpc>
                <a:spcPct val="114000"/>
              </a:lnSpc>
              <a:buFontTx/>
              <a:buChar char="-"/>
              <a:defRPr/>
            </a:pPr>
            <a:r>
              <a:rPr kumimoji="0" lang="ko-KR" altLang="en-US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사회적 감화이론</a:t>
            </a:r>
            <a:endParaRPr kumimoji="0" lang="en-US" altLang="ko-KR" sz="1600" b="1" i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14000"/>
              </a:lnSpc>
              <a:defRPr/>
            </a:pPr>
            <a:r>
              <a:rPr kumimoji="0" 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어떤 의견을 제일 처음 제시한 사람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14000"/>
              </a:lnSpc>
              <a:defRPr/>
            </a:pP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다시 말해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조직을 만든 사람이 집단 내 영향력이 가장 크다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고 보며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14000"/>
              </a:lnSpc>
              <a:defRPr/>
            </a:pP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두 번째 구성원부터는 영향력이 감소한다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14000"/>
              </a:lnSpc>
              <a:defRPr/>
            </a:pPr>
            <a:endParaRPr kumimoji="0" lang="en-US" altLang="ko-KR" sz="8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14000"/>
              </a:lnSpc>
              <a:buFontTx/>
              <a:buChar char="-"/>
              <a:defRPr/>
            </a:pPr>
            <a:r>
              <a:rPr kumimoji="0" lang="ko-KR" altLang="en-US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사회적 영향력 모델</a:t>
            </a:r>
            <a:endParaRPr kumimoji="0" lang="en-US" altLang="ko-KR" sz="1600" b="1" i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14000"/>
              </a:lnSpc>
              <a:defRPr/>
            </a:pPr>
            <a:r>
              <a:rPr kumimoji="0" lang="ko-KR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첫 번째 집단구성원보다는 두 번째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세 번째 구성원의 영향력이 크다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85750" indent="-285750" defTabSz="457200" latinLnBrk="0">
              <a:lnSpc>
                <a:spcPct val="114000"/>
              </a:lnSpc>
              <a:defRPr/>
            </a:pP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그러나 집단의 규모가 커질수록 동조의 압력은 적어진다</a:t>
            </a:r>
            <a:r>
              <a:rPr kumimoji="0" lang="ko-KR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14000"/>
              </a:lnSpc>
              <a:defRPr/>
            </a:pP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(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완전한 집단의 일치는 거의 불가능하기 때문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kumimoji="0" lang="ko-KR" altLang="en-US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 Box 174"/>
          <p:cNvSpPr txBox="1">
            <a:spLocks noChangeArrowheads="1"/>
          </p:cNvSpPr>
          <p:nvPr/>
        </p:nvSpPr>
        <p:spPr bwMode="auto">
          <a:xfrm>
            <a:off x="4738688" y="1552575"/>
            <a:ext cx="3173412" cy="3381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defTabSz="457200" fontAlgn="auto" latinLnBrk="0"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1_</a:t>
            </a:r>
            <a:r>
              <a:rPr kumimoji="0" lang="ko-KR" altLang="en-US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집단 특성</a:t>
            </a:r>
            <a:endParaRPr kumimoji="0" lang="en-US" altLang="ko-KR" sz="1600" b="1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4738688" y="3429000"/>
            <a:ext cx="3173412" cy="3381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defTabSz="457200" fontAlgn="auto" latinLnBrk="0"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2_</a:t>
            </a:r>
            <a:r>
              <a:rPr kumimoji="0" lang="ko-KR" altLang="en-US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집단 규모</a:t>
            </a:r>
            <a:endParaRPr kumimoji="0" lang="en-US" altLang="ko-KR" sz="1600" b="1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351" name="TextBox 13"/>
          <p:cNvSpPr txBox="1">
            <a:spLocks noChangeArrowheads="1"/>
          </p:cNvSpPr>
          <p:nvPr/>
        </p:nvSpPr>
        <p:spPr bwMode="auto">
          <a:xfrm>
            <a:off x="611188" y="549275"/>
            <a:ext cx="1077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집단과 동조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46100" y="673100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735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735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35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42938" y="1073150"/>
            <a:ext cx="7924800" cy="15367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아무리 응집력이 강한 조직에 속해 있어도 개인적 성향이 강한 사람은 동조하지 않는다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교육수준이 높고 합리적 정보처리 하는 사람은 감정적이고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marL="285750" indent="-285750" defTabSz="457200" latinLnBrk="0">
              <a:lnSpc>
                <a:spcPct val="150000"/>
              </a:lnSpc>
              <a:defRPr/>
            </a:pP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부화뇌동하는 사람에 비해 동조하지 않는다</a:t>
            </a:r>
          </a:p>
        </p:txBody>
      </p:sp>
      <p:sp>
        <p:nvSpPr>
          <p:cNvPr id="15" name="Text Box 174"/>
          <p:cNvSpPr txBox="1">
            <a:spLocks noChangeArrowheads="1"/>
          </p:cNvSpPr>
          <p:nvPr/>
        </p:nvSpPr>
        <p:spPr bwMode="auto">
          <a:xfrm>
            <a:off x="4738688" y="908050"/>
            <a:ext cx="3173412" cy="3381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defTabSz="457200" fontAlgn="auto" latinLnBrk="0"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3_</a:t>
            </a:r>
            <a:r>
              <a:rPr kumimoji="0" lang="ko-KR" altLang="en-US" sz="16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개인적 특성</a:t>
            </a:r>
            <a:endParaRPr kumimoji="0" lang="en-US" altLang="ko-KR" sz="1600" b="1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372" name="Text Box 174"/>
          <p:cNvSpPr txBox="1">
            <a:spLocks noChangeArrowheads="1"/>
          </p:cNvSpPr>
          <p:nvPr/>
        </p:nvSpPr>
        <p:spPr bwMode="auto">
          <a:xfrm>
            <a:off x="820738" y="2909888"/>
            <a:ext cx="2657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집단 속에서의 개인 행동</a:t>
            </a:r>
          </a:p>
        </p:txBody>
      </p:sp>
      <p:sp>
        <p:nvSpPr>
          <p:cNvPr id="17" name="직사각형 9"/>
          <p:cNvSpPr/>
          <p:nvPr/>
        </p:nvSpPr>
        <p:spPr>
          <a:xfrm>
            <a:off x="744538" y="30480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3493" name="양쪽 모서리가 둥근 사각형 46"/>
          <p:cNvSpPr>
            <a:spLocks/>
          </p:cNvSpPr>
          <p:nvPr/>
        </p:nvSpPr>
        <p:spPr bwMode="auto">
          <a:xfrm>
            <a:off x="642938" y="3363913"/>
            <a:ext cx="7924800" cy="449262"/>
          </a:xfrm>
          <a:custGeom>
            <a:avLst/>
            <a:gdLst>
              <a:gd name="T0" fmla="*/ 568566 w 6967537"/>
              <a:gd name="T1" fmla="*/ 0 h 679450"/>
              <a:gd name="T2" fmla="*/ 11092348 w 6967537"/>
              <a:gd name="T3" fmla="*/ 0 h 679450"/>
              <a:gd name="T4" fmla="*/ 11660915 w 6967537"/>
              <a:gd name="T5" fmla="*/ 64860 h 679450"/>
              <a:gd name="T6" fmla="*/ 11660915 w 6967537"/>
              <a:gd name="T7" fmla="*/ 64860 h 679450"/>
              <a:gd name="T8" fmla="*/ 11092348 w 6967537"/>
              <a:gd name="T9" fmla="*/ 129722 h 679450"/>
              <a:gd name="T10" fmla="*/ 568566 w 6967537"/>
              <a:gd name="T11" fmla="*/ 129722 h 679450"/>
              <a:gd name="T12" fmla="*/ 0 w 6967537"/>
              <a:gd name="T13" fmla="*/ 64860 h 679450"/>
              <a:gd name="T14" fmla="*/ 0 w 6967537"/>
              <a:gd name="T15" fmla="*/ 64860 h 679450"/>
              <a:gd name="T16" fmla="*/ 568566 w 696753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67537"/>
              <a:gd name="T28" fmla="*/ 0 h 679450"/>
              <a:gd name="T29" fmla="*/ 6967537 w 696753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67537" h="679450">
                <a:moveTo>
                  <a:pt x="339725" y="0"/>
                </a:moveTo>
                <a:lnTo>
                  <a:pt x="6627812" y="0"/>
                </a:lnTo>
                <a:cubicBezTo>
                  <a:pt x="6815437" y="0"/>
                  <a:pt x="6967537" y="152100"/>
                  <a:pt x="6967537" y="339725"/>
                </a:cubicBezTo>
                <a:cubicBezTo>
                  <a:pt x="6967537" y="527350"/>
                  <a:pt x="6815437" y="679450"/>
                  <a:pt x="6627812" y="679450"/>
                </a:cubicBezTo>
                <a:lnTo>
                  <a:pt x="339725" y="679450"/>
                </a:lnTo>
                <a:cubicBezTo>
                  <a:pt x="152100" y="679450"/>
                  <a:pt x="0" y="527350"/>
                  <a:pt x="0" y="339725"/>
                </a:cubicBezTo>
                <a:cubicBezTo>
                  <a:pt x="0" y="152100"/>
                  <a:pt x="152100" y="0"/>
                  <a:pt x="339725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en-US" altLang="ko-KR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kumimoji="0" lang="ko-KR" altLang="en-US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개인적으로 행동할 때와 집단의 구성원일 때의 행동은 차이가 있다</a:t>
            </a:r>
            <a:r>
              <a:rPr kumimoji="0" lang="en-US" altLang="ko-KR" sz="1600" b="1" i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’</a:t>
            </a:r>
            <a:endParaRPr kumimoji="0" lang="ko-KR" altLang="en-US" sz="1600" b="1" i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모서리가 둥근 직사각형 13"/>
          <p:cNvSpPr/>
          <p:nvPr/>
        </p:nvSpPr>
        <p:spPr>
          <a:xfrm>
            <a:off x="2986088" y="3992563"/>
            <a:ext cx="4733925" cy="84613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익명성에 의해서 집단 속에서 자신에 대한 지각이 낮아지고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다른 사람들의 평가에 신경을 덜 쓰게 되는 현상</a:t>
            </a:r>
          </a:p>
        </p:txBody>
      </p:sp>
      <p:sp>
        <p:nvSpPr>
          <p:cNvPr id="23" name="모서리가 둥근 직사각형 13"/>
          <p:cNvSpPr/>
          <p:nvPr/>
        </p:nvSpPr>
        <p:spPr>
          <a:xfrm>
            <a:off x="2986088" y="5024438"/>
            <a:ext cx="4733925" cy="11049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혼자서 일을 할 경우보다 여럿이 함께 일을 할 경우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일을 하고자 하는 동기나 노력이 줄어드는 현상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책임감이나 동기부여가 감소되었기 때문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63496" name="양쪽 모서리가 둥근 사각형 23"/>
          <p:cNvSpPr>
            <a:spLocks/>
          </p:cNvSpPr>
          <p:nvPr/>
        </p:nvSpPr>
        <p:spPr bwMode="auto">
          <a:xfrm>
            <a:off x="1227138" y="5256213"/>
            <a:ext cx="1331912" cy="638175"/>
          </a:xfrm>
          <a:custGeom>
            <a:avLst/>
            <a:gdLst>
              <a:gd name="T0" fmla="*/ 215900 w 1331912"/>
              <a:gd name="T1" fmla="*/ 0 h 431800"/>
              <a:gd name="T2" fmla="*/ 1116012 w 1331912"/>
              <a:gd name="T3" fmla="*/ 0 h 431800"/>
              <a:gd name="T4" fmla="*/ 1331912 w 1331912"/>
              <a:gd name="T5" fmla="*/ 1027941 h 431800"/>
              <a:gd name="T6" fmla="*/ 1331912 w 1331912"/>
              <a:gd name="T7" fmla="*/ 1027941 h 431800"/>
              <a:gd name="T8" fmla="*/ 1116012 w 1331912"/>
              <a:gd name="T9" fmla="*/ 2055877 h 431800"/>
              <a:gd name="T10" fmla="*/ 215900 w 1331912"/>
              <a:gd name="T11" fmla="*/ 2055877 h 431800"/>
              <a:gd name="T12" fmla="*/ 0 w 1331912"/>
              <a:gd name="T13" fmla="*/ 1027941 h 431800"/>
              <a:gd name="T14" fmla="*/ 0 w 1331912"/>
              <a:gd name="T15" fmla="*/ 1027941 h 431800"/>
              <a:gd name="T16" fmla="*/ 215900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사회적</a:t>
            </a:r>
            <a:endParaRPr kumimoji="0" lang="en-US" altLang="ko-KR" sz="1600" b="1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태만현상</a:t>
            </a:r>
            <a:endParaRPr kumimoji="0" lang="en-US" altLang="ko-KR" sz="1600" b="1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497" name="양쪽 모서리가 둥근 사각형 23"/>
          <p:cNvSpPr>
            <a:spLocks/>
          </p:cNvSpPr>
          <p:nvPr/>
        </p:nvSpPr>
        <p:spPr bwMode="auto">
          <a:xfrm>
            <a:off x="1227138" y="4127500"/>
            <a:ext cx="1331912" cy="636588"/>
          </a:xfrm>
          <a:custGeom>
            <a:avLst/>
            <a:gdLst>
              <a:gd name="T0" fmla="*/ 215900 w 1331912"/>
              <a:gd name="T1" fmla="*/ 0 h 431800"/>
              <a:gd name="T2" fmla="*/ 1116012 w 1331912"/>
              <a:gd name="T3" fmla="*/ 0 h 431800"/>
              <a:gd name="T4" fmla="*/ 1331912 w 1331912"/>
              <a:gd name="T5" fmla="*/ 1020286 h 431800"/>
              <a:gd name="T6" fmla="*/ 1331912 w 1331912"/>
              <a:gd name="T7" fmla="*/ 1020286 h 431800"/>
              <a:gd name="T8" fmla="*/ 1116012 w 1331912"/>
              <a:gd name="T9" fmla="*/ 2040568 h 431800"/>
              <a:gd name="T10" fmla="*/ 215900 w 1331912"/>
              <a:gd name="T11" fmla="*/ 2040568 h 431800"/>
              <a:gd name="T12" fmla="*/ 0 w 1331912"/>
              <a:gd name="T13" fmla="*/ 1020286 h 431800"/>
              <a:gd name="T14" fmla="*/ 0 w 1331912"/>
              <a:gd name="T15" fmla="*/ 1020286 h 431800"/>
              <a:gd name="T16" fmla="*/ 215900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몰 개인화</a:t>
            </a:r>
            <a:endParaRPr kumimoji="0" lang="en-US" altLang="ko-KR" sz="1600" b="1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611188" y="549275"/>
            <a:ext cx="1077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집단과 동조</a:t>
            </a:r>
          </a:p>
        </p:txBody>
      </p:sp>
      <p:sp>
        <p:nvSpPr>
          <p:cNvPr id="18" name="직사각형 9"/>
          <p:cNvSpPr/>
          <p:nvPr/>
        </p:nvSpPr>
        <p:spPr>
          <a:xfrm>
            <a:off x="546100" y="673100"/>
            <a:ext cx="82550" cy="777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5838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838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38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7"/>
          <p:cNvSpPr/>
          <p:nvPr/>
        </p:nvSpPr>
        <p:spPr>
          <a:xfrm>
            <a:off x="1947863" y="3478213"/>
            <a:ext cx="5246687" cy="1549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ko-KR" altLang="en-US" sz="16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공신력의 속성</a:t>
            </a:r>
            <a:r>
              <a:rPr kumimoji="0" lang="en-US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en-US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1)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수용자의 입장에서 판단되는 개념</a:t>
            </a:r>
            <a:endParaRPr kumimoji="0" lang="en-US" altLang="ko-KR" sz="16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              </a:t>
            </a:r>
            <a:r>
              <a:rPr kumimoji="0" lang="en-US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2)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다차원적 개념구성체</a:t>
            </a:r>
            <a:endParaRPr kumimoji="0" lang="en-US" altLang="ko-KR" sz="16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              </a:t>
            </a:r>
            <a:r>
              <a:rPr kumimoji="0" lang="en-US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3)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상황</a:t>
            </a:r>
            <a:r>
              <a:rPr kumimoji="0" lang="en-US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맥락적 현상</a:t>
            </a:r>
            <a:endParaRPr kumimoji="0" lang="en-US" altLang="ko-KR" sz="16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               </a:t>
            </a:r>
            <a:r>
              <a:rPr kumimoji="0" lang="ko-KR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kumimoji="0" lang="en-US" altLang="ko-KR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kumimoji="0" lang="ko-KR" altLang="en-US" sz="16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역동성을 지님</a:t>
            </a:r>
            <a:endParaRPr kumimoji="0" lang="en-US" altLang="ko-KR" sz="16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395" name="TextBox 25"/>
          <p:cNvSpPr txBox="1">
            <a:spLocks noChangeArrowheads="1"/>
          </p:cNvSpPr>
          <p:nvPr/>
        </p:nvSpPr>
        <p:spPr bwMode="auto">
          <a:xfrm>
            <a:off x="1389063" y="1989138"/>
            <a:ext cx="251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공신력 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credibility)</a:t>
            </a:r>
            <a:r>
              <a:rPr lang="ko-KR" altLang="en-US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95400" y="21336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9397" name="TextBox 10"/>
          <p:cNvSpPr txBox="1">
            <a:spLocks noChangeArrowheads="1"/>
          </p:cNvSpPr>
          <p:nvPr/>
        </p:nvSpPr>
        <p:spPr bwMode="auto">
          <a:xfrm>
            <a:off x="1384300" y="2370138"/>
            <a:ext cx="6429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30000"/>
              </a:lnSpc>
            </a:pP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 효과에 영향을 미치는 정보원의 특성으로 </a:t>
            </a:r>
            <a:r>
              <a:rPr kumimoji="0" lang="ko-KR" altLang="en-US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수용자가  지각한</a:t>
            </a:r>
            <a:endParaRPr kumimoji="0" lang="en-US" altLang="ko-KR" sz="1600" b="1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30000"/>
              </a:lnSpc>
            </a:pP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정보원의 </a:t>
            </a:r>
            <a:r>
              <a:rPr kumimoji="0" lang="ko-KR" altLang="en-US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전문성</a:t>
            </a:r>
            <a:r>
              <a:rPr kumimoji="0" lang="en-US" altLang="ko-KR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(expertness)</a:t>
            </a:r>
            <a:r>
              <a:rPr kumimoji="0" lang="ko-KR" altLang="en-US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kumimoji="0" lang="ko-KR" altLang="en-US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신뢰성</a:t>
            </a:r>
            <a:r>
              <a:rPr kumimoji="0" lang="en-US" altLang="ko-KR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(trustworthiness)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지칭</a:t>
            </a:r>
            <a:r>
              <a:rPr kumimoji="0" lang="en-US" altLang="ko-KR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5" name="모서리가 둥근 직사각형 13"/>
          <p:cNvSpPr/>
          <p:nvPr/>
        </p:nvSpPr>
        <p:spPr>
          <a:xfrm>
            <a:off x="1530350" y="3325813"/>
            <a:ext cx="6067425" cy="19177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lnSpc>
                <a:spcPct val="150000"/>
              </a:lnSpc>
              <a:defRPr/>
            </a:pPr>
            <a:endParaRPr kumimoji="0" lang="ko-KR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9399" name="Group 9"/>
          <p:cNvGrpSpPr>
            <a:grpSpLocks/>
          </p:cNvGrpSpPr>
          <p:nvPr/>
        </p:nvGrpSpPr>
        <p:grpSpPr bwMode="auto">
          <a:xfrm>
            <a:off x="1060450" y="873125"/>
            <a:ext cx="6932613" cy="430213"/>
            <a:chOff x="1060450" y="1052736"/>
            <a:chExt cx="6929954" cy="430213"/>
          </a:xfrm>
        </p:grpSpPr>
        <p:sp>
          <p:nvSpPr>
            <p:cNvPr id="59400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6531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20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1060450" y="1063849"/>
              <a:ext cx="352290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402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3"/>
          <p:cNvSpPr/>
          <p:nvPr/>
        </p:nvSpPr>
        <p:spPr>
          <a:xfrm>
            <a:off x="2149475" y="1638300"/>
            <a:ext cx="6457950" cy="84772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정보원이 주어진 메시지의 주제 또는 이슈에 대해 올바른 해답이나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정확한 판단을</a:t>
            </a:r>
            <a:r>
              <a:rPr kumimoji="0" lang="ko-KR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제시할 수 있다고 수용자들이 지각하는 정도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149475" y="2784475"/>
            <a:ext cx="6453188" cy="113506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defRPr/>
            </a:pPr>
            <a:r>
              <a:rPr kumimoji="0"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정보원이 주어진 주제나 이슈에 대해 그 어떤 편견 없이 순수한 동기에서</a:t>
            </a:r>
            <a:endParaRPr kumimoji="0" lang="en-US" altLang="ko-KR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자신의 입장</a:t>
            </a:r>
            <a:r>
              <a:rPr kumimoji="0"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생각</a:t>
            </a:r>
            <a:r>
              <a:rPr kumimoji="0"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의견 등을 솔직하게 제시하고 있다고 수용자가 지각하는 것으로</a:t>
            </a:r>
            <a:r>
              <a:rPr kumimoji="0" lang="en-US" altLang="ko-KR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정보원의 커뮤니케이션 동기의 순수성 또는 객관성을 말함</a:t>
            </a:r>
            <a:endParaRPr kumimoji="0" lang="en-US" sz="1400" dirty="0">
              <a:solidFill>
                <a:srgbClr val="000000"/>
              </a:solidFill>
              <a:latin typeface="나눔고딕" pitchFamily="50" charset="-127"/>
              <a:ea typeface="나눔고딕" pitchFamily="50" charset="-127"/>
              <a:cs typeface="나눔고딕" pitchFamily="50" charset="-127"/>
            </a:endParaRPr>
          </a:p>
        </p:txBody>
      </p:sp>
      <p:sp>
        <p:nvSpPr>
          <p:cNvPr id="65539" name="양쪽 모서리가 둥근 사각형 23"/>
          <p:cNvSpPr>
            <a:spLocks/>
          </p:cNvSpPr>
          <p:nvPr/>
        </p:nvSpPr>
        <p:spPr bwMode="auto">
          <a:xfrm>
            <a:off x="528638" y="1849438"/>
            <a:ext cx="1331912" cy="431800"/>
          </a:xfrm>
          <a:custGeom>
            <a:avLst/>
            <a:gdLst>
              <a:gd name="T0" fmla="*/ 215900 w 1331912"/>
              <a:gd name="T1" fmla="*/ 0 h 431800"/>
              <a:gd name="T2" fmla="*/ 1116012 w 1331912"/>
              <a:gd name="T3" fmla="*/ 0 h 431800"/>
              <a:gd name="T4" fmla="*/ 1331912 w 1331912"/>
              <a:gd name="T5" fmla="*/ 215900 h 431800"/>
              <a:gd name="T6" fmla="*/ 1331912 w 1331912"/>
              <a:gd name="T7" fmla="*/ 215900 h 431800"/>
              <a:gd name="T8" fmla="*/ 1116012 w 1331912"/>
              <a:gd name="T9" fmla="*/ 431800 h 431800"/>
              <a:gd name="T10" fmla="*/ 215900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215900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전문성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540" name="양쪽 모서리가 둥근 사각형 23"/>
          <p:cNvSpPr>
            <a:spLocks/>
          </p:cNvSpPr>
          <p:nvPr/>
        </p:nvSpPr>
        <p:spPr bwMode="auto">
          <a:xfrm>
            <a:off x="530225" y="3149600"/>
            <a:ext cx="1331913" cy="431800"/>
          </a:xfrm>
          <a:custGeom>
            <a:avLst/>
            <a:gdLst>
              <a:gd name="T0" fmla="*/ 215900 w 1331912"/>
              <a:gd name="T1" fmla="*/ 0 h 431800"/>
              <a:gd name="T2" fmla="*/ 1116015 w 1331912"/>
              <a:gd name="T3" fmla="*/ 0 h 431800"/>
              <a:gd name="T4" fmla="*/ 1331915 w 1331912"/>
              <a:gd name="T5" fmla="*/ 215900 h 431800"/>
              <a:gd name="T6" fmla="*/ 1331915 w 1331912"/>
              <a:gd name="T7" fmla="*/ 215900 h 431800"/>
              <a:gd name="T8" fmla="*/ 1116015 w 1331912"/>
              <a:gd name="T9" fmla="*/ 431800 h 431800"/>
              <a:gd name="T10" fmla="*/ 215900 w 1331912"/>
              <a:gd name="T11" fmla="*/ 431800 h 431800"/>
              <a:gd name="T12" fmla="*/ 0 w 1331912"/>
              <a:gd name="T13" fmla="*/ 215900 h 431800"/>
              <a:gd name="T14" fmla="*/ 0 w 1331912"/>
              <a:gd name="T15" fmla="*/ 215900 h 431800"/>
              <a:gd name="T16" fmla="*/ 215900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신뢰성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17"/>
          <p:cNvSpPr/>
          <p:nvPr/>
        </p:nvSpPr>
        <p:spPr>
          <a:xfrm>
            <a:off x="2149475" y="4013200"/>
            <a:ext cx="6457950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 fontAlgn="t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ko-KR" altLang="en-US" sz="1400" b="1" dirty="0">
                <a:solidFill>
                  <a:srgbClr val="BB0F2C"/>
                </a:solidFill>
                <a:latin typeface="나눔고딕" pitchFamily="50" charset="-127"/>
                <a:ea typeface="나눔고딕" pitchFamily="50" charset="-127"/>
              </a:rPr>
              <a:t>보고 편향</a:t>
            </a:r>
            <a:r>
              <a:rPr kumimoji="0" lang="en-US" altLang="ko-KR" sz="1400" b="1" dirty="0">
                <a:solidFill>
                  <a:srgbClr val="BB0F2C"/>
                </a:solidFill>
                <a:latin typeface="나눔고딕" pitchFamily="50" charset="-127"/>
                <a:ea typeface="나눔고딕" pitchFamily="50" charset="-127"/>
              </a:rPr>
              <a:t>(reporting bias)</a:t>
            </a:r>
          </a:p>
          <a:p>
            <a:pPr defTabSz="457200" fontAlgn="t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</a:t>
            </a:r>
            <a:r>
              <a:rPr kumimoji="0" lang="ko-KR" altLang="en-US" sz="12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정보원이 개인적 또는 상황적 요인으로 인해 진실한 정보를 전달하지 않을 것이라고 믿는 신념</a:t>
            </a:r>
            <a:endParaRPr kumimoji="0" lang="en-US" altLang="ko-KR" sz="12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542" name="양쪽 모서리가 둥근 사각형 46"/>
          <p:cNvSpPr>
            <a:spLocks/>
          </p:cNvSpPr>
          <p:nvPr/>
        </p:nvSpPr>
        <p:spPr bwMode="auto">
          <a:xfrm>
            <a:off x="471488" y="4868863"/>
            <a:ext cx="8247062" cy="631825"/>
          </a:xfrm>
          <a:custGeom>
            <a:avLst/>
            <a:gdLst>
              <a:gd name="T0" fmla="*/ 666841 w 6967537"/>
              <a:gd name="T1" fmla="*/ 0 h 679450"/>
              <a:gd name="T2" fmla="*/ 13009621 w 6967537"/>
              <a:gd name="T3" fmla="*/ 0 h 679450"/>
              <a:gd name="T4" fmla="*/ 13676462 w 6967537"/>
              <a:gd name="T5" fmla="*/ 254647 h 679450"/>
              <a:gd name="T6" fmla="*/ 13676462 w 6967537"/>
              <a:gd name="T7" fmla="*/ 254647 h 679450"/>
              <a:gd name="T8" fmla="*/ 13009621 w 6967537"/>
              <a:gd name="T9" fmla="*/ 509292 h 679450"/>
              <a:gd name="T10" fmla="*/ 666841 w 6967537"/>
              <a:gd name="T11" fmla="*/ 509292 h 679450"/>
              <a:gd name="T12" fmla="*/ 0 w 6967537"/>
              <a:gd name="T13" fmla="*/ 254647 h 679450"/>
              <a:gd name="T14" fmla="*/ 0 w 6967537"/>
              <a:gd name="T15" fmla="*/ 254647 h 679450"/>
              <a:gd name="T16" fmla="*/ 666841 w 696753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67537"/>
              <a:gd name="T28" fmla="*/ 0 h 679450"/>
              <a:gd name="T29" fmla="*/ 6967537 w 696753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67537" h="679450">
                <a:moveTo>
                  <a:pt x="339725" y="0"/>
                </a:moveTo>
                <a:lnTo>
                  <a:pt x="6627812" y="0"/>
                </a:lnTo>
                <a:cubicBezTo>
                  <a:pt x="6815437" y="0"/>
                  <a:pt x="6967537" y="152100"/>
                  <a:pt x="6967537" y="339725"/>
                </a:cubicBezTo>
                <a:cubicBezTo>
                  <a:pt x="6967537" y="527350"/>
                  <a:pt x="6815437" y="679450"/>
                  <a:pt x="6627812" y="679450"/>
                </a:cubicBezTo>
                <a:lnTo>
                  <a:pt x="339725" y="679450"/>
                </a:lnTo>
                <a:cubicBezTo>
                  <a:pt x="152100" y="679450"/>
                  <a:pt x="0" y="527350"/>
                  <a:pt x="0" y="339725"/>
                </a:cubicBezTo>
                <a:cubicBezTo>
                  <a:pt x="0" y="152100"/>
                  <a:pt x="152100" y="0"/>
                  <a:pt x="339725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공신력</a:t>
            </a:r>
            <a:r>
              <a:rPr kumimoji="0" lang="en-US" altLang="ko-KR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=</a:t>
            </a: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정보원의 </a:t>
            </a:r>
            <a:r>
              <a:rPr kumimoji="0" lang="ko-KR" altLang="en-US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전문성</a:t>
            </a:r>
            <a:r>
              <a:rPr kumimoji="0" lang="en-US" altLang="ko-KR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(Expertness)</a:t>
            </a:r>
            <a:r>
              <a:rPr kumimoji="0" lang="en-US" altLang="ko-KR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+</a:t>
            </a: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정보원의 </a:t>
            </a:r>
            <a:r>
              <a:rPr kumimoji="0" lang="ko-KR" altLang="en-US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신뢰성</a:t>
            </a:r>
            <a:r>
              <a:rPr kumimoji="0" lang="en-US" altLang="ko-KR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(Trustworthiness)</a:t>
            </a:r>
            <a:endParaRPr kumimoji="0" lang="ko-KR" altLang="en-US" b="1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0424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042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42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0425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공신력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ostfiles5.naver.net/20101201_180/nikepro2010_1291139652914qo7Xw_JPEG/%C7%C3%B7%B9%C0%CC%BE%EE1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686050"/>
            <a:ext cx="38909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5"/>
          <p:cNvSpPr txBox="1">
            <a:spLocks noChangeArrowheads="1"/>
          </p:cNvSpPr>
          <p:nvPr/>
        </p:nvSpPr>
        <p:spPr bwMode="auto">
          <a:xfrm>
            <a:off x="889000" y="1268413"/>
            <a:ext cx="197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학습이론적 견해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9"/>
          <p:cNvSpPr/>
          <p:nvPr/>
        </p:nvSpPr>
        <p:spPr>
          <a:xfrm>
            <a:off x="817563" y="14128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445" name="TextBox 12"/>
          <p:cNvSpPr txBox="1">
            <a:spLocks noChangeArrowheads="1"/>
          </p:cNvSpPr>
          <p:nvPr/>
        </p:nvSpPr>
        <p:spPr bwMode="auto">
          <a:xfrm>
            <a:off x="904875" y="1677988"/>
            <a:ext cx="75390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t" latinLnBrk="0" hangingPunct="1">
              <a:lnSpc>
                <a:spcPct val="130000"/>
              </a:lnSpc>
            </a:pP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전문성을 지닌 정보원이 설득적 효과가 높은 것은 </a:t>
            </a:r>
            <a:endParaRPr kumimoji="0" lang="en-US" altLang="ko-KR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fontAlgn="t" latinLnBrk="0" hangingPunct="1">
              <a:lnSpc>
                <a:spcPct val="130000"/>
              </a:lnSpc>
            </a:pP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수용자들이 과거에 이러한 정보원의 메시지를 받아들임으로써 더 많은 보상을 받은 바 있고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eaLnBrk="1" fontAlgn="t" latinLnBrk="0" hangingPunct="1">
              <a:lnSpc>
                <a:spcPct val="130000"/>
              </a:lnSpc>
            </a:pP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이러한 정보원이 올바른 입장을 제시하고 있음을</a:t>
            </a:r>
            <a:r>
              <a:rPr kumimoji="0" lang="ko-KR" altLang="ja-JP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과거 경험을 통해 수용자들이 학습하고 있기 때문</a:t>
            </a:r>
          </a:p>
        </p:txBody>
      </p:sp>
      <p:pic>
        <p:nvPicPr>
          <p:cNvPr id="61446" name="Picture 14" descr="스크린샷 2013-10-05 오후 7.49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686050"/>
            <a:ext cx="30416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7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144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45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1448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공신력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9763" y="2020888"/>
            <a:ext cx="7875587" cy="982662"/>
          </a:xfrm>
          <a:prstGeom prst="roundRect">
            <a:avLst/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latinLnBrk="0">
              <a:lnSpc>
                <a:spcPct val="130000"/>
              </a:lnSpc>
              <a:defRPr/>
            </a:pP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Q.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동일한 메시지를 </a:t>
            </a:r>
            <a:r>
              <a:rPr kumimoji="0" lang="ko-KR" altLang="en-US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저명한 판사</a:t>
            </a:r>
            <a:r>
              <a:rPr kumimoji="0" lang="en-US" altLang="ko-KR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높은 공신력</a:t>
            </a:r>
            <a:r>
              <a:rPr kumimoji="0" lang="en-US" altLang="ko-KR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와  </a:t>
            </a:r>
            <a:r>
              <a:rPr kumimoji="0" lang="ko-KR" altLang="en-US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마약소지 혐의 기소자</a:t>
            </a:r>
            <a:r>
              <a:rPr kumimoji="0" lang="en-US" altLang="ko-KR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낮은 공신력</a:t>
            </a:r>
            <a:r>
              <a:rPr kumimoji="0" lang="en-US" altLang="ko-KR" sz="16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가 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각각 전달하였을 때 설득 효과는 어떻게 나타나는가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  <p:sp>
        <p:nvSpPr>
          <p:cNvPr id="62467" name="TextBox 25"/>
          <p:cNvSpPr txBox="1">
            <a:spLocks noChangeArrowheads="1"/>
          </p:cNvSpPr>
          <p:nvPr/>
        </p:nvSpPr>
        <p:spPr bwMode="auto">
          <a:xfrm>
            <a:off x="976313" y="1449388"/>
            <a:ext cx="6708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t" latinLnBrk="0">
              <a:lnSpc>
                <a:spcPct val="150000"/>
              </a:lnSpc>
            </a:pP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수면자 효과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(sleeper effect)</a:t>
            </a:r>
            <a:r>
              <a:rPr lang="en-US" altLang="ko-KR" b="1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Hovland</a:t>
            </a:r>
            <a:r>
              <a:rPr lang="ko-KR" altLang="en-US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Weiss</a:t>
            </a:r>
            <a:r>
              <a:rPr lang="ko-KR" altLang="en-US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실험 연구</a:t>
            </a:r>
            <a:endParaRPr lang="en-US" altLang="ko-KR">
              <a:solidFill>
                <a:srgbClr val="BB0F2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9"/>
          <p:cNvSpPr/>
          <p:nvPr/>
        </p:nvSpPr>
        <p:spPr>
          <a:xfrm>
            <a:off x="893763" y="16589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BB0F2C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2469" name="TextBox 12"/>
          <p:cNvSpPr txBox="1">
            <a:spLocks noChangeArrowheads="1"/>
          </p:cNvSpPr>
          <p:nvPr/>
        </p:nvSpPr>
        <p:spPr bwMode="auto">
          <a:xfrm>
            <a:off x="1349375" y="3244850"/>
            <a:ext cx="65579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Char char="-"/>
            </a:pP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설득효과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높은 공신력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저명한 판사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낮은 공신력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마약소지 혐의 기소자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eaLnBrk="1" latinLnBrk="0" hangingPunct="1">
              <a:lnSpc>
                <a:spcPct val="150000"/>
              </a:lnSpc>
              <a:buFontTx/>
              <a:buChar char="-"/>
            </a:pPr>
            <a:endParaRPr kumimoji="0" lang="en-US" altLang="ko-KR" sz="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50000"/>
              </a:lnSpc>
              <a:buFontTx/>
              <a:buChar char="-"/>
            </a:pP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하지만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시간이 지남에 따라 </a:t>
            </a:r>
            <a:r>
              <a:rPr kumimoji="0" lang="ko-KR" altLang="en-US" sz="1600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정보원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kumimoji="0" lang="ko-KR" altLang="en-US" sz="1600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메시지 내용</a:t>
            </a:r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간에 </a:t>
            </a:r>
            <a:r>
              <a:rPr kumimoji="0" lang="ko-KR" altLang="en-US" sz="1600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분리 현상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발생하여 </a:t>
            </a:r>
            <a:endParaRPr kumimoji="0" lang="en-US" altLang="ko-KR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50000"/>
              </a:lnSpc>
            </a:pP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높은 공신력을 가진 정보원의 설득효과는 다소 낮아진 반면</a:t>
            </a: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0" hangingPunct="1">
              <a:lnSpc>
                <a:spcPct val="150000"/>
              </a:lnSpc>
            </a:pP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낮은 공신력을 가진 정보원의 설득효과는 증가하였다</a:t>
            </a: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eaLnBrk="1" latinLnBrk="0" hangingPunct="1">
              <a:lnSpc>
                <a:spcPct val="150000"/>
              </a:lnSpc>
            </a:pPr>
            <a:endParaRPr kumimoji="0" lang="en-US" altLang="ko-KR" sz="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50000"/>
              </a:lnSpc>
              <a:buFontTx/>
              <a:buChar char="-"/>
            </a:pP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시간이 지나면서 메시지 수용자들은 정보원은 기억하지 못하고 </a:t>
            </a:r>
            <a:endParaRPr kumimoji="0" lang="en-US" altLang="ko-KR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>
              <a:lnSpc>
                <a:spcPct val="150000"/>
              </a:lnSpc>
            </a:pP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내용만 기억하기 때문에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나타나는 현상이라고 해석할 수 있다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62470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247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47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2471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공신력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5"/>
          <p:cNvSpPr txBox="1">
            <a:spLocks noChangeArrowheads="1"/>
          </p:cNvSpPr>
          <p:nvPr/>
        </p:nvSpPr>
        <p:spPr bwMode="auto">
          <a:xfrm>
            <a:off x="1120775" y="181451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9"/>
          <p:cNvSpPr/>
          <p:nvPr/>
        </p:nvSpPr>
        <p:spPr>
          <a:xfrm>
            <a:off x="1027113" y="19589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>
            <a:off x="701675" y="2259013"/>
            <a:ext cx="7950200" cy="24828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신체적 매력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(physical attractiveness)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과 심리적 매력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(psychological attractiveness)</a:t>
            </a:r>
            <a:endParaRPr kumimoji="0" lang="en-US" altLang="ja-JP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endParaRPr kumimoji="0" lang="en-US" altLang="ko-KR" sz="7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신체적 매력</a:t>
            </a:r>
            <a:endParaRPr kumimoji="0" lang="en-US" altLang="ko-KR" sz="14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정보원을 좋게 평가하게 만들거나 또는 그러한 평가의 용인으로 작용하여 간접적으로 영향을 미침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kumimoji="0" lang="ko-KR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이는 주어진 정보원에 대해 잘 모르고 있을 때 더욱 중요하게 작용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457200" latinLnBrk="0">
              <a:lnSpc>
                <a:spcPct val="150000"/>
              </a:lnSpc>
              <a:defRPr/>
            </a:pPr>
            <a:endParaRPr kumimoji="0" lang="en-US" altLang="ko-KR" sz="7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심리적 매력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친근감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유사성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애호성 등 복합적인 요인들로 이루어짐</a:t>
            </a:r>
            <a:r>
              <a:rPr kumimoji="0" lang="en-US" altLang="ja-JP" sz="1400">
                <a:solidFill>
                  <a:srgbClr val="000000"/>
                </a:solidFill>
                <a:latin typeface="Calibri" pitchFamily="34" charset="0"/>
              </a:rPr>
              <a:t>.</a:t>
            </a:r>
            <a:endParaRPr kumimoji="0" lang="ko-KR" altLang="en-US" sz="14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3493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349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49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3494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268413"/>
            <a:ext cx="32067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268413"/>
            <a:ext cx="3360738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6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451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52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4517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직사각형 10"/>
          <p:cNvSpPr>
            <a:spLocks noChangeArrowheads="1"/>
          </p:cNvSpPr>
          <p:nvPr/>
        </p:nvSpPr>
        <p:spPr bwMode="auto">
          <a:xfrm>
            <a:off x="563563" y="2249488"/>
            <a:ext cx="797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LG SHINE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폰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년간 모델은 철봉과 춤을 추고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제품에는 휴대폰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같지 않은 이름 붙여놨을 뿐인데</a:t>
            </a:r>
            <a:r>
              <a:rPr kumimoji="0"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…</a:t>
            </a:r>
            <a:endParaRPr kumimoji="0" lang="ko-KR" altLang="en-US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25763"/>
            <a:ext cx="43545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25"/>
          <p:cNvSpPr txBox="1">
            <a:spLocks noChangeArrowheads="1"/>
          </p:cNvSpPr>
          <p:nvPr/>
        </p:nvSpPr>
        <p:spPr bwMode="auto">
          <a:xfrm>
            <a:off x="771525" y="1865313"/>
            <a:ext cx="503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정보원의 매력성으로 엄청난 차이를 극복한 사례 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18" name="직사각형 9"/>
          <p:cNvSpPr/>
          <p:nvPr/>
        </p:nvSpPr>
        <p:spPr>
          <a:xfrm>
            <a:off x="677863" y="20097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5542" name="Picture 13" descr="스크린샷 2013-10-05 오후 8.39.09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4190"/>
          <a:stretch>
            <a:fillRect/>
          </a:stretch>
        </p:blipFill>
        <p:spPr bwMode="auto">
          <a:xfrm>
            <a:off x="679450" y="2932113"/>
            <a:ext cx="3267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Box 14"/>
          <p:cNvSpPr txBox="1">
            <a:spLocks noChangeArrowheads="1"/>
          </p:cNvSpPr>
          <p:nvPr/>
        </p:nvSpPr>
        <p:spPr bwMode="auto">
          <a:xfrm>
            <a:off x="2727325" y="5240338"/>
            <a:ext cx="1282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5544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554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54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5545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.wemakeprice.com/dealimg/201207/35871/1014d4a37f7e8cca4d513d81fe867eac1137f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886075"/>
            <a:ext cx="47275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16"/>
          <p:cNvSpPr txBox="1">
            <a:spLocks noChangeArrowheads="1"/>
          </p:cNvSpPr>
          <p:nvPr/>
        </p:nvSpPr>
        <p:spPr bwMode="auto">
          <a:xfrm>
            <a:off x="7156450" y="3730625"/>
            <a:ext cx="12811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6564" name="Picture 17" descr="스크린샷 2013-10-05 오후 8.47.42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2"/>
          <a:stretch>
            <a:fillRect/>
          </a:stretch>
        </p:blipFill>
        <p:spPr bwMode="auto">
          <a:xfrm>
            <a:off x="5478463" y="2376488"/>
            <a:ext cx="288131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8" descr="스크린샷 2013-10-05 오후 8.49.22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132263"/>
            <a:ext cx="28813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19"/>
          <p:cNvSpPr txBox="1">
            <a:spLocks noChangeArrowheads="1"/>
          </p:cNvSpPr>
          <p:nvPr/>
        </p:nvSpPr>
        <p:spPr bwMode="auto">
          <a:xfrm>
            <a:off x="7165975" y="5489575"/>
            <a:ext cx="1282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6567" name="TextBox 20"/>
          <p:cNvSpPr txBox="1">
            <a:spLocks noChangeArrowheads="1"/>
          </p:cNvSpPr>
          <p:nvPr/>
        </p:nvSpPr>
        <p:spPr bwMode="auto">
          <a:xfrm>
            <a:off x="441325" y="2349500"/>
            <a:ext cx="499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‘김수현 효과</a:t>
            </a: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’…</a:t>
            </a:r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디저트 제품 </a:t>
            </a: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쁘띠첼 워터젤리</a:t>
            </a: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매출 </a:t>
            </a:r>
            <a:r>
              <a:rPr kumimoji="0" lang="en-US" altLang="ko-KR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1400" b="1" i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년만에 껑충</a:t>
            </a:r>
          </a:p>
        </p:txBody>
      </p:sp>
      <p:grpSp>
        <p:nvGrpSpPr>
          <p:cNvPr id="66568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657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57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6569" name="TextBox 25"/>
          <p:cNvSpPr txBox="1">
            <a:spLocks noChangeArrowheads="1"/>
          </p:cNvSpPr>
          <p:nvPr/>
        </p:nvSpPr>
        <p:spPr bwMode="auto">
          <a:xfrm>
            <a:off x="771525" y="1865313"/>
            <a:ext cx="503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정보원의 매력성으로 엄청난 차이를 극복한 사례 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22" name="직사각형 9"/>
          <p:cNvSpPr/>
          <p:nvPr/>
        </p:nvSpPr>
        <p:spPr>
          <a:xfrm>
            <a:off x="677863" y="20097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6571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직사각형 17"/>
          <p:cNvSpPr>
            <a:spLocks noChangeArrowheads="1"/>
          </p:cNvSpPr>
          <p:nvPr/>
        </p:nvSpPr>
        <p:spPr bwMode="auto">
          <a:xfrm>
            <a:off x="1601788" y="1989138"/>
            <a:ext cx="61483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설득 커뮤니케이터</a:t>
            </a:r>
            <a:r>
              <a:rPr kumimoji="0" lang="en-US" altLang="ko-KR" sz="16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</a:p>
          <a:p>
            <a:pPr eaLnBrk="1" latinLnBrk="0" hangingPunct="1"/>
            <a:r>
              <a:rPr kumimoji="0" lang="ko-KR" altLang="en-US" b="1" i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다른 개인 또는 집단과 정보를 공유하기 원하는 개인 또는 조직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911600" y="2909888"/>
            <a:ext cx="4152900" cy="2708275"/>
          </a:xfrm>
          <a:prstGeom prst="wedgeRoundRectCallout">
            <a:avLst>
              <a:gd name="adj1" fmla="val -59615"/>
              <a:gd name="adj2" fmla="val 2387"/>
              <a:gd name="adj3" fmla="val 16667"/>
            </a:avLst>
          </a:prstGeom>
          <a:noFill/>
          <a:ln w="9525" cmpd="sng">
            <a:solidFill>
              <a:srgbClr val="7F7F7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457200" latinLnBrk="0">
              <a:lnSpc>
                <a:spcPct val="135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어떤 메시지가 수용자에게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5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받아들여지느냐의 여부는</a:t>
            </a:r>
            <a:r>
              <a:rPr kumimoji="0" lang="ko-KR" altLang="ja-JP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전적으로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5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그 </a:t>
            </a:r>
            <a:r>
              <a:rPr kumimoji="0" lang="ko-KR" altLang="en-US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정보원의 신뢰도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에 달렸다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342900" indent="-342900" defTabSz="457200" latinLnBrk="0">
              <a:lnSpc>
                <a:spcPct val="135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수용자 대중이 </a:t>
            </a:r>
            <a:r>
              <a:rPr kumimoji="0" lang="ko-KR" altLang="en-US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 권위를</a:t>
            </a:r>
            <a:r>
              <a:rPr kumimoji="0" lang="ko-KR" altLang="ja-JP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지각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하거나 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5000"/>
              </a:lnSpc>
              <a:defRPr/>
            </a:pPr>
            <a:r>
              <a:rPr kumimoji="0" lang="ko-KR" altLang="en-US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정보원을 존경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하면 </a:t>
            </a:r>
            <a:endParaRPr kumimoji="0" lang="en-US" altLang="ko-KR" sz="16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5000"/>
              </a:lnSpc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그 선전 캠페인은 성공할 수 있다</a:t>
            </a:r>
            <a:r>
              <a:rPr kumimoji="0" lang="en-US" altLang="ko-KR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1930400" y="5611813"/>
            <a:ext cx="763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괴벨스</a:t>
            </a:r>
            <a:endParaRPr kumimoji="0"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9941" name="Picture 1" descr="스크린샷 2013-10-05 오후 6.40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887663"/>
            <a:ext cx="19510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2" name="Group 9"/>
          <p:cNvGrpSpPr>
            <a:grpSpLocks/>
          </p:cNvGrpSpPr>
          <p:nvPr/>
        </p:nvGrpSpPr>
        <p:grpSpPr bwMode="auto">
          <a:xfrm>
            <a:off x="1060450" y="873125"/>
            <a:ext cx="4772025" cy="430213"/>
            <a:chOff x="1060450" y="1052736"/>
            <a:chExt cx="4770312" cy="430213"/>
          </a:xfrm>
        </p:grpSpPr>
        <p:sp>
          <p:nvSpPr>
            <p:cNvPr id="39943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43718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커뮤니케이터</a:t>
              </a:r>
              <a:r>
                <a:rPr kumimoji="0" lang="en-US" altLang="ko-KR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의미</a:t>
              </a:r>
              <a:endParaRPr kumimoji="0" lang="en-US" altLang="ko-KR" sz="20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1060450" y="1063849"/>
              <a:ext cx="352298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945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759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59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7587" name="TextBox 25"/>
          <p:cNvSpPr txBox="1">
            <a:spLocks noChangeArrowheads="1"/>
          </p:cNvSpPr>
          <p:nvPr/>
        </p:nvSpPr>
        <p:spPr bwMode="auto">
          <a:xfrm>
            <a:off x="1671638" y="1089025"/>
            <a:ext cx="596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5-8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수용자와의 유사성을 이용한 광고의 예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박카스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9"/>
          <p:cNvSpPr/>
          <p:nvPr/>
        </p:nvSpPr>
        <p:spPr>
          <a:xfrm>
            <a:off x="1577975" y="12334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7589" name="Picture 1" descr="스크린샷 2015-02-06 오전 4.27.07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609725"/>
            <a:ext cx="51054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16"/>
          <p:cNvSpPr txBox="1">
            <a:spLocks noChangeArrowheads="1"/>
          </p:cNvSpPr>
          <p:nvPr/>
        </p:nvSpPr>
        <p:spPr bwMode="auto">
          <a:xfrm>
            <a:off x="5802313" y="5940425"/>
            <a:ext cx="12811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591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매력성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7"/>
          <p:cNvGrpSpPr>
            <a:grpSpLocks/>
          </p:cNvGrpSpPr>
          <p:nvPr/>
        </p:nvGrpSpPr>
        <p:grpSpPr bwMode="auto">
          <a:xfrm>
            <a:off x="931863" y="3429000"/>
            <a:ext cx="7292975" cy="2430463"/>
            <a:chOff x="1461843" y="3784477"/>
            <a:chExt cx="6791733" cy="1958562"/>
          </a:xfrm>
        </p:grpSpPr>
        <p:pic>
          <p:nvPicPr>
            <p:cNvPr id="68619" name="Picture 8" descr="나폴레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843" y="3797608"/>
              <a:ext cx="1642681" cy="193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Picture 11" descr="히틀러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348" y="3797606"/>
              <a:ext cx="1481208" cy="194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1" name="Picture 10" descr="박정희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390" y="3797606"/>
              <a:ext cx="1632531" cy="194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2" name="Picture 2" descr="http://photo-media.daum-img.net/201002/20/khan/20100220005504693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717" y="3784477"/>
              <a:ext cx="1666859" cy="195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1" name="TextBox 25"/>
          <p:cNvSpPr txBox="1">
            <a:spLocks noChangeArrowheads="1"/>
          </p:cNvSpPr>
          <p:nvPr/>
        </p:nvSpPr>
        <p:spPr bwMode="auto">
          <a:xfrm>
            <a:off x="1030288" y="908050"/>
            <a:ext cx="277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카리스마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(charisma)</a:t>
            </a:r>
          </a:p>
        </p:txBody>
      </p:sp>
      <p:sp>
        <p:nvSpPr>
          <p:cNvPr id="14" name="직사각형 9"/>
          <p:cNvSpPr/>
          <p:nvPr/>
        </p:nvSpPr>
        <p:spPr>
          <a:xfrm>
            <a:off x="936625" y="10525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" name="모서리가 둥근 직사각형 13"/>
          <p:cNvSpPr/>
          <p:nvPr/>
        </p:nvSpPr>
        <p:spPr>
          <a:xfrm>
            <a:off x="611188" y="1352550"/>
            <a:ext cx="7950200" cy="19304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권력적 영향력이나 의견 지도력과 비슷한 것으로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 marL="285750" indent="-285750"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일반적으로 위대한 인물이나 지도자들이 지니고 있는 권위적 영향력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85750" indent="-285750"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카리스마는 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종교적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마력적 힘이나 특수한 인물의 비상한 능력에 의해 생겨나는 지도력’ 을 의미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즉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무엇인가의 위엄을 가지고 다른 사람들을 쉽게 이끌어나가거나 설복시킬 수 있는 능력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85750" indent="-285750" defTabSz="457200" latinLnBrk="0">
              <a:lnSpc>
                <a:spcPct val="150000"/>
              </a:lnSpc>
              <a:buFontTx/>
              <a:buChar char="-"/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수용자의 의견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태도 변용에 중요한 영향을 미침</a:t>
            </a:r>
            <a:r>
              <a:rPr kumimoji="0" lang="en-US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kumimoji="0" lang="ko-KR" altLang="en-US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8614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861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61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8615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카리스마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25"/>
          <p:cNvSpPr txBox="1">
            <a:spLocks noChangeArrowheads="1"/>
          </p:cNvSpPr>
          <p:nvPr/>
        </p:nvSpPr>
        <p:spPr bwMode="auto">
          <a:xfrm>
            <a:off x="1030288" y="1628775"/>
            <a:ext cx="277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진정성 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(authenticity)</a:t>
            </a:r>
          </a:p>
        </p:txBody>
      </p:sp>
      <p:sp>
        <p:nvSpPr>
          <p:cNvPr id="14" name="직사각형 9"/>
          <p:cNvSpPr/>
          <p:nvPr/>
        </p:nvSpPr>
        <p:spPr>
          <a:xfrm>
            <a:off x="936625" y="17732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" name="모서리가 둥근 직사각형 13"/>
          <p:cNvSpPr/>
          <p:nvPr/>
        </p:nvSpPr>
        <p:spPr>
          <a:xfrm>
            <a:off x="611188" y="2073275"/>
            <a:ext cx="7950200" cy="26162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‘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너 자신 자신 그대로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’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라는 그리스 철학의 어원을 지님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진정성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진정한 자아 그 자체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(Snyder, 1979)</a:t>
            </a: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    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자신의 내면과 행동이 일치하는 것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(Harter, 2002)</a:t>
            </a: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과장광고에 지친 소비자들에게 진정성있는 광고가 소비자를 끌어당기는 강한 힘을 지님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진정성 광고의 예시</a:t>
            </a: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김연아가 모델로 나오는 광고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방송인 송해를 모델로한 기업은행 광고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              </a:t>
            </a: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</a:t>
            </a:r>
            <a:r>
              <a:rPr kumimoji="0" lang="ko-KR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김연아가 진실하게 노력하는 모습에서 소비자는 진정성을 느낌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grpSp>
        <p:nvGrpSpPr>
          <p:cNvPr id="69637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6963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64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9638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진정성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25"/>
          <p:cNvSpPr txBox="1">
            <a:spLocks noChangeArrowheads="1"/>
          </p:cNvSpPr>
          <p:nvPr/>
        </p:nvSpPr>
        <p:spPr bwMode="auto">
          <a:xfrm>
            <a:off x="2232025" y="1089025"/>
            <a:ext cx="277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5-9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기업은행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송해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9"/>
          <p:cNvSpPr/>
          <p:nvPr/>
        </p:nvSpPr>
        <p:spPr>
          <a:xfrm>
            <a:off x="2138363" y="12334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70660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7066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66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0661" name="Picture 1" descr="스크린샷 2015-02-06 오전 4.2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5900"/>
            <a:ext cx="52212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"/>
          <p:cNvSpPr txBox="1">
            <a:spLocks noChangeArrowheads="1"/>
          </p:cNvSpPr>
          <p:nvPr/>
        </p:nvSpPr>
        <p:spPr bwMode="auto">
          <a:xfrm>
            <a:off x="2159000" y="4779963"/>
            <a:ext cx="52689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송해의 서민적이고 진정성 있는 모습이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소비자에게 진실된 기업이미지를 효과적으로 각인시킬 수 있었음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/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실제로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해당 광고캠페인은 모델비면에서 김연아의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1/3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도 안되지만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eaLnBrk="1" hangingPunct="1"/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광고효과는 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 더 높게 나타남</a:t>
            </a:r>
            <a:endParaRPr lang="en-US" altLang="ko-KR" sz="14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663" name="TextBox 3"/>
          <p:cNvSpPr txBox="1">
            <a:spLocks noChangeArrowheads="1"/>
          </p:cNvSpPr>
          <p:nvPr/>
        </p:nvSpPr>
        <p:spPr bwMode="auto">
          <a:xfrm>
            <a:off x="4751388" y="6054725"/>
            <a:ext cx="27003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≪ </a:t>
            </a:r>
            <a:r>
              <a:rPr lang="ko-KR" altLang="en-US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재경일보</a:t>
            </a:r>
            <a:r>
              <a:rPr lang="en-US" altLang="ko-KR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≫,2012 </a:t>
            </a:r>
            <a:r>
              <a:rPr lang="ko-KR" altLang="en-US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 </a:t>
            </a:r>
            <a:r>
              <a:rPr lang="ko-KR" altLang="en-US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 </a:t>
            </a:r>
            <a:r>
              <a:rPr lang="en-US" altLang="ko-KR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 </a:t>
            </a:r>
            <a:r>
              <a:rPr lang="ko-KR" altLang="en-US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0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70664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진정성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직사각형 2"/>
          <p:cNvSpPr>
            <a:spLocks noChangeArrowheads="1"/>
          </p:cNvSpPr>
          <p:nvPr/>
        </p:nvSpPr>
        <p:spPr bwMode="auto">
          <a:xfrm>
            <a:off x="1262063" y="2305050"/>
            <a:ext cx="6056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어떤 대상이나 사람에 대한 일반적인 견해가</a:t>
            </a:r>
            <a:endParaRPr kumimoji="0"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/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 대상이나 사람의 구체적인 특성을 평가하는데 영향을 미치는 현상</a:t>
            </a:r>
            <a:endParaRPr kumimoji="0"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683" name="TextBox 25"/>
          <p:cNvSpPr txBox="1">
            <a:spLocks noChangeArrowheads="1"/>
          </p:cNvSpPr>
          <p:nvPr/>
        </p:nvSpPr>
        <p:spPr bwMode="auto">
          <a:xfrm>
            <a:off x="1254125" y="1936750"/>
            <a:ext cx="277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후광효과 </a:t>
            </a:r>
            <a:r>
              <a:rPr kumimoji="0" lang="en-US" altLang="ko-KR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(Halo effect)</a:t>
            </a:r>
          </a:p>
        </p:txBody>
      </p:sp>
      <p:sp>
        <p:nvSpPr>
          <p:cNvPr id="71684" name="TextBox 10"/>
          <p:cNvSpPr txBox="1">
            <a:spLocks noChangeArrowheads="1"/>
          </p:cNvSpPr>
          <p:nvPr/>
        </p:nvSpPr>
        <p:spPr bwMode="auto">
          <a:xfrm>
            <a:off x="933450" y="3068638"/>
            <a:ext cx="126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삼성자동차</a:t>
            </a:r>
            <a:endParaRPr kumimoji="0" lang="en-US" altLang="ko-KR" sz="12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모서리가 둥근 직사각형 13"/>
          <p:cNvSpPr/>
          <p:nvPr/>
        </p:nvSpPr>
        <p:spPr>
          <a:xfrm>
            <a:off x="4668838" y="3492500"/>
            <a:ext cx="3503612" cy="216852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여러 제품 군에서 좋은 평가를 받고 있는 삼성이 </a:t>
            </a:r>
            <a:endParaRPr kumimoji="0" lang="en-US" altLang="ko-KR" sz="12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자동차를 런칭하기 전에 광고로 </a:t>
            </a:r>
            <a:endParaRPr kumimoji="0" lang="en-US" altLang="ko-KR" sz="12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지금까지 삼성의 타 제품들도 잘 만들었으니까</a:t>
            </a:r>
            <a:r>
              <a:rPr kumimoji="0" lang="en-US" altLang="ko-KR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삼성이 자동차도 다른 자동차보다 </a:t>
            </a:r>
            <a:endParaRPr kumimoji="0" lang="en-US" altLang="ko-KR" sz="12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더 잘 만들 것이라는 이야기를 하며</a:t>
            </a: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삼성이라는 긍정적 속성이 자동차라는 속성에 </a:t>
            </a:r>
            <a:endParaRPr kumimoji="0" lang="en-US" altLang="ko-KR" sz="12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영향을 끼치는 후광효과를 노리고 있다</a:t>
            </a:r>
          </a:p>
        </p:txBody>
      </p:sp>
      <p:sp>
        <p:nvSpPr>
          <p:cNvPr id="71686" name="TextBox 13"/>
          <p:cNvSpPr txBox="1">
            <a:spLocks noChangeArrowheads="1"/>
          </p:cNvSpPr>
          <p:nvPr/>
        </p:nvSpPr>
        <p:spPr bwMode="auto">
          <a:xfrm>
            <a:off x="3349625" y="5661025"/>
            <a:ext cx="1282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687" name="그림 9" descr="삼성르노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r="5540"/>
          <a:stretch>
            <a:fillRect/>
          </a:stretch>
        </p:blipFill>
        <p:spPr bwMode="auto">
          <a:xfrm>
            <a:off x="1016000" y="3502025"/>
            <a:ext cx="35337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8" name="그룹 18"/>
          <p:cNvGrpSpPr>
            <a:grpSpLocks/>
          </p:cNvGrpSpPr>
          <p:nvPr/>
        </p:nvGrpSpPr>
        <p:grpSpPr bwMode="auto">
          <a:xfrm>
            <a:off x="198438" y="188913"/>
            <a:ext cx="4552950" cy="369887"/>
            <a:chOff x="818218" y="679887"/>
            <a:chExt cx="4552966" cy="369883"/>
          </a:xfrm>
        </p:grpSpPr>
        <p:sp>
          <p:nvSpPr>
            <p:cNvPr id="7169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4275527" cy="307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효과에 영향을 미치는 정보원의 주요 속성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38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69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1689" name="TextBox 25"/>
          <p:cNvSpPr txBox="1">
            <a:spLocks noChangeArrowheads="1"/>
          </p:cNvSpPr>
          <p:nvPr/>
        </p:nvSpPr>
        <p:spPr bwMode="auto">
          <a:xfrm>
            <a:off x="1254125" y="1268413"/>
            <a:ext cx="547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잘생기고 예쁜 사람이 일도 잘할 것 같은 이유는</a:t>
            </a:r>
            <a:r>
              <a:rPr kumimoji="0"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20" name="직사각형 9"/>
          <p:cNvSpPr/>
          <p:nvPr/>
        </p:nvSpPr>
        <p:spPr>
          <a:xfrm>
            <a:off x="1162050" y="14128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21498"/>
          <a:stretch>
            <a:fillRect/>
          </a:stretch>
        </p:blipFill>
        <p:spPr bwMode="auto">
          <a:xfrm>
            <a:off x="4665663" y="1452563"/>
            <a:ext cx="18875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그림 25" descr="783949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6667" r="33496"/>
          <a:stretch>
            <a:fillRect/>
          </a:stretch>
        </p:blipFill>
        <p:spPr bwMode="auto">
          <a:xfrm>
            <a:off x="298450" y="1452563"/>
            <a:ext cx="188753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r="61751"/>
          <a:stretch>
            <a:fillRect/>
          </a:stretch>
        </p:blipFill>
        <p:spPr bwMode="auto">
          <a:xfrm>
            <a:off x="6824663" y="1452563"/>
            <a:ext cx="96043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52563"/>
            <a:ext cx="19605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25"/>
          <p:cNvSpPr txBox="1">
            <a:spLocks noChangeArrowheads="1"/>
          </p:cNvSpPr>
          <p:nvPr/>
        </p:nvSpPr>
        <p:spPr bwMode="auto">
          <a:xfrm>
            <a:off x="369888" y="936625"/>
            <a:ext cx="3398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원천 유형에 따른 정보원의 구분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9"/>
          <p:cNvSpPr/>
          <p:nvPr/>
        </p:nvSpPr>
        <p:spPr>
          <a:xfrm>
            <a:off x="298450" y="10810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>
            <a:off x="303213" y="4051300"/>
            <a:ext cx="1911350" cy="135731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기업정보 원천</a:t>
            </a:r>
            <a:endParaRPr kumimoji="0" lang="en-US" altLang="ko-KR" sz="1600" b="1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광고</a:t>
            </a:r>
            <a:r>
              <a:rPr kumimoji="0"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,</a:t>
            </a: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판매원</a:t>
            </a:r>
            <a:r>
              <a:rPr kumimoji="0"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,</a:t>
            </a: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포장 및</a:t>
            </a:r>
            <a:endParaRPr kumimoji="0"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점포 내 정보 등</a:t>
            </a:r>
            <a:endParaRPr kumimoji="0"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8" name="모서리가 둥근 직사각형 13"/>
          <p:cNvSpPr/>
          <p:nvPr/>
        </p:nvSpPr>
        <p:spPr>
          <a:xfrm>
            <a:off x="2479675" y="4051300"/>
            <a:ext cx="1909763" cy="135731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개인적 원천</a:t>
            </a:r>
            <a:endParaRPr kumimoji="0" lang="en-US" altLang="ko-KR" sz="1600" b="1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defTabSz="457200" fontAlgn="auto"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가족</a:t>
            </a:r>
            <a:r>
              <a:rPr kumimoji="0"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,</a:t>
            </a: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친지</a:t>
            </a:r>
            <a:endParaRPr kumimoji="0"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19" name="모서리가 둥근 직사각형 13"/>
          <p:cNvSpPr/>
          <p:nvPr/>
        </p:nvSpPr>
        <p:spPr>
          <a:xfrm>
            <a:off x="4654550" y="4051300"/>
            <a:ext cx="1909763" cy="135731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latinLnBrk="0">
              <a:lnSpc>
                <a:spcPct val="150000"/>
              </a:lnSpc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경험적 원천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직접 사용</a:t>
            </a:r>
            <a:r>
              <a:rPr kumimoji="0" lang="ko-KR" altLang="ja-JP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시험 조작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3"/>
          <p:cNvSpPr/>
          <p:nvPr/>
        </p:nvSpPr>
        <p:spPr>
          <a:xfrm>
            <a:off x="6829425" y="4051300"/>
            <a:ext cx="1909763" cy="135731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중립적 원천</a:t>
            </a:r>
            <a:endParaRPr kumimoji="0" lang="en-US" altLang="ko-KR" sz="1600" b="1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defTabSz="45720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소비자 보호원에서의 발행물</a:t>
            </a:r>
            <a:r>
              <a:rPr kumimoji="0"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,</a:t>
            </a:r>
            <a:r>
              <a:rPr kumimoji="0"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방송 뉴스 등</a:t>
            </a:r>
            <a:endParaRPr kumimoji="0"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pic>
        <p:nvPicPr>
          <p:cNvPr id="40972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8" r="3868"/>
          <a:stretch>
            <a:fillRect/>
          </a:stretch>
        </p:blipFill>
        <p:spPr bwMode="auto">
          <a:xfrm>
            <a:off x="7773988" y="1452563"/>
            <a:ext cx="965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3" name="그룹 18"/>
          <p:cNvGrpSpPr>
            <a:grpSpLocks/>
          </p:cNvGrpSpPr>
          <p:nvPr/>
        </p:nvGrpSpPr>
        <p:grpSpPr bwMode="auto">
          <a:xfrm>
            <a:off x="198438" y="188913"/>
            <a:ext cx="3294062" cy="430212"/>
            <a:chOff x="818218" y="679012"/>
            <a:chExt cx="3292975" cy="430887"/>
          </a:xfrm>
        </p:grpSpPr>
        <p:sp>
          <p:nvSpPr>
            <p:cNvPr id="40975" name="직사각형 10"/>
            <p:cNvSpPr>
              <a:spLocks noChangeArrowheads="1"/>
            </p:cNvSpPr>
            <p:nvPr/>
          </p:nvSpPr>
          <p:spPr bwMode="auto">
            <a:xfrm>
              <a:off x="1095656" y="690468"/>
              <a:ext cx="3015537" cy="3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커뮤니케이터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의미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직사각형 29"/>
            <p:cNvSpPr/>
            <p:nvPr/>
          </p:nvSpPr>
          <p:spPr>
            <a:xfrm>
              <a:off x="818218" y="707632"/>
              <a:ext cx="274546" cy="271888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977" name="TextBox 4"/>
            <p:cNvSpPr txBox="1">
              <a:spLocks noChangeArrowheads="1"/>
            </p:cNvSpPr>
            <p:nvPr/>
          </p:nvSpPr>
          <p:spPr bwMode="auto">
            <a:xfrm>
              <a:off x="906558" y="679012"/>
              <a:ext cx="170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8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0974" name="TextBox 1"/>
          <p:cNvSpPr txBox="1">
            <a:spLocks noChangeArrowheads="1"/>
          </p:cNvSpPr>
          <p:nvPr/>
        </p:nvSpPr>
        <p:spPr bwMode="auto">
          <a:xfrm>
            <a:off x="3257550" y="5589588"/>
            <a:ext cx="563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b="1">
                <a:solidFill>
                  <a:srgbClr val="BB0F2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설득 커뮤니케이션 효과는 정보원에 따라 달라질 수 있다</a:t>
            </a:r>
            <a:endParaRPr kumimoji="0" lang="en-US" altLang="ko-KR" b="1">
              <a:solidFill>
                <a:srgbClr val="BB0F2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그룹 61"/>
          <p:cNvGrpSpPr>
            <a:grpSpLocks/>
          </p:cNvGrpSpPr>
          <p:nvPr/>
        </p:nvGrpSpPr>
        <p:grpSpPr bwMode="auto">
          <a:xfrm>
            <a:off x="906463" y="1268413"/>
            <a:ext cx="3994150" cy="3359150"/>
            <a:chOff x="2051677" y="1425052"/>
            <a:chExt cx="5040646" cy="4007896"/>
          </a:xfrm>
        </p:grpSpPr>
        <p:sp>
          <p:nvSpPr>
            <p:cNvPr id="47112" name="이등변 삼각형 58"/>
            <p:cNvSpPr>
              <a:spLocks noChangeArrowheads="1"/>
            </p:cNvSpPr>
            <p:nvPr/>
          </p:nvSpPr>
          <p:spPr bwMode="auto">
            <a:xfrm>
              <a:off x="2724832" y="2008432"/>
              <a:ext cx="3592161" cy="286007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 latinLnBrk="0">
                <a:defRPr/>
              </a:pPr>
              <a:endParaRPr kumimoji="0" lang="ko-KR" altLang="en-US">
                <a:solidFill>
                  <a:srgbClr val="7F7F7F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타원 3"/>
            <p:cNvSpPr>
              <a:spLocks noChangeArrowheads="1"/>
            </p:cNvSpPr>
            <p:nvPr/>
          </p:nvSpPr>
          <p:spPr bwMode="auto">
            <a:xfrm>
              <a:off x="3710522" y="1425052"/>
              <a:ext cx="1620779" cy="1464132"/>
            </a:xfrm>
            <a:prstGeom prst="ellipse">
              <a:avLst/>
            </a:prstGeom>
            <a:solidFill>
              <a:srgbClr val="108BA4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dirty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광고주</a:t>
              </a:r>
            </a:p>
          </p:txBody>
        </p:sp>
        <p:sp>
          <p:nvSpPr>
            <p:cNvPr id="14" name="타원 35"/>
            <p:cNvSpPr>
              <a:spLocks noChangeArrowheads="1"/>
            </p:cNvSpPr>
            <p:nvPr/>
          </p:nvSpPr>
          <p:spPr bwMode="auto">
            <a:xfrm>
              <a:off x="2051677" y="3968815"/>
              <a:ext cx="1620779" cy="1464133"/>
            </a:xfrm>
            <a:prstGeom prst="ellipse">
              <a:avLst/>
            </a:prstGeom>
            <a:solidFill>
              <a:srgbClr val="108BA4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dirty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매체</a:t>
              </a:r>
            </a:p>
          </p:txBody>
        </p:sp>
        <p:sp>
          <p:nvSpPr>
            <p:cNvPr id="15" name="타원 42"/>
            <p:cNvSpPr>
              <a:spLocks noChangeArrowheads="1"/>
            </p:cNvSpPr>
            <p:nvPr/>
          </p:nvSpPr>
          <p:spPr bwMode="auto">
            <a:xfrm>
              <a:off x="5471542" y="3968815"/>
              <a:ext cx="1620781" cy="1464133"/>
            </a:xfrm>
            <a:prstGeom prst="ellipse">
              <a:avLst/>
            </a:prstGeom>
            <a:solidFill>
              <a:srgbClr val="108BA4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dirty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광고</a:t>
              </a:r>
              <a:endParaRPr kumimoji="0" lang="en-US" altLang="ko-KR" sz="2000" b="1" dirty="0">
                <a:solidFill>
                  <a:prstClr val="white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dirty="0">
                  <a:solidFill>
                    <a:prstClr val="white"/>
                  </a:solidFill>
                  <a:latin typeface="나눔고딕" pitchFamily="50" charset="-127"/>
                  <a:ea typeface="나눔고딕" pitchFamily="50" charset="-127"/>
                </a:rPr>
                <a:t>모델</a:t>
              </a:r>
            </a:p>
          </p:txBody>
        </p:sp>
        <p:sp>
          <p:nvSpPr>
            <p:cNvPr id="16" name="직사각형 59"/>
            <p:cNvSpPr/>
            <p:nvPr/>
          </p:nvSpPr>
          <p:spPr>
            <a:xfrm>
              <a:off x="2286000" y="3502761"/>
              <a:ext cx="4572000" cy="8675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광고에서의</a:t>
              </a:r>
              <a:endParaRPr kumimoji="0" lang="en-US" altLang="ko-KR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800" b="1" dirty="0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rPr>
                <a:t>정보원</a:t>
              </a:r>
            </a:p>
          </p:txBody>
        </p:sp>
      </p:grpSp>
      <p:sp>
        <p:nvSpPr>
          <p:cNvPr id="47106" name="양쪽 모서리가 둥근 사각형 46"/>
          <p:cNvSpPr>
            <a:spLocks/>
          </p:cNvSpPr>
          <p:nvPr/>
        </p:nvSpPr>
        <p:spPr bwMode="auto">
          <a:xfrm>
            <a:off x="892175" y="5006975"/>
            <a:ext cx="7331075" cy="817563"/>
          </a:xfrm>
          <a:custGeom>
            <a:avLst/>
            <a:gdLst>
              <a:gd name="T0" fmla="*/ 416453 w 6967537"/>
              <a:gd name="T1" fmla="*/ 0 h 679450"/>
              <a:gd name="T2" fmla="*/ 8124731 w 6967537"/>
              <a:gd name="T3" fmla="*/ 0 h 679450"/>
              <a:gd name="T4" fmla="*/ 8541186 w 6967537"/>
              <a:gd name="T5" fmla="*/ 712762 h 679450"/>
              <a:gd name="T6" fmla="*/ 8541186 w 6967537"/>
              <a:gd name="T7" fmla="*/ 712762 h 679450"/>
              <a:gd name="T8" fmla="*/ 8124731 w 6967537"/>
              <a:gd name="T9" fmla="*/ 1425521 h 679450"/>
              <a:gd name="T10" fmla="*/ 416453 w 6967537"/>
              <a:gd name="T11" fmla="*/ 1425521 h 679450"/>
              <a:gd name="T12" fmla="*/ 0 w 6967537"/>
              <a:gd name="T13" fmla="*/ 712762 h 679450"/>
              <a:gd name="T14" fmla="*/ 0 w 6967537"/>
              <a:gd name="T15" fmla="*/ 712762 h 679450"/>
              <a:gd name="T16" fmla="*/ 416453 w 696753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67537"/>
              <a:gd name="T28" fmla="*/ 0 h 679450"/>
              <a:gd name="T29" fmla="*/ 6967537 w 696753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67537" h="679450">
                <a:moveTo>
                  <a:pt x="339725" y="0"/>
                </a:moveTo>
                <a:lnTo>
                  <a:pt x="6627812" y="0"/>
                </a:lnTo>
                <a:cubicBezTo>
                  <a:pt x="6815437" y="0"/>
                  <a:pt x="6967537" y="152100"/>
                  <a:pt x="6967537" y="339725"/>
                </a:cubicBezTo>
                <a:cubicBezTo>
                  <a:pt x="6967537" y="527350"/>
                  <a:pt x="6815437" y="679450"/>
                  <a:pt x="6627812" y="679450"/>
                </a:cubicBezTo>
                <a:lnTo>
                  <a:pt x="339725" y="679450"/>
                </a:lnTo>
                <a:cubicBezTo>
                  <a:pt x="152100" y="679450"/>
                  <a:pt x="0" y="527350"/>
                  <a:pt x="0" y="339725"/>
                </a:cubicBezTo>
                <a:cubicBezTo>
                  <a:pt x="0" y="152100"/>
                  <a:pt x="152100" y="0"/>
                  <a:pt x="339725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동일한 내용과 형식의 광고 메시지일지라도 그것을 </a:t>
            </a:r>
            <a:r>
              <a:rPr kumimoji="0" lang="ko-KR" altLang="en-US" b="1">
                <a:solidFill>
                  <a:srgbClr val="BB0F2C"/>
                </a:solidFill>
                <a:latin typeface="나눔고딕" pitchFamily="50" charset="-127"/>
                <a:ea typeface="나눔고딕" pitchFamily="50" charset="-127"/>
              </a:rPr>
              <a:t>어떠한 상황에서</a:t>
            </a:r>
            <a:endParaRPr kumimoji="0" lang="en-US" altLang="ko-KR" b="1">
              <a:solidFill>
                <a:srgbClr val="BB0F2C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defTabSz="457200" latinLnBrk="0">
              <a:defRPr/>
            </a:pPr>
            <a:r>
              <a:rPr kumimoji="0" lang="ko-KR" altLang="en-US" b="1">
                <a:solidFill>
                  <a:srgbClr val="BB0F2C"/>
                </a:solidFill>
                <a:latin typeface="나눔고딕" pitchFamily="50" charset="-127"/>
                <a:ea typeface="나눔고딕" pitchFamily="50" charset="-127"/>
              </a:rPr>
              <a:t>누가 전달하느냐</a:t>
            </a:r>
            <a:r>
              <a:rPr kumimoji="0" lang="ko-KR" altLang="en-US" sz="1600">
                <a:latin typeface="나눔고딕" pitchFamily="50" charset="-127"/>
                <a:ea typeface="나눔고딕" pitchFamily="50" charset="-127"/>
              </a:rPr>
              <a:t>에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따라 수용자에게 </a:t>
            </a:r>
            <a:r>
              <a:rPr kumimoji="0" lang="ko-KR" altLang="en-US" b="1">
                <a:solidFill>
                  <a:srgbClr val="BB0F2C"/>
                </a:solidFill>
                <a:latin typeface="나눔고딕" pitchFamily="50" charset="-127"/>
                <a:ea typeface="나눔고딕" pitchFamily="50" charset="-127"/>
              </a:rPr>
              <a:t>상이한 효과</a:t>
            </a:r>
            <a:r>
              <a:rPr kumimoji="0" lang="ko-KR" altLang="en-US" sz="16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를 유발 시킬 수 있다</a:t>
            </a:r>
          </a:p>
        </p:txBody>
      </p:sp>
      <p:sp>
        <p:nvSpPr>
          <p:cNvPr id="19" name="모서리가 둥근 직사각형 13"/>
          <p:cNvSpPr/>
          <p:nvPr/>
        </p:nvSpPr>
        <p:spPr>
          <a:xfrm>
            <a:off x="5151438" y="1627188"/>
            <a:ext cx="3071812" cy="25050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일반적으로 무명 모델보다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유명 모델의 기용이 효과적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이다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457200" latinLnBrk="0">
              <a:lnSpc>
                <a:spcPct val="150000"/>
              </a:lnSpc>
              <a:defRPr/>
            </a:pPr>
            <a:endParaRPr kumimoji="0" lang="en-US" altLang="ko-KR" sz="7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하지만 몇 가지 경우에는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무명 모델이 효과적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인</a:t>
            </a:r>
            <a:r>
              <a:rPr kumimoji="0"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경우도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있다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</a:t>
            </a:r>
            <a:r>
              <a:rPr kumimoji="0" lang="en-US" altLang="ko-KR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① </a:t>
            </a: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유명 모델의 중복 출연</a:t>
            </a:r>
            <a:endParaRPr kumimoji="0" lang="en-US" altLang="ko-KR" sz="12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</a:t>
            </a:r>
            <a:r>
              <a:rPr kumimoji="0" lang="en-US" altLang="ko-KR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② </a:t>
            </a: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제품과 모델의 낮은 연관성</a:t>
            </a:r>
            <a:endParaRPr kumimoji="0" lang="en-US" altLang="ko-KR" sz="12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defTabSz="457200" latinLnBrk="0">
              <a:lnSpc>
                <a:spcPct val="150000"/>
              </a:lnSpc>
              <a:defRPr/>
            </a:pP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      </a:t>
            </a:r>
            <a:r>
              <a:rPr kumimoji="0" lang="en-US" altLang="ko-KR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③ </a:t>
            </a:r>
            <a:r>
              <a:rPr kumimoji="0" lang="ko-KR" altLang="en-US" sz="12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모델이 부정적 사건에 연루</a:t>
            </a:r>
            <a:endParaRPr kumimoji="0" lang="en-US" altLang="ko-KR" sz="11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1989" name="그룹 18"/>
          <p:cNvGrpSpPr>
            <a:grpSpLocks/>
          </p:cNvGrpSpPr>
          <p:nvPr/>
        </p:nvGrpSpPr>
        <p:grpSpPr bwMode="auto">
          <a:xfrm>
            <a:off x="198438" y="188913"/>
            <a:ext cx="3294062" cy="430212"/>
            <a:chOff x="818218" y="679012"/>
            <a:chExt cx="3292975" cy="430887"/>
          </a:xfrm>
        </p:grpSpPr>
        <p:sp>
          <p:nvSpPr>
            <p:cNvPr id="41990" name="직사각형 10"/>
            <p:cNvSpPr>
              <a:spLocks noChangeArrowheads="1"/>
            </p:cNvSpPr>
            <p:nvPr/>
          </p:nvSpPr>
          <p:spPr bwMode="auto">
            <a:xfrm>
              <a:off x="1095656" y="690468"/>
              <a:ext cx="3015537" cy="3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커뮤니케이터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의미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7632"/>
              <a:ext cx="274546" cy="271888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992" name="TextBox 4"/>
            <p:cNvSpPr txBox="1">
              <a:spLocks noChangeArrowheads="1"/>
            </p:cNvSpPr>
            <p:nvPr/>
          </p:nvSpPr>
          <p:spPr bwMode="auto">
            <a:xfrm>
              <a:off x="906558" y="679012"/>
              <a:ext cx="170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8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8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989138"/>
            <a:ext cx="218598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양쪽 모서리가 둥근 사각형 23"/>
          <p:cNvSpPr>
            <a:spLocks/>
          </p:cNvSpPr>
          <p:nvPr/>
        </p:nvSpPr>
        <p:spPr bwMode="auto">
          <a:xfrm>
            <a:off x="1290638" y="5153025"/>
            <a:ext cx="1428750" cy="477838"/>
          </a:xfrm>
          <a:custGeom>
            <a:avLst/>
            <a:gdLst>
              <a:gd name="T0" fmla="*/ 286144 w 1331912"/>
              <a:gd name="T1" fmla="*/ 0 h 431800"/>
              <a:gd name="T2" fmla="*/ 1479118 w 1331912"/>
              <a:gd name="T3" fmla="*/ 0 h 431800"/>
              <a:gd name="T4" fmla="*/ 1765262 w 1331912"/>
              <a:gd name="T5" fmla="*/ 323485 h 431800"/>
              <a:gd name="T6" fmla="*/ 1765262 w 1331912"/>
              <a:gd name="T7" fmla="*/ 323485 h 431800"/>
              <a:gd name="T8" fmla="*/ 1479118 w 1331912"/>
              <a:gd name="T9" fmla="*/ 646969 h 431800"/>
              <a:gd name="T10" fmla="*/ 286144 w 1331912"/>
              <a:gd name="T11" fmla="*/ 646969 h 431800"/>
              <a:gd name="T12" fmla="*/ 0 w 1331912"/>
              <a:gd name="T13" fmla="*/ 323485 h 431800"/>
              <a:gd name="T14" fmla="*/ 0 w 1331912"/>
              <a:gd name="T15" fmla="*/ 323485 h 431800"/>
              <a:gd name="T16" fmla="*/ 286144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유명인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131" name="양쪽 모서리가 둥근 사각형 23"/>
          <p:cNvSpPr>
            <a:spLocks/>
          </p:cNvSpPr>
          <p:nvPr/>
        </p:nvSpPr>
        <p:spPr bwMode="auto">
          <a:xfrm>
            <a:off x="3981450" y="5153025"/>
            <a:ext cx="1430338" cy="477838"/>
          </a:xfrm>
          <a:custGeom>
            <a:avLst/>
            <a:gdLst>
              <a:gd name="T0" fmla="*/ 287100 w 1331912"/>
              <a:gd name="T1" fmla="*/ 0 h 431800"/>
              <a:gd name="T2" fmla="*/ 1484054 w 1331912"/>
              <a:gd name="T3" fmla="*/ 0 h 431800"/>
              <a:gd name="T4" fmla="*/ 1771155 w 1331912"/>
              <a:gd name="T5" fmla="*/ 323485 h 431800"/>
              <a:gd name="T6" fmla="*/ 1771155 w 1331912"/>
              <a:gd name="T7" fmla="*/ 323485 h 431800"/>
              <a:gd name="T8" fmla="*/ 1484054 w 1331912"/>
              <a:gd name="T9" fmla="*/ 646969 h 431800"/>
              <a:gd name="T10" fmla="*/ 287100 w 1331912"/>
              <a:gd name="T11" fmla="*/ 646969 h 431800"/>
              <a:gd name="T12" fmla="*/ 0 w 1331912"/>
              <a:gd name="T13" fmla="*/ 323485 h 431800"/>
              <a:gd name="T14" fmla="*/ 0 w 1331912"/>
              <a:gd name="T15" fmla="*/ 323485 h 431800"/>
              <a:gd name="T16" fmla="*/ 287100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일반인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132" name="양쪽 모서리가 둥근 사각형 23"/>
          <p:cNvSpPr>
            <a:spLocks/>
          </p:cNvSpPr>
          <p:nvPr/>
        </p:nvSpPr>
        <p:spPr bwMode="auto">
          <a:xfrm>
            <a:off x="6554788" y="5153025"/>
            <a:ext cx="1430337" cy="477838"/>
          </a:xfrm>
          <a:custGeom>
            <a:avLst/>
            <a:gdLst>
              <a:gd name="T0" fmla="*/ 287100 w 1331912"/>
              <a:gd name="T1" fmla="*/ 0 h 431800"/>
              <a:gd name="T2" fmla="*/ 1484051 w 1331912"/>
              <a:gd name="T3" fmla="*/ 0 h 431800"/>
              <a:gd name="T4" fmla="*/ 1771151 w 1331912"/>
              <a:gd name="T5" fmla="*/ 323485 h 431800"/>
              <a:gd name="T6" fmla="*/ 1771151 w 1331912"/>
              <a:gd name="T7" fmla="*/ 323485 h 431800"/>
              <a:gd name="T8" fmla="*/ 1484051 w 1331912"/>
              <a:gd name="T9" fmla="*/ 646969 h 431800"/>
              <a:gd name="T10" fmla="*/ 287100 w 1331912"/>
              <a:gd name="T11" fmla="*/ 646969 h 431800"/>
              <a:gd name="T12" fmla="*/ 0 w 1331912"/>
              <a:gd name="T13" fmla="*/ 323485 h 431800"/>
              <a:gd name="T14" fmla="*/ 0 w 1331912"/>
              <a:gd name="T15" fmla="*/ 323485 h 431800"/>
              <a:gd name="T16" fmla="*/ 287100 w 1331912"/>
              <a:gd name="T17" fmla="*/ 0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1912"/>
              <a:gd name="T28" fmla="*/ 0 h 431800"/>
              <a:gd name="T29" fmla="*/ 1331912 w 1331912"/>
              <a:gd name="T30" fmla="*/ 431800 h 431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1912" h="431800">
                <a:moveTo>
                  <a:pt x="215900" y="0"/>
                </a:moveTo>
                <a:lnTo>
                  <a:pt x="1116012" y="0"/>
                </a:lnTo>
                <a:cubicBezTo>
                  <a:pt x="1235250" y="0"/>
                  <a:pt x="1331912" y="96662"/>
                  <a:pt x="1331912" y="215900"/>
                </a:cubicBezTo>
                <a:cubicBezTo>
                  <a:pt x="1331912" y="335138"/>
                  <a:pt x="1235250" y="431800"/>
                  <a:pt x="1116012" y="431800"/>
                </a:cubicBezTo>
                <a:lnTo>
                  <a:pt x="215900" y="431800"/>
                </a:lnTo>
                <a:cubicBezTo>
                  <a:pt x="96662" y="431800"/>
                  <a:pt x="0" y="335138"/>
                  <a:pt x="0" y="215900"/>
                </a:cubicBezTo>
                <a:cubicBezTo>
                  <a:pt x="0" y="96662"/>
                  <a:pt x="96662" y="0"/>
                  <a:pt x="215900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latinLnBrk="0">
              <a:defRPr/>
            </a:pPr>
            <a:r>
              <a:rPr kumimoji="0" lang="ko-KR" altLang="en-US" sz="16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전문가</a:t>
            </a:r>
            <a:endParaRPr kumimoji="0" lang="en-US" altLang="ko-KR" sz="1600" b="1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213"/>
          </a:xfrm>
        </p:grpSpPr>
        <p:sp>
          <p:nvSpPr>
            <p:cNvPr id="43017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20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1060450" y="1063849"/>
              <a:ext cx="352322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19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43015" name="Picture 2" descr="스크린샷 2015-02-06 오전 3.4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989138"/>
            <a:ext cx="27003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 descr="스크린샷 2015-02-06 오전 3.46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1989138"/>
            <a:ext cx="21701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8"/>
          <p:cNvSpPr txBox="1">
            <a:spLocks noChangeArrowheads="1"/>
          </p:cNvSpPr>
          <p:nvPr/>
        </p:nvSpPr>
        <p:spPr bwMode="auto">
          <a:xfrm>
            <a:off x="1155700" y="1847850"/>
            <a:ext cx="540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그가 광고하는 제품에 대한 일반적인 사용 경험 외에는</a:t>
            </a:r>
            <a:endParaRPr kumimoji="0" lang="en-US" altLang="ko-KR" sz="16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0" hangingPunct="1"/>
            <a:r>
              <a:rPr kumimoji="0" lang="ko-KR" altLang="en-US" sz="16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어떠한 전문지식도 가지고 있지 않을 것으로 기대되는 일반인</a:t>
            </a:r>
          </a:p>
        </p:txBody>
      </p:sp>
      <p:sp>
        <p:nvSpPr>
          <p:cNvPr id="44035" name="TextBox 29"/>
          <p:cNvSpPr txBox="1">
            <a:spLocks noChangeArrowheads="1"/>
          </p:cNvSpPr>
          <p:nvPr/>
        </p:nvSpPr>
        <p:spPr bwMode="auto">
          <a:xfrm>
            <a:off x="1458913" y="4672013"/>
            <a:ext cx="180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수신자가 자신과 같은</a:t>
            </a:r>
            <a:endParaRPr kumimoji="0" lang="en-US" altLang="ko-KR" sz="1400">
              <a:solidFill>
                <a:srgbClr val="59595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지위에 있다고 지각</a:t>
            </a:r>
            <a:endParaRPr kumimoji="0" lang="en-US" altLang="ko-KR" sz="1400">
              <a:solidFill>
                <a:srgbClr val="59595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036" name="TextBox 30"/>
          <p:cNvSpPr txBox="1">
            <a:spLocks noChangeArrowheads="1"/>
          </p:cNvSpPr>
          <p:nvPr/>
        </p:nvSpPr>
        <p:spPr bwMode="auto">
          <a:xfrm>
            <a:off x="4156075" y="5187950"/>
            <a:ext cx="141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유사성과 일체감</a:t>
            </a:r>
          </a:p>
        </p:txBody>
      </p:sp>
      <p:sp>
        <p:nvSpPr>
          <p:cNvPr id="44037" name="TextBox 31"/>
          <p:cNvSpPr txBox="1">
            <a:spLocks noChangeArrowheads="1"/>
          </p:cNvSpPr>
          <p:nvPr/>
        </p:nvSpPr>
        <p:spPr bwMode="auto">
          <a:xfrm>
            <a:off x="6553200" y="3884613"/>
            <a:ext cx="1516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광고에 대한</a:t>
            </a:r>
            <a:endParaRPr kumimoji="0" lang="en-US" altLang="ko-KR" sz="1400">
              <a:solidFill>
                <a:srgbClr val="595959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0" hangingPunct="1"/>
            <a:r>
              <a:rPr kumimoji="0" lang="ko-KR" altLang="en-US" sz="1400">
                <a:solidFill>
                  <a:srgbClr val="595959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인식 및 효과 높임</a:t>
            </a:r>
          </a:p>
        </p:txBody>
      </p:sp>
      <p:sp>
        <p:nvSpPr>
          <p:cNvPr id="44038" name="TextBox 25"/>
          <p:cNvSpPr txBox="1">
            <a:spLocks noChangeArrowheads="1"/>
          </p:cNvSpPr>
          <p:nvPr/>
        </p:nvSpPr>
        <p:spPr bwMode="auto">
          <a:xfrm>
            <a:off x="1165225" y="1449388"/>
            <a:ext cx="339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광고 모델 정의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직사각형 9"/>
          <p:cNvSpPr/>
          <p:nvPr/>
        </p:nvSpPr>
        <p:spPr>
          <a:xfrm>
            <a:off x="1093788" y="15938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4040" name="TextBox 25"/>
          <p:cNvSpPr txBox="1">
            <a:spLocks noChangeArrowheads="1"/>
          </p:cNvSpPr>
          <p:nvPr/>
        </p:nvSpPr>
        <p:spPr bwMode="auto">
          <a:xfrm>
            <a:off x="1176338" y="2724150"/>
            <a:ext cx="3398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광고 모델 특성</a:t>
            </a:r>
            <a:endParaRPr kumimoji="0" lang="en-US" altLang="ko-KR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9"/>
          <p:cNvSpPr/>
          <p:nvPr/>
        </p:nvSpPr>
        <p:spPr>
          <a:xfrm>
            <a:off x="1104900" y="28686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5" name="타원 24"/>
          <p:cNvSpPr>
            <a:spLocks noChangeArrowheads="1"/>
          </p:cNvSpPr>
          <p:nvPr/>
        </p:nvSpPr>
        <p:spPr bwMode="auto">
          <a:xfrm>
            <a:off x="2071688" y="3948113"/>
            <a:ext cx="571500" cy="571500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6" name="타원 25"/>
          <p:cNvSpPr>
            <a:spLocks noChangeArrowheads="1"/>
          </p:cNvSpPr>
          <p:nvPr/>
        </p:nvSpPr>
        <p:spPr bwMode="auto">
          <a:xfrm>
            <a:off x="4572000" y="4519613"/>
            <a:ext cx="571500" cy="571500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9" name="타원 28"/>
          <p:cNvSpPr>
            <a:spLocks noChangeArrowheads="1"/>
          </p:cNvSpPr>
          <p:nvPr/>
        </p:nvSpPr>
        <p:spPr bwMode="auto">
          <a:xfrm>
            <a:off x="7000875" y="3233738"/>
            <a:ext cx="571500" cy="571500"/>
          </a:xfrm>
          <a:prstGeom prst="ellipse">
            <a:avLst/>
          </a:pr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Calibri" pitchFamily="34" charset="0"/>
              <a:ea typeface="맑은 고딕" pitchFamily="50" charset="-127"/>
            </a:endParaRPr>
          </a:p>
        </p:txBody>
      </p:sp>
      <p:cxnSp>
        <p:nvCxnSpPr>
          <p:cNvPr id="31" name="직선 화살표 연결선 30"/>
          <p:cNvCxnSpPr>
            <a:cxnSpLocks noChangeShapeType="1"/>
          </p:cNvCxnSpPr>
          <p:nvPr/>
        </p:nvCxnSpPr>
        <p:spPr bwMode="auto">
          <a:xfrm>
            <a:off x="2786063" y="4305300"/>
            <a:ext cx="1643062" cy="500063"/>
          </a:xfrm>
          <a:prstGeom prst="straightConnector1">
            <a:avLst/>
          </a:prstGeom>
          <a:noFill/>
          <a:ln w="25400">
            <a:solidFill>
              <a:srgbClr val="D9D9D9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40" name="직선 화살표 연결선 39"/>
          <p:cNvCxnSpPr>
            <a:cxnSpLocks noChangeShapeType="1"/>
          </p:cNvCxnSpPr>
          <p:nvPr/>
        </p:nvCxnSpPr>
        <p:spPr bwMode="auto">
          <a:xfrm flipV="1">
            <a:off x="5286375" y="3662363"/>
            <a:ext cx="1643063" cy="1071562"/>
          </a:xfrm>
          <a:prstGeom prst="straightConnector1">
            <a:avLst/>
          </a:prstGeom>
          <a:noFill/>
          <a:ln w="25400">
            <a:solidFill>
              <a:srgbClr val="D9D9D9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grpSp>
        <p:nvGrpSpPr>
          <p:cNvPr id="4404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404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05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4048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13"/>
          <p:cNvSpPr/>
          <p:nvPr/>
        </p:nvSpPr>
        <p:spPr>
          <a:xfrm>
            <a:off x="538163" y="2033588"/>
            <a:ext cx="3843337" cy="34575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소비자 증언은 소비자 신뢰감을 유도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증대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endParaRPr kumimoji="0" lang="ko-KR" altLang="en-US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같은 연령층의 인물일 경우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표적소비자와의 동료의식 유발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endParaRPr kumimoji="0" lang="ko-KR" altLang="en-US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경쟁제품 대비 우수한 점을 가지고 있지만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소비자들이 그 차이점을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인식하지 못할 때 효과적</a:t>
            </a:r>
          </a:p>
          <a:p>
            <a:pPr marL="342900" indent="-342900" defTabSz="457200" latinLnBrk="0">
              <a:lnSpc>
                <a:spcPct val="130000"/>
              </a:lnSpc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4.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위험도가 낮은 일상용품은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30000"/>
              </a:lnSpc>
              <a:defRPr/>
            </a:pPr>
            <a:r>
              <a:rPr kumimoji="0" 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일반 소비자 광고모델이 더 효과적  </a:t>
            </a:r>
            <a:endParaRPr kumimoji="0" lang="en-US" altLang="ko-KR" sz="1400">
              <a:solidFill>
                <a:srgbClr val="7F7F7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양쪽 모서리가 둥근 사각형 23"/>
          <p:cNvSpPr>
            <a:spLocks/>
          </p:cNvSpPr>
          <p:nvPr/>
        </p:nvSpPr>
        <p:spPr bwMode="auto">
          <a:xfrm>
            <a:off x="1187450" y="1449388"/>
            <a:ext cx="2511425" cy="404812"/>
          </a:xfrm>
          <a:custGeom>
            <a:avLst/>
            <a:gdLst>
              <a:gd name="T0" fmla="*/ 202327 w 2512110"/>
              <a:gd name="T1" fmla="*/ 0 h 404763"/>
              <a:gd name="T2" fmla="*/ 2309099 w 2512110"/>
              <a:gd name="T3" fmla="*/ 0 h 404763"/>
              <a:gd name="T4" fmla="*/ 2511426 w 2512110"/>
              <a:gd name="T5" fmla="*/ 202407 h 404763"/>
              <a:gd name="T6" fmla="*/ 2511425 w 2512110"/>
              <a:gd name="T7" fmla="*/ 202407 h 404763"/>
              <a:gd name="T8" fmla="*/ 2309098 w 2512110"/>
              <a:gd name="T9" fmla="*/ 404814 h 404763"/>
              <a:gd name="T10" fmla="*/ 202327 w 2512110"/>
              <a:gd name="T11" fmla="*/ 404813 h 404763"/>
              <a:gd name="T12" fmla="*/ 0 w 2512110"/>
              <a:gd name="T13" fmla="*/ 202406 h 404763"/>
              <a:gd name="T14" fmla="*/ 0 w 2512110"/>
              <a:gd name="T15" fmla="*/ 202407 h 404763"/>
              <a:gd name="T16" fmla="*/ 202327 w 2512110"/>
              <a:gd name="T17" fmla="*/ 0 h 4047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2110"/>
              <a:gd name="T28" fmla="*/ 0 h 404763"/>
              <a:gd name="T29" fmla="*/ 2512110 w 2512110"/>
              <a:gd name="T30" fmla="*/ 404763 h 4047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2110" h="404763">
                <a:moveTo>
                  <a:pt x="202382" y="0"/>
                </a:moveTo>
                <a:lnTo>
                  <a:pt x="2309729" y="0"/>
                </a:lnTo>
                <a:cubicBezTo>
                  <a:pt x="2421501" y="0"/>
                  <a:pt x="2512111" y="90610"/>
                  <a:pt x="2512111" y="202382"/>
                </a:cubicBezTo>
                <a:lnTo>
                  <a:pt x="2512110" y="202382"/>
                </a:lnTo>
                <a:cubicBezTo>
                  <a:pt x="2512110" y="314154"/>
                  <a:pt x="2421500" y="404764"/>
                  <a:pt x="2309728" y="404764"/>
                </a:cubicBezTo>
                <a:lnTo>
                  <a:pt x="202382" y="404763"/>
                </a:lnTo>
                <a:cubicBezTo>
                  <a:pt x="90610" y="404763"/>
                  <a:pt x="0" y="314153"/>
                  <a:pt x="0" y="202381"/>
                </a:cubicBezTo>
                <a:lnTo>
                  <a:pt x="0" y="202382"/>
                </a:lnTo>
                <a:cubicBezTo>
                  <a:pt x="0" y="90610"/>
                  <a:pt x="90610" y="0"/>
                  <a:pt x="202382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광고 모델 </a:t>
            </a:r>
            <a:r>
              <a:rPr kumimoji="0"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장점</a:t>
            </a:r>
            <a:endParaRPr kumimoji="0" lang="en-US" altLang="ko-KR" sz="16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모서리가 둥근 직사각형 13"/>
          <p:cNvSpPr/>
          <p:nvPr/>
        </p:nvSpPr>
        <p:spPr>
          <a:xfrm>
            <a:off x="4681538" y="2033588"/>
            <a:ext cx="3843337" cy="34575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증언식 광고물에서 신뢰감 얻기 위한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 제작상의 어려움 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모델의 자연스런 증언 연출 어려움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342900" indent="-342900" defTabSz="457200" latinLnBrk="0">
              <a:lnSpc>
                <a:spcPct val="150000"/>
              </a:lnSpc>
              <a:defRPr/>
            </a:pP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제품사용 후</a:t>
            </a:r>
            <a:r>
              <a:rPr kumimoji="0" lang="en-US" alt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기대했던 만큼의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50000"/>
              </a:lnSpc>
              <a:defRPr/>
            </a:pPr>
            <a:r>
              <a:rPr kumimoji="0" 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만족감을 얻지 못했을 경우</a:t>
            </a:r>
            <a:endParaRPr kumimoji="0" lang="en-US" altLang="ko-KR" sz="14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 defTabSz="457200" latinLnBrk="0">
              <a:lnSpc>
                <a:spcPct val="150000"/>
              </a:lnSpc>
              <a:defRPr/>
            </a:pPr>
            <a:r>
              <a:rPr kumimoji="0" lang="ko-KR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40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   오히려 광고에 대한 불신감 커짐</a:t>
            </a:r>
          </a:p>
        </p:txBody>
      </p:sp>
      <p:sp>
        <p:nvSpPr>
          <p:cNvPr id="29" name="양쪽 모서리가 둥근 사각형 23"/>
          <p:cNvSpPr>
            <a:spLocks/>
          </p:cNvSpPr>
          <p:nvPr/>
        </p:nvSpPr>
        <p:spPr bwMode="auto">
          <a:xfrm>
            <a:off x="5337175" y="1449388"/>
            <a:ext cx="2513013" cy="404812"/>
          </a:xfrm>
          <a:custGeom>
            <a:avLst/>
            <a:gdLst>
              <a:gd name="T0" fmla="*/ 202455 w 2512110"/>
              <a:gd name="T1" fmla="*/ 0 h 404763"/>
              <a:gd name="T2" fmla="*/ 2310559 w 2512110"/>
              <a:gd name="T3" fmla="*/ 0 h 404763"/>
              <a:gd name="T4" fmla="*/ 2513014 w 2512110"/>
              <a:gd name="T5" fmla="*/ 202407 h 404763"/>
              <a:gd name="T6" fmla="*/ 2513013 w 2512110"/>
              <a:gd name="T7" fmla="*/ 202407 h 404763"/>
              <a:gd name="T8" fmla="*/ 2310558 w 2512110"/>
              <a:gd name="T9" fmla="*/ 404814 h 404763"/>
              <a:gd name="T10" fmla="*/ 202455 w 2512110"/>
              <a:gd name="T11" fmla="*/ 404813 h 404763"/>
              <a:gd name="T12" fmla="*/ 0 w 2512110"/>
              <a:gd name="T13" fmla="*/ 202406 h 404763"/>
              <a:gd name="T14" fmla="*/ 0 w 2512110"/>
              <a:gd name="T15" fmla="*/ 202407 h 404763"/>
              <a:gd name="T16" fmla="*/ 202455 w 2512110"/>
              <a:gd name="T17" fmla="*/ 0 h 4047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2110"/>
              <a:gd name="T28" fmla="*/ 0 h 404763"/>
              <a:gd name="T29" fmla="*/ 2512110 w 2512110"/>
              <a:gd name="T30" fmla="*/ 404763 h 4047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2110" h="404763">
                <a:moveTo>
                  <a:pt x="202382" y="0"/>
                </a:moveTo>
                <a:lnTo>
                  <a:pt x="2309729" y="0"/>
                </a:lnTo>
                <a:cubicBezTo>
                  <a:pt x="2421501" y="0"/>
                  <a:pt x="2512111" y="90610"/>
                  <a:pt x="2512111" y="202382"/>
                </a:cubicBezTo>
                <a:lnTo>
                  <a:pt x="2512110" y="202382"/>
                </a:lnTo>
                <a:cubicBezTo>
                  <a:pt x="2512110" y="314154"/>
                  <a:pt x="2421500" y="404764"/>
                  <a:pt x="2309728" y="404764"/>
                </a:cubicBezTo>
                <a:lnTo>
                  <a:pt x="202382" y="404763"/>
                </a:lnTo>
                <a:cubicBezTo>
                  <a:pt x="90610" y="404763"/>
                  <a:pt x="0" y="314153"/>
                  <a:pt x="0" y="202381"/>
                </a:cubicBezTo>
                <a:lnTo>
                  <a:pt x="0" y="202382"/>
                </a:lnTo>
                <a:cubicBezTo>
                  <a:pt x="0" y="90610"/>
                  <a:pt x="90610" y="0"/>
                  <a:pt x="202382" y="0"/>
                </a:cubicBezTo>
                <a:close/>
              </a:path>
            </a:pathLst>
          </a:custGeom>
          <a:solidFill>
            <a:srgbClr val="D9D9D9"/>
          </a:solidFill>
          <a:ln w="25400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광고 모델 </a:t>
            </a:r>
            <a:r>
              <a:rPr kumimoji="0" lang="ko-KR" altLang="en-US" sz="16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단점</a:t>
            </a:r>
            <a:endParaRPr kumimoji="0" lang="en-US" altLang="ko-KR" sz="16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062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광고 모델</a:t>
            </a:r>
          </a:p>
        </p:txBody>
      </p:sp>
      <p:grpSp>
        <p:nvGrpSpPr>
          <p:cNvPr id="4506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506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06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" descr="스크린샷 2013-10-05 오후 9.5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9"/>
          <a:stretch>
            <a:fillRect/>
          </a:stretch>
        </p:blipFill>
        <p:spPr bwMode="auto">
          <a:xfrm>
            <a:off x="915988" y="1647825"/>
            <a:ext cx="3292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2" descr="스크린샷 2013-10-05 오후 9.52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>
            <a:fillRect/>
          </a:stretch>
        </p:blipFill>
        <p:spPr bwMode="auto">
          <a:xfrm>
            <a:off x="915988" y="3822700"/>
            <a:ext cx="3292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13"/>
          <p:cNvSpPr txBox="1">
            <a:spLocks noChangeArrowheads="1"/>
          </p:cNvSpPr>
          <p:nvPr/>
        </p:nvSpPr>
        <p:spPr bwMode="auto">
          <a:xfrm>
            <a:off x="866775" y="1144588"/>
            <a:ext cx="3344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5-2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현대자동차 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엑센트 영가이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</a:p>
        </p:txBody>
      </p:sp>
      <p:sp>
        <p:nvSpPr>
          <p:cNvPr id="46085" name="TextBox 14"/>
          <p:cNvSpPr txBox="1">
            <a:spLocks noChangeArrowheads="1"/>
          </p:cNvSpPr>
          <p:nvPr/>
        </p:nvSpPr>
        <p:spPr bwMode="auto">
          <a:xfrm>
            <a:off x="3540125" y="3508375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2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2010</a:t>
            </a:r>
            <a:r>
              <a:rPr kumimoji="0" lang="ko-KR" altLang="en-US" sz="12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46086" name="TextBox 15"/>
          <p:cNvSpPr txBox="1">
            <a:spLocks noChangeArrowheads="1"/>
          </p:cNvSpPr>
          <p:nvPr/>
        </p:nvSpPr>
        <p:spPr bwMode="auto">
          <a:xfrm>
            <a:off x="3540125" y="5851525"/>
            <a:ext cx="701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2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2011</a:t>
            </a:r>
            <a:r>
              <a:rPr kumimoji="0" lang="ko-KR" altLang="en-US" sz="12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</a:p>
        </p:txBody>
      </p:sp>
      <p:sp>
        <p:nvSpPr>
          <p:cNvPr id="17" name="직사각형 9"/>
          <p:cNvSpPr/>
          <p:nvPr/>
        </p:nvSpPr>
        <p:spPr>
          <a:xfrm>
            <a:off x="792163" y="12747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6088" name="TextBox 18"/>
          <p:cNvSpPr txBox="1">
            <a:spLocks noChangeArrowheads="1"/>
          </p:cNvSpPr>
          <p:nvPr/>
        </p:nvSpPr>
        <p:spPr bwMode="auto">
          <a:xfrm>
            <a:off x="4702175" y="1144588"/>
            <a:ext cx="3594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5-3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웅진코웨이 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시후 다큐 캠페인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endParaRPr kumimoji="0"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직사각형 9"/>
          <p:cNvSpPr/>
          <p:nvPr/>
        </p:nvSpPr>
        <p:spPr>
          <a:xfrm>
            <a:off x="4613275" y="12747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latinLnBrk="0">
              <a:defRPr/>
            </a:pPr>
            <a:endParaRPr kumimoji="0" lang="ko-KR" altLang="en-US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6090" name="TextBox 20"/>
          <p:cNvSpPr txBox="1">
            <a:spLocks noChangeArrowheads="1"/>
          </p:cNvSpPr>
          <p:nvPr/>
        </p:nvSpPr>
        <p:spPr bwMode="auto">
          <a:xfrm>
            <a:off x="7094538" y="5229225"/>
            <a:ext cx="1282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kumimoji="0" lang="en-US" altLang="ko-KR" sz="10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kumimoji="0" lang="ko-KR" altLang="en-US" sz="10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609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609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0" hangingPunct="1"/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정보원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광고모델</a:t>
              </a:r>
              <a:r>
                <a:rPr kumimoji="0"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r>
                <a:rPr kumimoji="0"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 분류</a:t>
              </a:r>
              <a:endPara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09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46092" name="그림 21" descr="웅진코웨이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125"/>
            <a:ext cx="37020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Box 39"/>
          <p:cNvSpPr txBox="1">
            <a:spLocks noChangeArrowheads="1"/>
          </p:cNvSpPr>
          <p:nvPr/>
        </p:nvSpPr>
        <p:spPr bwMode="auto">
          <a:xfrm>
            <a:off x="446088" y="549275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일반인 광고 모델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1351</TotalTime>
  <Words>1963</Words>
  <Application>Microsoft Office PowerPoint</Application>
  <PresentationFormat>화면 슬라이드 쇼(4:3)</PresentationFormat>
  <Paragraphs>373</Paragraphs>
  <Slides>34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9" baseType="lpstr">
      <vt:lpstr>HY헤드라인M</vt:lpstr>
      <vt:lpstr>나눔고딕</vt:lpstr>
      <vt:lpstr>MS PGothic</vt:lpstr>
      <vt:lpstr>나눔고딕 ExtraBold</vt:lpstr>
      <vt:lpstr>Wingdings 3</vt:lpstr>
      <vt:lpstr>조선일보명조</vt:lpstr>
      <vt:lpstr>MS PGothic</vt:lpstr>
      <vt:lpstr>Lucida Sans Unicode</vt:lpstr>
      <vt:lpstr>Wingdings 2</vt:lpstr>
      <vt:lpstr>맑은 고딕</vt:lpstr>
      <vt:lpstr>Calibri</vt:lpstr>
      <vt:lpstr>굴림</vt:lpstr>
      <vt:lpstr>Verdana</vt:lpstr>
      <vt:lpstr>Arial</vt:lpstr>
      <vt:lpstr>테마1</vt:lpstr>
      <vt:lpstr>5장. 설득 커뮤니케이터론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Kim;Park</dc:creator>
  <cp:lastModifiedBy>Hyo Kim</cp:lastModifiedBy>
  <cp:revision>112</cp:revision>
  <dcterms:created xsi:type="dcterms:W3CDTF">2010-06-22T08:09:18Z</dcterms:created>
  <dcterms:modified xsi:type="dcterms:W3CDTF">2015-03-24T03:34:33Z</dcterms:modified>
</cp:coreProperties>
</file>