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9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69" r:id="rId11"/>
    <p:sldId id="306" r:id="rId12"/>
    <p:sldId id="309" r:id="rId13"/>
    <p:sldId id="311" r:id="rId14"/>
    <p:sldId id="312" r:id="rId15"/>
    <p:sldId id="370" r:id="rId16"/>
    <p:sldId id="313" r:id="rId17"/>
    <p:sldId id="316" r:id="rId18"/>
    <p:sldId id="315" r:id="rId19"/>
    <p:sldId id="318" r:id="rId20"/>
    <p:sldId id="319" r:id="rId21"/>
    <p:sldId id="320" r:id="rId22"/>
    <p:sldId id="321" r:id="rId23"/>
    <p:sldId id="322" r:id="rId24"/>
    <p:sldId id="372" r:id="rId25"/>
    <p:sldId id="323" r:id="rId26"/>
    <p:sldId id="325" r:id="rId27"/>
    <p:sldId id="326" r:id="rId28"/>
    <p:sldId id="327" r:id="rId29"/>
    <p:sldId id="328" r:id="rId30"/>
    <p:sldId id="329" r:id="rId31"/>
    <p:sldId id="331" r:id="rId32"/>
    <p:sldId id="330" r:id="rId33"/>
    <p:sldId id="37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5" r:id="rId43"/>
    <p:sldId id="346" r:id="rId44"/>
    <p:sldId id="347" r:id="rId45"/>
    <p:sldId id="349" r:id="rId46"/>
    <p:sldId id="348" r:id="rId47"/>
    <p:sldId id="374" r:id="rId48"/>
    <p:sldId id="375" r:id="rId49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50"/>
    </p:embeddedFont>
    <p:embeddedFont>
      <p:font typeface="Lucida Sans Unicode" panose="020B0602030504020204" pitchFamily="34" charset="0"/>
      <p:regular r:id="rId51"/>
    </p:embeddedFont>
    <p:embeddedFont>
      <p:font typeface="Wingdings 2" panose="05020102010507070707" pitchFamily="18" charset="2"/>
      <p:regular r:id="rId52"/>
    </p:embeddedFont>
    <p:embeddedFont>
      <p:font typeface="나눔고딕 ExtraBold" panose="020D0904000000000000" pitchFamily="50" charset="-127"/>
      <p:bold r:id="rId53"/>
    </p:embeddedFont>
    <p:embeddedFont>
      <p:font typeface="맑은 고딕" panose="020B0503020000020004" pitchFamily="50" charset="-127"/>
      <p:regular r:id="rId54"/>
      <p:bold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HY헤드라인M" panose="02030600000101010101" pitchFamily="18" charset="-127"/>
      <p:regular r:id="rId60"/>
    </p:embeddedFont>
    <p:embeddedFont>
      <p:font typeface="Verdana" panose="020B0604030504040204" pitchFamily="34" charset="0"/>
      <p:regular r:id="rId61"/>
      <p:bold r:id="rId62"/>
      <p:italic r:id="rId63"/>
      <p:boldItalic r:id="rId64"/>
    </p:embeddedFont>
    <p:embeddedFont>
      <p:font typeface="나눔고딕" panose="020D0604000000000000" pitchFamily="50" charset="-127"/>
      <p:regular r:id="rId65"/>
      <p:bold r:id="rId66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108BA4"/>
    <a:srgbClr val="F29534"/>
    <a:srgbClr val="D91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98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1B30F-A48A-48EA-80F4-131D360B5C0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49174F9C-E29D-429A-8BA6-74C17423EDAD}">
      <dgm:prSet phldrT="[텍스트]" custT="1"/>
      <dgm:spPr>
        <a:solidFill>
          <a:srgbClr val="108BA4"/>
        </a:solidFill>
      </dgm:spPr>
      <dgm:t>
        <a:bodyPr/>
        <a:lstStyle/>
        <a:p>
          <a:pPr latinLnBrk="1"/>
          <a:r>
            <a:rPr lang="ko-KR" altLang="en-US" sz="1400" b="1" dirty="0" smtClean="0">
              <a:latin typeface="나눔고딕" pitchFamily="50" charset="-127"/>
              <a:ea typeface="나눔고딕" pitchFamily="50" charset="-127"/>
            </a:rPr>
            <a:t>학습이론</a:t>
          </a:r>
          <a:endParaRPr lang="ko-KR" altLang="en-US" sz="1400" b="1" dirty="0">
            <a:latin typeface="나눔고딕" pitchFamily="50" charset="-127"/>
            <a:ea typeface="나눔고딕" pitchFamily="50" charset="-127"/>
          </a:endParaRPr>
        </a:p>
      </dgm:t>
    </dgm:pt>
    <dgm:pt modelId="{F5DA718D-D4BA-43D0-A00F-1A33559DBED6}" type="parTrans" cxnId="{592A8665-9930-429B-94B4-909911AAEFE0}">
      <dgm:prSet/>
      <dgm:spPr/>
      <dgm:t>
        <a:bodyPr/>
        <a:lstStyle/>
        <a:p>
          <a:pPr latinLnBrk="1"/>
          <a:endParaRPr lang="ko-KR" altLang="en-US" sz="1100" b="1">
            <a:latin typeface="나눔고딕" pitchFamily="50" charset="-127"/>
            <a:ea typeface="나눔고딕" pitchFamily="50" charset="-127"/>
          </a:endParaRPr>
        </a:p>
      </dgm:t>
    </dgm:pt>
    <dgm:pt modelId="{13B5CC8E-5C51-42EC-8140-2C5171FE667A}" type="sibTrans" cxnId="{592A8665-9930-429B-94B4-909911AAEFE0}">
      <dgm:prSet/>
      <dgm:spPr/>
      <dgm:t>
        <a:bodyPr/>
        <a:lstStyle/>
        <a:p>
          <a:pPr latinLnBrk="1"/>
          <a:endParaRPr lang="ko-KR" altLang="en-US" sz="1100" b="1">
            <a:latin typeface="나눔고딕" pitchFamily="50" charset="-127"/>
            <a:ea typeface="나눔고딕" pitchFamily="50" charset="-127"/>
          </a:endParaRPr>
        </a:p>
      </dgm:t>
    </dgm:pt>
    <dgm:pt modelId="{5B1A9E7B-2AAD-418C-94A5-28D61C3EF582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latin typeface="나눔고딕" pitchFamily="50" charset="-127"/>
              <a:ea typeface="나눔고딕" pitchFamily="50" charset="-127"/>
            </a:rPr>
            <a:t>행동적 학습이론</a:t>
          </a:r>
          <a:endParaRPr lang="en-US" altLang="ko-KR" sz="14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sz="1050" b="0" dirty="0" smtClean="0">
              <a:latin typeface="나눔고딕" pitchFamily="50" charset="-127"/>
              <a:ea typeface="나눔고딕" pitchFamily="50" charset="-127"/>
            </a:rPr>
            <a:t>Behavioral learning theory</a:t>
          </a:r>
          <a:endParaRPr lang="ko-KR" altLang="en-US" sz="1050" b="0" dirty="0">
            <a:latin typeface="나눔고딕" pitchFamily="50" charset="-127"/>
            <a:ea typeface="나눔고딕" pitchFamily="50" charset="-127"/>
          </a:endParaRPr>
        </a:p>
      </dgm:t>
    </dgm:pt>
    <dgm:pt modelId="{A5005173-3531-49FE-8199-3313FD91F448}" type="parTrans" cxnId="{2469BCEF-B97A-44C3-B571-315E4CA12849}">
      <dgm:prSet custT="1"/>
      <dgm:spPr/>
      <dgm:t>
        <a:bodyPr/>
        <a:lstStyle/>
        <a:p>
          <a:pPr latinLnBrk="1"/>
          <a:endParaRPr lang="ko-KR" altLang="en-US" sz="100" b="1">
            <a:latin typeface="나눔고딕" pitchFamily="50" charset="-127"/>
            <a:ea typeface="나눔고딕" pitchFamily="50" charset="-127"/>
          </a:endParaRPr>
        </a:p>
      </dgm:t>
    </dgm:pt>
    <dgm:pt modelId="{536C7575-3368-4A86-ABD0-4AE18234F816}" type="sibTrans" cxnId="{2469BCEF-B97A-44C3-B571-315E4CA12849}">
      <dgm:prSet/>
      <dgm:spPr/>
      <dgm:t>
        <a:bodyPr/>
        <a:lstStyle/>
        <a:p>
          <a:pPr latinLnBrk="1"/>
          <a:endParaRPr lang="ko-KR" altLang="en-US" sz="1100" b="1">
            <a:latin typeface="나눔고딕" pitchFamily="50" charset="-127"/>
            <a:ea typeface="나눔고딕" pitchFamily="50" charset="-127"/>
          </a:endParaRPr>
        </a:p>
      </dgm:t>
    </dgm:pt>
    <dgm:pt modelId="{47EE50FC-7D3B-44A5-87C1-0BBC91156C3A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latin typeface="나눔고딕" pitchFamily="50" charset="-127"/>
              <a:ea typeface="나눔고딕" pitchFamily="50" charset="-127"/>
            </a:rPr>
            <a:t>고전적 조건화</a:t>
          </a:r>
          <a:endParaRPr lang="en-US" altLang="ko-KR" sz="14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sz="1050" dirty="0" smtClean="0">
              <a:latin typeface="나눔고딕" pitchFamily="50" charset="-127"/>
              <a:ea typeface="나눔고딕" pitchFamily="50" charset="-127"/>
            </a:rPr>
            <a:t>Classical conditioning</a:t>
          </a:r>
          <a:endParaRPr lang="ko-KR" altLang="en-US" sz="1050" b="1" dirty="0">
            <a:latin typeface="나눔고딕" pitchFamily="50" charset="-127"/>
            <a:ea typeface="나눔고딕" pitchFamily="50" charset="-127"/>
          </a:endParaRPr>
        </a:p>
      </dgm:t>
    </dgm:pt>
    <dgm:pt modelId="{93C167F5-2945-4B98-ABB6-DE6113E58383}" type="parTrans" cxnId="{9DA06179-C55B-4A14-8ADA-98BD4CE0A168}">
      <dgm:prSet custT="1"/>
      <dgm:spPr/>
      <dgm:t>
        <a:bodyPr/>
        <a:lstStyle/>
        <a:p>
          <a:pPr latinLnBrk="1"/>
          <a:endParaRPr lang="ko-KR" altLang="en-US" sz="100" b="1">
            <a:latin typeface="나눔고딕" pitchFamily="50" charset="-127"/>
            <a:ea typeface="나눔고딕" pitchFamily="50" charset="-127"/>
          </a:endParaRPr>
        </a:p>
      </dgm:t>
    </dgm:pt>
    <dgm:pt modelId="{53E4A49A-00BB-4972-A272-EBBE1E392B09}" type="sibTrans" cxnId="{9DA06179-C55B-4A14-8ADA-98BD4CE0A168}">
      <dgm:prSet/>
      <dgm:spPr/>
      <dgm:t>
        <a:bodyPr/>
        <a:lstStyle/>
        <a:p>
          <a:pPr latinLnBrk="1"/>
          <a:endParaRPr lang="ko-KR" altLang="en-US" sz="1100" b="1">
            <a:latin typeface="나눔고딕" pitchFamily="50" charset="-127"/>
            <a:ea typeface="나눔고딕" pitchFamily="50" charset="-127"/>
          </a:endParaRPr>
        </a:p>
      </dgm:t>
    </dgm:pt>
    <dgm:pt modelId="{026ED004-4F35-4A41-BEE5-EFD8A867C290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latin typeface="나눔고딕" pitchFamily="50" charset="-127"/>
              <a:ea typeface="나눔고딕" pitchFamily="50" charset="-127"/>
            </a:rPr>
            <a:t>조작적 조건화</a:t>
          </a:r>
          <a:endParaRPr lang="en-US" altLang="ko-KR" sz="14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sz="1050" dirty="0" smtClean="0">
              <a:latin typeface="나눔고딕" pitchFamily="50" charset="-127"/>
              <a:ea typeface="나눔고딕" pitchFamily="50" charset="-127"/>
            </a:rPr>
            <a:t>Operant conditioning</a:t>
          </a:r>
          <a:endParaRPr lang="ko-KR" altLang="en-US" sz="1050" b="1" dirty="0">
            <a:latin typeface="나눔고딕" pitchFamily="50" charset="-127"/>
            <a:ea typeface="나눔고딕" pitchFamily="50" charset="-127"/>
          </a:endParaRPr>
        </a:p>
      </dgm:t>
    </dgm:pt>
    <dgm:pt modelId="{EA1F9EBA-FD56-4B75-9B86-C02DA58071DF}" type="parTrans" cxnId="{4DD09A0C-ACD9-4D27-9006-18A9AE2E7A88}">
      <dgm:prSet custT="1"/>
      <dgm:spPr/>
      <dgm:t>
        <a:bodyPr/>
        <a:lstStyle/>
        <a:p>
          <a:pPr latinLnBrk="1"/>
          <a:endParaRPr lang="ko-KR" altLang="en-US" sz="100" b="1">
            <a:latin typeface="나눔고딕" pitchFamily="50" charset="-127"/>
            <a:ea typeface="나눔고딕" pitchFamily="50" charset="-127"/>
          </a:endParaRPr>
        </a:p>
      </dgm:t>
    </dgm:pt>
    <dgm:pt modelId="{B79E1B9C-D6DD-44A9-9FDA-B31F05D1FAAA}" type="sibTrans" cxnId="{4DD09A0C-ACD9-4D27-9006-18A9AE2E7A88}">
      <dgm:prSet/>
      <dgm:spPr/>
      <dgm:t>
        <a:bodyPr/>
        <a:lstStyle/>
        <a:p>
          <a:pPr latinLnBrk="1"/>
          <a:endParaRPr lang="ko-KR" altLang="en-US" sz="1100" b="1">
            <a:latin typeface="나눔고딕" pitchFamily="50" charset="-127"/>
            <a:ea typeface="나눔고딕" pitchFamily="50" charset="-127"/>
          </a:endParaRPr>
        </a:p>
      </dgm:t>
    </dgm:pt>
    <dgm:pt modelId="{16093531-AC46-4437-B495-E9D879F80FC5}">
      <dgm:prSet phldrT="[텍스트]" custT="1"/>
      <dgm:spPr/>
      <dgm:t>
        <a:bodyPr/>
        <a:lstStyle/>
        <a:p>
          <a:pPr latinLnBrk="1"/>
          <a:r>
            <a:rPr lang="ko-KR" altLang="en-US" sz="1400" b="1" dirty="0" smtClean="0">
              <a:latin typeface="나눔고딕" pitchFamily="50" charset="-127"/>
              <a:ea typeface="나눔고딕" pitchFamily="50" charset="-127"/>
            </a:rPr>
            <a:t>인지적 학습이론</a:t>
          </a:r>
          <a:endParaRPr lang="en-US" altLang="ko-KR" sz="14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sz="1050" b="0" dirty="0" smtClean="0">
              <a:latin typeface="나눔고딕" pitchFamily="50" charset="-127"/>
              <a:ea typeface="나눔고딕" pitchFamily="50" charset="-127"/>
            </a:rPr>
            <a:t>Cognitive learning theory</a:t>
          </a:r>
          <a:endParaRPr lang="ko-KR" altLang="en-US" sz="1050" b="0" dirty="0">
            <a:latin typeface="나눔고딕" pitchFamily="50" charset="-127"/>
            <a:ea typeface="나눔고딕" pitchFamily="50" charset="-127"/>
          </a:endParaRPr>
        </a:p>
      </dgm:t>
    </dgm:pt>
    <dgm:pt modelId="{6825E17C-ED03-42DC-980B-34FD41FF4BD8}" type="parTrans" cxnId="{07D63DE0-5C01-42A1-A529-73C15FBA61AC}">
      <dgm:prSet custT="1"/>
      <dgm:spPr/>
      <dgm:t>
        <a:bodyPr/>
        <a:lstStyle/>
        <a:p>
          <a:pPr latinLnBrk="1"/>
          <a:endParaRPr lang="ko-KR" altLang="en-US" sz="100" b="1">
            <a:latin typeface="나눔고딕" pitchFamily="50" charset="-127"/>
            <a:ea typeface="나눔고딕" pitchFamily="50" charset="-127"/>
          </a:endParaRPr>
        </a:p>
      </dgm:t>
    </dgm:pt>
    <dgm:pt modelId="{F3EC5384-83A2-4AF2-A2A4-319089ED67CF}" type="sibTrans" cxnId="{07D63DE0-5C01-42A1-A529-73C15FBA61AC}">
      <dgm:prSet/>
      <dgm:spPr/>
      <dgm:t>
        <a:bodyPr/>
        <a:lstStyle/>
        <a:p>
          <a:pPr latinLnBrk="1"/>
          <a:endParaRPr lang="ko-KR" altLang="en-US" sz="1100" b="1">
            <a:latin typeface="나눔고딕" pitchFamily="50" charset="-127"/>
            <a:ea typeface="나눔고딕" pitchFamily="50" charset="-127"/>
          </a:endParaRPr>
        </a:p>
      </dgm:t>
    </dgm:pt>
    <dgm:pt modelId="{6DA92680-9AD9-41B1-A742-6B3C7C397EEA}">
      <dgm:prSet phldrT="[텍스트]" custT="1"/>
      <dgm:spPr/>
      <dgm:t>
        <a:bodyPr/>
        <a:lstStyle/>
        <a:p>
          <a:pPr latinLnBrk="1"/>
          <a:r>
            <a:rPr lang="ko-KR" sz="1400" b="1" dirty="0" smtClean="0">
              <a:latin typeface="나눔고딕" pitchFamily="50" charset="-127"/>
              <a:ea typeface="나눔고딕" pitchFamily="50" charset="-127"/>
            </a:rPr>
            <a:t>관찰학습</a:t>
          </a:r>
          <a:endParaRPr lang="en-US" altLang="ko-KR" sz="1400" b="1" dirty="0" smtClean="0">
            <a:latin typeface="나눔고딕" pitchFamily="50" charset="-127"/>
            <a:ea typeface="나눔고딕" pitchFamily="50" charset="-127"/>
          </a:endParaRPr>
        </a:p>
        <a:p>
          <a:pPr latinLnBrk="1"/>
          <a:r>
            <a:rPr lang="en-US" sz="1050" dirty="0" smtClean="0">
              <a:latin typeface="나눔고딕" pitchFamily="50" charset="-127"/>
              <a:ea typeface="나눔고딕" pitchFamily="50" charset="-127"/>
            </a:rPr>
            <a:t>Observational learning</a:t>
          </a:r>
          <a:endParaRPr lang="ko-KR" altLang="en-US" sz="1050" b="1" dirty="0">
            <a:latin typeface="나눔고딕" pitchFamily="50" charset="-127"/>
            <a:ea typeface="나눔고딕" pitchFamily="50" charset="-127"/>
          </a:endParaRPr>
        </a:p>
      </dgm:t>
    </dgm:pt>
    <dgm:pt modelId="{4C407587-5969-4852-A5DE-CA9D7BFE8EC5}" type="parTrans" cxnId="{7F728A0D-94D9-400E-AADE-495B7A8BD915}">
      <dgm:prSet custT="1"/>
      <dgm:spPr/>
      <dgm:t>
        <a:bodyPr/>
        <a:lstStyle/>
        <a:p>
          <a:pPr latinLnBrk="1"/>
          <a:endParaRPr lang="ko-KR" altLang="en-US" sz="100" b="1">
            <a:latin typeface="나눔고딕" pitchFamily="50" charset="-127"/>
            <a:ea typeface="나눔고딕" pitchFamily="50" charset="-127"/>
          </a:endParaRPr>
        </a:p>
      </dgm:t>
    </dgm:pt>
    <dgm:pt modelId="{66BBB72A-CE48-4AA6-B7B7-67592E99E2A7}" type="sibTrans" cxnId="{7F728A0D-94D9-400E-AADE-495B7A8BD915}">
      <dgm:prSet/>
      <dgm:spPr/>
      <dgm:t>
        <a:bodyPr/>
        <a:lstStyle/>
        <a:p>
          <a:pPr latinLnBrk="1"/>
          <a:endParaRPr lang="ko-KR" altLang="en-US" sz="1100" b="1">
            <a:latin typeface="나눔고딕" pitchFamily="50" charset="-127"/>
            <a:ea typeface="나눔고딕" pitchFamily="50" charset="-127"/>
          </a:endParaRPr>
        </a:p>
      </dgm:t>
    </dgm:pt>
    <dgm:pt modelId="{221B0D7D-D326-454B-9E03-D12C3BB54269}">
      <dgm:prSet phldrT="[텍스트]" custT="1"/>
      <dgm:spPr/>
      <dgm:t>
        <a:bodyPr/>
        <a:lstStyle/>
        <a:p>
          <a:pPr latinLnBrk="1"/>
          <a:r>
            <a:rPr lang="ko-KR" altLang="en-US" sz="1050" b="1" dirty="0" smtClean="0">
              <a:latin typeface="나눔고딕" pitchFamily="50" charset="-127"/>
              <a:ea typeface="나눔고딕" pitchFamily="50" charset="-127"/>
            </a:rPr>
            <a:t>파블로프의 개 실험</a:t>
          </a:r>
          <a:endParaRPr lang="ko-KR" altLang="en-US" sz="1050" b="1" dirty="0">
            <a:latin typeface="나눔고딕" pitchFamily="50" charset="-127"/>
            <a:ea typeface="나눔고딕" pitchFamily="50" charset="-127"/>
          </a:endParaRPr>
        </a:p>
      </dgm:t>
    </dgm:pt>
    <dgm:pt modelId="{E18D4DF8-A317-4E2A-83DF-4B17F3040B34}" type="parTrans" cxnId="{68B15779-5EBB-4EED-B03F-919B9830CE7E}">
      <dgm:prSet/>
      <dgm:spPr/>
      <dgm:t>
        <a:bodyPr/>
        <a:lstStyle/>
        <a:p>
          <a:pPr latinLnBrk="1"/>
          <a:endParaRPr lang="ko-KR" altLang="en-US"/>
        </a:p>
      </dgm:t>
    </dgm:pt>
    <dgm:pt modelId="{C9DA0ED7-8CA5-4ADD-9FFE-FF7C78344855}" type="sibTrans" cxnId="{68B15779-5EBB-4EED-B03F-919B9830CE7E}">
      <dgm:prSet/>
      <dgm:spPr/>
      <dgm:t>
        <a:bodyPr/>
        <a:lstStyle/>
        <a:p>
          <a:pPr latinLnBrk="1"/>
          <a:endParaRPr lang="ko-KR" altLang="en-US"/>
        </a:p>
      </dgm:t>
    </dgm:pt>
    <dgm:pt modelId="{521CD0F5-7603-4388-9B9E-54FFD61FC2EC}">
      <dgm:prSet phldrT="[텍스트]" custT="1"/>
      <dgm:spPr/>
      <dgm:t>
        <a:bodyPr/>
        <a:lstStyle/>
        <a:p>
          <a:pPr latinLnBrk="1"/>
          <a:r>
            <a:rPr lang="ko-KR" altLang="en-US" sz="1050" b="1" dirty="0" smtClean="0">
              <a:latin typeface="나눔고딕" pitchFamily="50" charset="-127"/>
              <a:ea typeface="나눔고딕" pitchFamily="50" charset="-127"/>
            </a:rPr>
            <a:t>긍정적 강화</a:t>
          </a:r>
          <a:endParaRPr lang="ko-KR" altLang="en-US" sz="1050" b="1" dirty="0">
            <a:latin typeface="나눔고딕" pitchFamily="50" charset="-127"/>
            <a:ea typeface="나눔고딕" pitchFamily="50" charset="-127"/>
          </a:endParaRPr>
        </a:p>
      </dgm:t>
    </dgm:pt>
    <dgm:pt modelId="{AD2095EE-000A-4D9F-B00C-517B4E32226F}" type="parTrans" cxnId="{BB04C949-622B-4CEE-BB13-6677B1CF78BB}">
      <dgm:prSet/>
      <dgm:spPr/>
      <dgm:t>
        <a:bodyPr/>
        <a:lstStyle/>
        <a:p>
          <a:pPr latinLnBrk="1"/>
          <a:endParaRPr lang="ko-KR" altLang="en-US"/>
        </a:p>
      </dgm:t>
    </dgm:pt>
    <dgm:pt modelId="{F2C925A9-70F8-4B05-AE0B-5EE180CE649F}" type="sibTrans" cxnId="{BB04C949-622B-4CEE-BB13-6677B1CF78BB}">
      <dgm:prSet/>
      <dgm:spPr/>
      <dgm:t>
        <a:bodyPr/>
        <a:lstStyle/>
        <a:p>
          <a:pPr latinLnBrk="1"/>
          <a:endParaRPr lang="ko-KR" altLang="en-US"/>
        </a:p>
      </dgm:t>
    </dgm:pt>
    <dgm:pt modelId="{0B82A6A3-68B8-4F2D-B6BE-88C729CF7B08}">
      <dgm:prSet phldrT="[텍스트]" custT="1"/>
      <dgm:spPr/>
      <dgm:t>
        <a:bodyPr/>
        <a:lstStyle/>
        <a:p>
          <a:pPr latinLnBrk="1"/>
          <a:r>
            <a:rPr lang="ko-KR" altLang="en-US" sz="1050" b="1" dirty="0" smtClean="0">
              <a:latin typeface="나눔고딕" pitchFamily="50" charset="-127"/>
              <a:ea typeface="나눔고딕" pitchFamily="50" charset="-127"/>
            </a:rPr>
            <a:t>부정적 강화</a:t>
          </a:r>
          <a:endParaRPr lang="ko-KR" altLang="en-US" sz="1050" b="1" dirty="0">
            <a:latin typeface="나눔고딕" pitchFamily="50" charset="-127"/>
            <a:ea typeface="나눔고딕" pitchFamily="50" charset="-127"/>
          </a:endParaRPr>
        </a:p>
      </dgm:t>
    </dgm:pt>
    <dgm:pt modelId="{968D8208-962B-464B-A0D3-02C67E4C03ED}" type="parTrans" cxnId="{5FDAACF5-2B5E-498C-B95F-AC930F620473}">
      <dgm:prSet/>
      <dgm:spPr/>
      <dgm:t>
        <a:bodyPr/>
        <a:lstStyle/>
        <a:p>
          <a:pPr latinLnBrk="1"/>
          <a:endParaRPr lang="ko-KR" altLang="en-US"/>
        </a:p>
      </dgm:t>
    </dgm:pt>
    <dgm:pt modelId="{816866FD-A2C0-4A12-8428-0407A65CD09D}" type="sibTrans" cxnId="{5FDAACF5-2B5E-498C-B95F-AC930F620473}">
      <dgm:prSet/>
      <dgm:spPr/>
      <dgm:t>
        <a:bodyPr/>
        <a:lstStyle/>
        <a:p>
          <a:pPr latinLnBrk="1"/>
          <a:endParaRPr lang="ko-KR" altLang="en-US"/>
        </a:p>
      </dgm:t>
    </dgm:pt>
    <dgm:pt modelId="{265C9FA0-4D2F-AF4E-96CB-54BF504FABCB}">
      <dgm:prSet phldrT="[텍스트]" custT="1"/>
      <dgm:spPr/>
      <dgm:t>
        <a:bodyPr/>
        <a:lstStyle/>
        <a:p>
          <a:pPr latinLnBrk="1"/>
          <a:r>
            <a:rPr lang="ko-KR" altLang="en-US" sz="1050" b="1" dirty="0" smtClean="0">
              <a:latin typeface="나눔고딕" pitchFamily="50" charset="-127"/>
              <a:ea typeface="나눔고딕" pitchFamily="50" charset="-127"/>
            </a:rPr>
            <a:t>처벌</a:t>
          </a:r>
          <a:endParaRPr lang="ko-KR" altLang="en-US" sz="1050" b="1" dirty="0">
            <a:latin typeface="나눔고딕" pitchFamily="50" charset="-127"/>
            <a:ea typeface="나눔고딕" pitchFamily="50" charset="-127"/>
          </a:endParaRPr>
        </a:p>
      </dgm:t>
    </dgm:pt>
    <dgm:pt modelId="{8E276619-ABB5-5E45-BA34-4381975549FF}" type="parTrans" cxnId="{13B671BA-8084-0646-B28B-908A718DBB53}">
      <dgm:prSet/>
      <dgm:spPr/>
      <dgm:t>
        <a:bodyPr/>
        <a:lstStyle/>
        <a:p>
          <a:endParaRPr lang="en-US"/>
        </a:p>
      </dgm:t>
    </dgm:pt>
    <dgm:pt modelId="{9CAAF504-0D23-A943-967B-4DB236D53166}" type="sibTrans" cxnId="{13B671BA-8084-0646-B28B-908A718DBB53}">
      <dgm:prSet/>
      <dgm:spPr/>
      <dgm:t>
        <a:bodyPr/>
        <a:lstStyle/>
        <a:p>
          <a:endParaRPr lang="en-US"/>
        </a:p>
      </dgm:t>
    </dgm:pt>
    <dgm:pt modelId="{25587BCF-2ADE-4449-8834-96476395CFFE}" type="pres">
      <dgm:prSet presAssocID="{8031B30F-A48A-48EA-80F4-131D360B5C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F48D1-3991-4625-B85C-7EF5B3330FF2}" type="pres">
      <dgm:prSet presAssocID="{49174F9C-E29D-429A-8BA6-74C17423EDAD}" presName="root1" presStyleCnt="0"/>
      <dgm:spPr/>
    </dgm:pt>
    <dgm:pt modelId="{36B0DCFC-1E7D-4A29-B40D-CDC5D9D8EAA6}" type="pres">
      <dgm:prSet presAssocID="{49174F9C-E29D-429A-8BA6-74C17423ED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A04AEE-CC8F-4348-930F-B2ABD1DF4C98}" type="pres">
      <dgm:prSet presAssocID="{49174F9C-E29D-429A-8BA6-74C17423EDAD}" presName="level2hierChild" presStyleCnt="0"/>
      <dgm:spPr/>
    </dgm:pt>
    <dgm:pt modelId="{C2BBC71E-65E2-4A10-B859-67A1DC5C34F0}" type="pres">
      <dgm:prSet presAssocID="{A5005173-3531-49FE-8199-3313FD91F448}" presName="conn2-1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FE3A1F3-9B91-4332-9180-4819D0445D28}" type="pres">
      <dgm:prSet presAssocID="{A5005173-3531-49FE-8199-3313FD91F448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BA6C707B-C348-4F9C-8F04-08DCA8FA2636}" type="pres">
      <dgm:prSet presAssocID="{5B1A9E7B-2AAD-418C-94A5-28D61C3EF582}" presName="root2" presStyleCnt="0"/>
      <dgm:spPr/>
    </dgm:pt>
    <dgm:pt modelId="{3C8B229E-71CE-46EA-BC00-7C0D9A1B5D62}" type="pres">
      <dgm:prSet presAssocID="{5B1A9E7B-2AAD-418C-94A5-28D61C3EF582}" presName="LevelTwoTextNode" presStyleLbl="node2" presStyleIdx="0" presStyleCnt="2" custScaleX="14633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6478F4-31A1-4B42-8F08-B45C0D7869A3}" type="pres">
      <dgm:prSet presAssocID="{5B1A9E7B-2AAD-418C-94A5-28D61C3EF582}" presName="level3hierChild" presStyleCnt="0"/>
      <dgm:spPr/>
    </dgm:pt>
    <dgm:pt modelId="{6818D0D2-32D4-4DCF-BE70-A402FE16AC90}" type="pres">
      <dgm:prSet presAssocID="{93C167F5-2945-4B98-ABB6-DE6113E58383}" presName="conn2-1" presStyleLbl="parChTrans1D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8ECACCC9-C01E-4258-8605-C2B5E569FD3F}" type="pres">
      <dgm:prSet presAssocID="{93C167F5-2945-4B98-ABB6-DE6113E58383}" presName="connTx" presStyleLbl="parChTrans1D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6538816-9C4C-4175-8386-9AA1C6640FD9}" type="pres">
      <dgm:prSet presAssocID="{47EE50FC-7D3B-44A5-87C1-0BBC91156C3A}" presName="root2" presStyleCnt="0"/>
      <dgm:spPr/>
    </dgm:pt>
    <dgm:pt modelId="{4C744DC8-51F1-45CC-B398-59473B21B41B}" type="pres">
      <dgm:prSet presAssocID="{47EE50FC-7D3B-44A5-87C1-0BBC91156C3A}" presName="LevelTwoTextNode" presStyleLbl="node3" presStyleIdx="0" presStyleCnt="3" custScaleX="14633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055C38-BA90-4ADA-AF2D-926E8916FD6B}" type="pres">
      <dgm:prSet presAssocID="{47EE50FC-7D3B-44A5-87C1-0BBC91156C3A}" presName="level3hierChild" presStyleCnt="0"/>
      <dgm:spPr/>
    </dgm:pt>
    <dgm:pt modelId="{CBA5731A-62F1-4BA0-9BDD-BF550EC2E9DA}" type="pres">
      <dgm:prSet presAssocID="{E18D4DF8-A317-4E2A-83DF-4B17F3040B34}" presName="conn2-1" presStyleLbl="parChTrans1D4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15993B1-FCF4-443A-98A0-32F42C816E10}" type="pres">
      <dgm:prSet presAssocID="{E18D4DF8-A317-4E2A-83DF-4B17F3040B34}" presName="connTx" presStyleLbl="parChTrans1D4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86E3F9A-151F-4451-94F9-50CC1C3D6DE2}" type="pres">
      <dgm:prSet presAssocID="{221B0D7D-D326-454B-9E03-D12C3BB54269}" presName="root2" presStyleCnt="0"/>
      <dgm:spPr/>
    </dgm:pt>
    <dgm:pt modelId="{65DAF809-8AB7-45E0-90FA-B5E26D401B7F}" type="pres">
      <dgm:prSet presAssocID="{221B0D7D-D326-454B-9E03-D12C3BB54269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E5ECD2-50B7-4008-844E-DF829D57F753}" type="pres">
      <dgm:prSet presAssocID="{221B0D7D-D326-454B-9E03-D12C3BB54269}" presName="level3hierChild" presStyleCnt="0"/>
      <dgm:spPr/>
    </dgm:pt>
    <dgm:pt modelId="{98B0B49C-3D74-402D-A0E8-BCA5A6158300}" type="pres">
      <dgm:prSet presAssocID="{EA1F9EBA-FD56-4B75-9B86-C02DA58071DF}" presName="conn2-1" presStyleLbl="parChTrans1D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DEA613A-A9EA-47CF-8FF4-709FFFFBEE1C}" type="pres">
      <dgm:prSet presAssocID="{EA1F9EBA-FD56-4B75-9B86-C02DA58071DF}" presName="connTx" presStyleLbl="parChTrans1D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BB6CD075-E5B1-45A6-9AE7-35D72C60160B}" type="pres">
      <dgm:prSet presAssocID="{026ED004-4F35-4A41-BEE5-EFD8A867C290}" presName="root2" presStyleCnt="0"/>
      <dgm:spPr/>
    </dgm:pt>
    <dgm:pt modelId="{969DCA1C-1BB7-4002-994F-36749B1D4FE1}" type="pres">
      <dgm:prSet presAssocID="{026ED004-4F35-4A41-BEE5-EFD8A867C290}" presName="LevelTwoTextNode" presStyleLbl="node3" presStyleIdx="1" presStyleCnt="3" custScaleX="14633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B39040-5BCD-4976-B719-25193E188163}" type="pres">
      <dgm:prSet presAssocID="{026ED004-4F35-4A41-BEE5-EFD8A867C290}" presName="level3hierChild" presStyleCnt="0"/>
      <dgm:spPr/>
    </dgm:pt>
    <dgm:pt modelId="{DC0BF6D1-B26D-4D6E-96BF-934B5556376A}" type="pres">
      <dgm:prSet presAssocID="{AD2095EE-000A-4D9F-B00C-517B4E32226F}" presName="conn2-1" presStyleLbl="parChTrans1D4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BC4E0EF7-0FE0-4062-B601-7ECF4D576CE0}" type="pres">
      <dgm:prSet presAssocID="{AD2095EE-000A-4D9F-B00C-517B4E32226F}" presName="connTx" presStyleLbl="parChTrans1D4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89FF664-7B7A-46A7-BF3C-4CD573765677}" type="pres">
      <dgm:prSet presAssocID="{521CD0F5-7603-4388-9B9E-54FFD61FC2EC}" presName="root2" presStyleCnt="0"/>
      <dgm:spPr/>
    </dgm:pt>
    <dgm:pt modelId="{F54B8125-8AFC-4005-B62E-79D54E261173}" type="pres">
      <dgm:prSet presAssocID="{521CD0F5-7603-4388-9B9E-54FFD61FC2EC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85CF8D-215A-48C1-A028-E786330EFF74}" type="pres">
      <dgm:prSet presAssocID="{521CD0F5-7603-4388-9B9E-54FFD61FC2EC}" presName="level3hierChild" presStyleCnt="0"/>
      <dgm:spPr/>
    </dgm:pt>
    <dgm:pt modelId="{254AE842-4E47-4557-89CB-92C44BE8F78E}" type="pres">
      <dgm:prSet presAssocID="{968D8208-962B-464B-A0D3-02C67E4C03ED}" presName="conn2-1" presStyleLbl="parChTrans1D4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D0470EA-54D6-4F46-B418-B18A425EB481}" type="pres">
      <dgm:prSet presAssocID="{968D8208-962B-464B-A0D3-02C67E4C03ED}" presName="connTx" presStyleLbl="parChTrans1D4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C0BFCF25-6477-4CCD-9510-F0FE5F59FFBB}" type="pres">
      <dgm:prSet presAssocID="{0B82A6A3-68B8-4F2D-B6BE-88C729CF7B08}" presName="root2" presStyleCnt="0"/>
      <dgm:spPr/>
    </dgm:pt>
    <dgm:pt modelId="{57265C5F-B949-4E56-B23E-A7E2D539ACC3}" type="pres">
      <dgm:prSet presAssocID="{0B82A6A3-68B8-4F2D-B6BE-88C729CF7B08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2CE1E6-5C4D-47F0-B14F-A03DFBBEFB97}" type="pres">
      <dgm:prSet presAssocID="{0B82A6A3-68B8-4F2D-B6BE-88C729CF7B08}" presName="level3hierChild" presStyleCnt="0"/>
      <dgm:spPr/>
    </dgm:pt>
    <dgm:pt modelId="{8C9BBE6E-DD38-504F-977E-0DB98BF9032F}" type="pres">
      <dgm:prSet presAssocID="{8E276619-ABB5-5E45-BA34-4381975549FF}" presName="conn2-1" presStyleLbl="parChTrans1D4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9C4B4A2E-1285-094C-9EAF-B4F0752FB039}" type="pres">
      <dgm:prSet presAssocID="{8E276619-ABB5-5E45-BA34-4381975549FF}" presName="connTx" presStyleLbl="parChTrans1D4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65BC282D-3BCF-B444-ABE0-B9CD15167567}" type="pres">
      <dgm:prSet presAssocID="{265C9FA0-4D2F-AF4E-96CB-54BF504FABCB}" presName="root2" presStyleCnt="0"/>
      <dgm:spPr/>
    </dgm:pt>
    <dgm:pt modelId="{597ADFD5-A59C-B142-A9D9-10F36B307D78}" type="pres">
      <dgm:prSet presAssocID="{265C9FA0-4D2F-AF4E-96CB-54BF504FABCB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E4DE36-FBB7-C043-9FD3-9300903A82D7}" type="pres">
      <dgm:prSet presAssocID="{265C9FA0-4D2F-AF4E-96CB-54BF504FABCB}" presName="level3hierChild" presStyleCnt="0"/>
      <dgm:spPr/>
    </dgm:pt>
    <dgm:pt modelId="{206274AD-C20E-41E4-BF8F-C4CC1F971886}" type="pres">
      <dgm:prSet presAssocID="{6825E17C-ED03-42DC-980B-34FD41FF4BD8}" presName="conn2-1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E66616A8-9A8C-4F55-9404-1285F0EA986A}" type="pres">
      <dgm:prSet presAssocID="{6825E17C-ED03-42DC-980B-34FD41FF4BD8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15819C5-79C7-456A-B5CE-E9763D081ABF}" type="pres">
      <dgm:prSet presAssocID="{16093531-AC46-4437-B495-E9D879F80FC5}" presName="root2" presStyleCnt="0"/>
      <dgm:spPr/>
    </dgm:pt>
    <dgm:pt modelId="{3BD72901-CCBE-4820-844D-8A86B6C48947}" type="pres">
      <dgm:prSet presAssocID="{16093531-AC46-4437-B495-E9D879F80FC5}" presName="LevelTwoTextNode" presStyleLbl="node2" presStyleIdx="1" presStyleCnt="2" custScaleX="14633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C135C5A-A098-43F8-B358-679B0EE08E90}" type="pres">
      <dgm:prSet presAssocID="{16093531-AC46-4437-B495-E9D879F80FC5}" presName="level3hierChild" presStyleCnt="0"/>
      <dgm:spPr/>
    </dgm:pt>
    <dgm:pt modelId="{E97827C7-3922-4A3C-AF0A-2B2B9E1453BC}" type="pres">
      <dgm:prSet presAssocID="{4C407587-5969-4852-A5DE-CA9D7BFE8EC5}" presName="conn2-1" presStyleLbl="parChTrans1D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286411A2-1FD5-4933-A75F-DD6890D3588E}" type="pres">
      <dgm:prSet presAssocID="{4C407587-5969-4852-A5DE-CA9D7BFE8EC5}" presName="connTx" presStyleLbl="parChTrans1D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1590D9D-77DD-45BE-91AA-E4EE5DE82ED7}" type="pres">
      <dgm:prSet presAssocID="{6DA92680-9AD9-41B1-A742-6B3C7C397EEA}" presName="root2" presStyleCnt="0"/>
      <dgm:spPr/>
    </dgm:pt>
    <dgm:pt modelId="{EEB7AA88-7350-4E19-88A1-4B0A365168F6}" type="pres">
      <dgm:prSet presAssocID="{6DA92680-9AD9-41B1-A742-6B3C7C397EEA}" presName="LevelTwoTextNode" presStyleLbl="node3" presStyleIdx="2" presStyleCnt="3" custScaleX="14633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C0E7EA-DD7C-4D6B-9390-344A5A97B4D3}" type="pres">
      <dgm:prSet presAssocID="{6DA92680-9AD9-41B1-A742-6B3C7C397EEA}" presName="level3hierChild" presStyleCnt="0"/>
      <dgm:spPr/>
    </dgm:pt>
  </dgm:ptLst>
  <dgm:cxnLst>
    <dgm:cxn modelId="{68B15779-5EBB-4EED-B03F-919B9830CE7E}" srcId="{47EE50FC-7D3B-44A5-87C1-0BBC91156C3A}" destId="{221B0D7D-D326-454B-9E03-D12C3BB54269}" srcOrd="0" destOrd="0" parTransId="{E18D4DF8-A317-4E2A-83DF-4B17F3040B34}" sibTransId="{C9DA0ED7-8CA5-4ADD-9FFE-FF7C78344855}"/>
    <dgm:cxn modelId="{6DF84834-31A6-4151-B5A8-E055B4044E2D}" type="presOf" srcId="{0B82A6A3-68B8-4F2D-B6BE-88C729CF7B08}" destId="{57265C5F-B949-4E56-B23E-A7E2D539ACC3}" srcOrd="0" destOrd="0" presId="urn:microsoft.com/office/officeart/2005/8/layout/hierarchy2"/>
    <dgm:cxn modelId="{17D0C735-E5A8-4A7C-BD21-6FDD90F1CB78}" type="presOf" srcId="{49174F9C-E29D-429A-8BA6-74C17423EDAD}" destId="{36B0DCFC-1E7D-4A29-B40D-CDC5D9D8EAA6}" srcOrd="0" destOrd="0" presId="urn:microsoft.com/office/officeart/2005/8/layout/hierarchy2"/>
    <dgm:cxn modelId="{FC59422F-14A2-49A2-A07A-557C4FE9A6A8}" type="presOf" srcId="{93C167F5-2945-4B98-ABB6-DE6113E58383}" destId="{6818D0D2-32D4-4DCF-BE70-A402FE16AC90}" srcOrd="0" destOrd="0" presId="urn:microsoft.com/office/officeart/2005/8/layout/hierarchy2"/>
    <dgm:cxn modelId="{C9F392E9-0B50-4675-9466-FFC40A3BD1E2}" type="presOf" srcId="{265C9FA0-4D2F-AF4E-96CB-54BF504FABCB}" destId="{597ADFD5-A59C-B142-A9D9-10F36B307D78}" srcOrd="0" destOrd="0" presId="urn:microsoft.com/office/officeart/2005/8/layout/hierarchy2"/>
    <dgm:cxn modelId="{4DD09A0C-ACD9-4D27-9006-18A9AE2E7A88}" srcId="{5B1A9E7B-2AAD-418C-94A5-28D61C3EF582}" destId="{026ED004-4F35-4A41-BEE5-EFD8A867C290}" srcOrd="1" destOrd="0" parTransId="{EA1F9EBA-FD56-4B75-9B86-C02DA58071DF}" sibTransId="{B79E1B9C-D6DD-44A9-9FDA-B31F05D1FAAA}"/>
    <dgm:cxn modelId="{13B671BA-8084-0646-B28B-908A718DBB53}" srcId="{026ED004-4F35-4A41-BEE5-EFD8A867C290}" destId="{265C9FA0-4D2F-AF4E-96CB-54BF504FABCB}" srcOrd="2" destOrd="0" parTransId="{8E276619-ABB5-5E45-BA34-4381975549FF}" sibTransId="{9CAAF504-0D23-A943-967B-4DB236D53166}"/>
    <dgm:cxn modelId="{771A47D0-0C21-48DF-AA4C-207BE7022359}" type="presOf" srcId="{A5005173-3531-49FE-8199-3313FD91F448}" destId="{C2BBC71E-65E2-4A10-B859-67A1DC5C34F0}" srcOrd="0" destOrd="0" presId="urn:microsoft.com/office/officeart/2005/8/layout/hierarchy2"/>
    <dgm:cxn modelId="{CE366702-0386-4772-84CE-7FDE1B760A46}" type="presOf" srcId="{AD2095EE-000A-4D9F-B00C-517B4E32226F}" destId="{BC4E0EF7-0FE0-4062-B601-7ECF4D576CE0}" srcOrd="1" destOrd="0" presId="urn:microsoft.com/office/officeart/2005/8/layout/hierarchy2"/>
    <dgm:cxn modelId="{60CEB04F-AAD2-495F-80E5-E10AB366F8E4}" type="presOf" srcId="{521CD0F5-7603-4388-9B9E-54FFD61FC2EC}" destId="{F54B8125-8AFC-4005-B62E-79D54E261173}" srcOrd="0" destOrd="0" presId="urn:microsoft.com/office/officeart/2005/8/layout/hierarchy2"/>
    <dgm:cxn modelId="{BB04C949-622B-4CEE-BB13-6677B1CF78BB}" srcId="{026ED004-4F35-4A41-BEE5-EFD8A867C290}" destId="{521CD0F5-7603-4388-9B9E-54FFD61FC2EC}" srcOrd="0" destOrd="0" parTransId="{AD2095EE-000A-4D9F-B00C-517B4E32226F}" sibTransId="{F2C925A9-70F8-4B05-AE0B-5EE180CE649F}"/>
    <dgm:cxn modelId="{CBC9E1D3-EA36-4135-9222-6888F494B375}" type="presOf" srcId="{6DA92680-9AD9-41B1-A742-6B3C7C397EEA}" destId="{EEB7AA88-7350-4E19-88A1-4B0A365168F6}" srcOrd="0" destOrd="0" presId="urn:microsoft.com/office/officeart/2005/8/layout/hierarchy2"/>
    <dgm:cxn modelId="{4B4B9A4E-0C06-44A9-BF8A-8A1B7567A371}" type="presOf" srcId="{AD2095EE-000A-4D9F-B00C-517B4E32226F}" destId="{DC0BF6D1-B26D-4D6E-96BF-934B5556376A}" srcOrd="0" destOrd="0" presId="urn:microsoft.com/office/officeart/2005/8/layout/hierarchy2"/>
    <dgm:cxn modelId="{51430405-9AE4-44F5-A26A-D5799B54B376}" type="presOf" srcId="{221B0D7D-D326-454B-9E03-D12C3BB54269}" destId="{65DAF809-8AB7-45E0-90FA-B5E26D401B7F}" srcOrd="0" destOrd="0" presId="urn:microsoft.com/office/officeart/2005/8/layout/hierarchy2"/>
    <dgm:cxn modelId="{A2A62EE6-60FE-4E08-B683-D006A1F90416}" type="presOf" srcId="{968D8208-962B-464B-A0D3-02C67E4C03ED}" destId="{254AE842-4E47-4557-89CB-92C44BE8F78E}" srcOrd="0" destOrd="0" presId="urn:microsoft.com/office/officeart/2005/8/layout/hierarchy2"/>
    <dgm:cxn modelId="{F55C5DA4-A206-4BB5-8580-DBD493724E04}" type="presOf" srcId="{8E276619-ABB5-5E45-BA34-4381975549FF}" destId="{9C4B4A2E-1285-094C-9EAF-B4F0752FB039}" srcOrd="1" destOrd="0" presId="urn:microsoft.com/office/officeart/2005/8/layout/hierarchy2"/>
    <dgm:cxn modelId="{9DA06179-C55B-4A14-8ADA-98BD4CE0A168}" srcId="{5B1A9E7B-2AAD-418C-94A5-28D61C3EF582}" destId="{47EE50FC-7D3B-44A5-87C1-0BBC91156C3A}" srcOrd="0" destOrd="0" parTransId="{93C167F5-2945-4B98-ABB6-DE6113E58383}" sibTransId="{53E4A49A-00BB-4972-A272-EBBE1E392B09}"/>
    <dgm:cxn modelId="{F04A7FD9-0988-4435-A401-BD786ABD429D}" type="presOf" srcId="{6825E17C-ED03-42DC-980B-34FD41FF4BD8}" destId="{206274AD-C20E-41E4-BF8F-C4CC1F971886}" srcOrd="0" destOrd="0" presId="urn:microsoft.com/office/officeart/2005/8/layout/hierarchy2"/>
    <dgm:cxn modelId="{592A8665-9930-429B-94B4-909911AAEFE0}" srcId="{8031B30F-A48A-48EA-80F4-131D360B5C0C}" destId="{49174F9C-E29D-429A-8BA6-74C17423EDAD}" srcOrd="0" destOrd="0" parTransId="{F5DA718D-D4BA-43D0-A00F-1A33559DBED6}" sibTransId="{13B5CC8E-5C51-42EC-8140-2C5171FE667A}"/>
    <dgm:cxn modelId="{C12C7A67-F28D-4317-AD6D-9D5919BFB65E}" type="presOf" srcId="{E18D4DF8-A317-4E2A-83DF-4B17F3040B34}" destId="{115993B1-FCF4-443A-98A0-32F42C816E10}" srcOrd="1" destOrd="0" presId="urn:microsoft.com/office/officeart/2005/8/layout/hierarchy2"/>
    <dgm:cxn modelId="{4284A616-F8A7-4421-BBB3-AA2C219DEEBF}" type="presOf" srcId="{EA1F9EBA-FD56-4B75-9B86-C02DA58071DF}" destId="{FDEA613A-A9EA-47CF-8FF4-709FFFFBEE1C}" srcOrd="1" destOrd="0" presId="urn:microsoft.com/office/officeart/2005/8/layout/hierarchy2"/>
    <dgm:cxn modelId="{41B1CBF3-2F54-4530-8B48-1057315294F2}" type="presOf" srcId="{A5005173-3531-49FE-8199-3313FD91F448}" destId="{3FE3A1F3-9B91-4332-9180-4819D0445D28}" srcOrd="1" destOrd="0" presId="urn:microsoft.com/office/officeart/2005/8/layout/hierarchy2"/>
    <dgm:cxn modelId="{2C4B9BF9-6469-4F92-BA0D-1E455274EB7B}" type="presOf" srcId="{93C167F5-2945-4B98-ABB6-DE6113E58383}" destId="{8ECACCC9-C01E-4258-8605-C2B5E569FD3F}" srcOrd="1" destOrd="0" presId="urn:microsoft.com/office/officeart/2005/8/layout/hierarchy2"/>
    <dgm:cxn modelId="{D2AF4AF6-AB99-44F0-8480-00A6D22106F7}" type="presOf" srcId="{4C407587-5969-4852-A5DE-CA9D7BFE8EC5}" destId="{E97827C7-3922-4A3C-AF0A-2B2B9E1453BC}" srcOrd="0" destOrd="0" presId="urn:microsoft.com/office/officeart/2005/8/layout/hierarchy2"/>
    <dgm:cxn modelId="{49C58559-A44E-4783-8ABF-B3D08A139393}" type="presOf" srcId="{968D8208-962B-464B-A0D3-02C67E4C03ED}" destId="{0D0470EA-54D6-4F46-B418-B18A425EB481}" srcOrd="1" destOrd="0" presId="urn:microsoft.com/office/officeart/2005/8/layout/hierarchy2"/>
    <dgm:cxn modelId="{2ADEA633-B8C9-45FF-8A08-9558CED9E9F0}" type="presOf" srcId="{8031B30F-A48A-48EA-80F4-131D360B5C0C}" destId="{25587BCF-2ADE-4449-8834-96476395CFFE}" srcOrd="0" destOrd="0" presId="urn:microsoft.com/office/officeart/2005/8/layout/hierarchy2"/>
    <dgm:cxn modelId="{5FDAACF5-2B5E-498C-B95F-AC930F620473}" srcId="{026ED004-4F35-4A41-BEE5-EFD8A867C290}" destId="{0B82A6A3-68B8-4F2D-B6BE-88C729CF7B08}" srcOrd="1" destOrd="0" parTransId="{968D8208-962B-464B-A0D3-02C67E4C03ED}" sibTransId="{816866FD-A2C0-4A12-8428-0407A65CD09D}"/>
    <dgm:cxn modelId="{0798F05D-8179-450F-8D33-10EB11BFC843}" type="presOf" srcId="{4C407587-5969-4852-A5DE-CA9D7BFE8EC5}" destId="{286411A2-1FD5-4933-A75F-DD6890D3588E}" srcOrd="1" destOrd="0" presId="urn:microsoft.com/office/officeart/2005/8/layout/hierarchy2"/>
    <dgm:cxn modelId="{91DABD73-008C-479D-BF3A-A5CDEF790EB8}" type="presOf" srcId="{8E276619-ABB5-5E45-BA34-4381975549FF}" destId="{8C9BBE6E-DD38-504F-977E-0DB98BF9032F}" srcOrd="0" destOrd="0" presId="urn:microsoft.com/office/officeart/2005/8/layout/hierarchy2"/>
    <dgm:cxn modelId="{FCB3BF85-CA06-4CE2-AF41-6DB9A967CD9E}" type="presOf" srcId="{E18D4DF8-A317-4E2A-83DF-4B17F3040B34}" destId="{CBA5731A-62F1-4BA0-9BDD-BF550EC2E9DA}" srcOrd="0" destOrd="0" presId="urn:microsoft.com/office/officeart/2005/8/layout/hierarchy2"/>
    <dgm:cxn modelId="{2469BCEF-B97A-44C3-B571-315E4CA12849}" srcId="{49174F9C-E29D-429A-8BA6-74C17423EDAD}" destId="{5B1A9E7B-2AAD-418C-94A5-28D61C3EF582}" srcOrd="0" destOrd="0" parTransId="{A5005173-3531-49FE-8199-3313FD91F448}" sibTransId="{536C7575-3368-4A86-ABD0-4AE18234F816}"/>
    <dgm:cxn modelId="{D503CE6A-153E-4D1B-8515-3F62286AF06F}" type="presOf" srcId="{47EE50FC-7D3B-44A5-87C1-0BBC91156C3A}" destId="{4C744DC8-51F1-45CC-B398-59473B21B41B}" srcOrd="0" destOrd="0" presId="urn:microsoft.com/office/officeart/2005/8/layout/hierarchy2"/>
    <dgm:cxn modelId="{7F728A0D-94D9-400E-AADE-495B7A8BD915}" srcId="{16093531-AC46-4437-B495-E9D879F80FC5}" destId="{6DA92680-9AD9-41B1-A742-6B3C7C397EEA}" srcOrd="0" destOrd="0" parTransId="{4C407587-5969-4852-A5DE-CA9D7BFE8EC5}" sibTransId="{66BBB72A-CE48-4AA6-B7B7-67592E99E2A7}"/>
    <dgm:cxn modelId="{07D63DE0-5C01-42A1-A529-73C15FBA61AC}" srcId="{49174F9C-E29D-429A-8BA6-74C17423EDAD}" destId="{16093531-AC46-4437-B495-E9D879F80FC5}" srcOrd="1" destOrd="0" parTransId="{6825E17C-ED03-42DC-980B-34FD41FF4BD8}" sibTransId="{F3EC5384-83A2-4AF2-A2A4-319089ED67CF}"/>
    <dgm:cxn modelId="{28CFDBCE-D2F4-4611-9C20-51C57D05CA60}" type="presOf" srcId="{5B1A9E7B-2AAD-418C-94A5-28D61C3EF582}" destId="{3C8B229E-71CE-46EA-BC00-7C0D9A1B5D62}" srcOrd="0" destOrd="0" presId="urn:microsoft.com/office/officeart/2005/8/layout/hierarchy2"/>
    <dgm:cxn modelId="{042BC9A2-58AC-439F-98DF-81ADEA3CB453}" type="presOf" srcId="{6825E17C-ED03-42DC-980B-34FD41FF4BD8}" destId="{E66616A8-9A8C-4F55-9404-1285F0EA986A}" srcOrd="1" destOrd="0" presId="urn:microsoft.com/office/officeart/2005/8/layout/hierarchy2"/>
    <dgm:cxn modelId="{CDBBF403-4395-431F-A6DD-BD8BA20800BA}" type="presOf" srcId="{026ED004-4F35-4A41-BEE5-EFD8A867C290}" destId="{969DCA1C-1BB7-4002-994F-36749B1D4FE1}" srcOrd="0" destOrd="0" presId="urn:microsoft.com/office/officeart/2005/8/layout/hierarchy2"/>
    <dgm:cxn modelId="{366CBB5F-9348-40D3-B85A-149B0D89EC61}" type="presOf" srcId="{EA1F9EBA-FD56-4B75-9B86-C02DA58071DF}" destId="{98B0B49C-3D74-402D-A0E8-BCA5A6158300}" srcOrd="0" destOrd="0" presId="urn:microsoft.com/office/officeart/2005/8/layout/hierarchy2"/>
    <dgm:cxn modelId="{F9AF2C1E-5DF0-4691-BCF8-B401861990EC}" type="presOf" srcId="{16093531-AC46-4437-B495-E9D879F80FC5}" destId="{3BD72901-CCBE-4820-844D-8A86B6C48947}" srcOrd="0" destOrd="0" presId="urn:microsoft.com/office/officeart/2005/8/layout/hierarchy2"/>
    <dgm:cxn modelId="{3DAF26B0-9990-44FD-8C25-A1DE1704415A}" type="presParOf" srcId="{25587BCF-2ADE-4449-8834-96476395CFFE}" destId="{239F48D1-3991-4625-B85C-7EF5B3330FF2}" srcOrd="0" destOrd="0" presId="urn:microsoft.com/office/officeart/2005/8/layout/hierarchy2"/>
    <dgm:cxn modelId="{482729D8-E387-4D8F-B94B-BB1BE7C2B1D4}" type="presParOf" srcId="{239F48D1-3991-4625-B85C-7EF5B3330FF2}" destId="{36B0DCFC-1E7D-4A29-B40D-CDC5D9D8EAA6}" srcOrd="0" destOrd="0" presId="urn:microsoft.com/office/officeart/2005/8/layout/hierarchy2"/>
    <dgm:cxn modelId="{75E56179-816C-4A18-8413-F59F6A79449A}" type="presParOf" srcId="{239F48D1-3991-4625-B85C-7EF5B3330FF2}" destId="{09A04AEE-CC8F-4348-930F-B2ABD1DF4C98}" srcOrd="1" destOrd="0" presId="urn:microsoft.com/office/officeart/2005/8/layout/hierarchy2"/>
    <dgm:cxn modelId="{B87B0088-0211-44F0-B98B-047D8185B403}" type="presParOf" srcId="{09A04AEE-CC8F-4348-930F-B2ABD1DF4C98}" destId="{C2BBC71E-65E2-4A10-B859-67A1DC5C34F0}" srcOrd="0" destOrd="0" presId="urn:microsoft.com/office/officeart/2005/8/layout/hierarchy2"/>
    <dgm:cxn modelId="{53F15C12-D8B0-4268-B772-C5D817BBC36C}" type="presParOf" srcId="{C2BBC71E-65E2-4A10-B859-67A1DC5C34F0}" destId="{3FE3A1F3-9B91-4332-9180-4819D0445D28}" srcOrd="0" destOrd="0" presId="urn:microsoft.com/office/officeart/2005/8/layout/hierarchy2"/>
    <dgm:cxn modelId="{B72625ED-EDF2-4430-A3FB-455318979097}" type="presParOf" srcId="{09A04AEE-CC8F-4348-930F-B2ABD1DF4C98}" destId="{BA6C707B-C348-4F9C-8F04-08DCA8FA2636}" srcOrd="1" destOrd="0" presId="urn:microsoft.com/office/officeart/2005/8/layout/hierarchy2"/>
    <dgm:cxn modelId="{4A350EFC-761F-460A-86AB-883813F8434C}" type="presParOf" srcId="{BA6C707B-C348-4F9C-8F04-08DCA8FA2636}" destId="{3C8B229E-71CE-46EA-BC00-7C0D9A1B5D62}" srcOrd="0" destOrd="0" presId="urn:microsoft.com/office/officeart/2005/8/layout/hierarchy2"/>
    <dgm:cxn modelId="{225004BF-E635-4D1B-A72D-DA996B7647D0}" type="presParOf" srcId="{BA6C707B-C348-4F9C-8F04-08DCA8FA2636}" destId="{7A6478F4-31A1-4B42-8F08-B45C0D7869A3}" srcOrd="1" destOrd="0" presId="urn:microsoft.com/office/officeart/2005/8/layout/hierarchy2"/>
    <dgm:cxn modelId="{F0DD7BB2-B4DA-42AC-8868-DC2329020BF8}" type="presParOf" srcId="{7A6478F4-31A1-4B42-8F08-B45C0D7869A3}" destId="{6818D0D2-32D4-4DCF-BE70-A402FE16AC90}" srcOrd="0" destOrd="0" presId="urn:microsoft.com/office/officeart/2005/8/layout/hierarchy2"/>
    <dgm:cxn modelId="{10189EF7-C2B8-4924-9F80-E843BE4C7018}" type="presParOf" srcId="{6818D0D2-32D4-4DCF-BE70-A402FE16AC90}" destId="{8ECACCC9-C01E-4258-8605-C2B5E569FD3F}" srcOrd="0" destOrd="0" presId="urn:microsoft.com/office/officeart/2005/8/layout/hierarchy2"/>
    <dgm:cxn modelId="{7BAC3DA4-6F4B-455E-8129-3F2F05D34A66}" type="presParOf" srcId="{7A6478F4-31A1-4B42-8F08-B45C0D7869A3}" destId="{D6538816-9C4C-4175-8386-9AA1C6640FD9}" srcOrd="1" destOrd="0" presId="urn:microsoft.com/office/officeart/2005/8/layout/hierarchy2"/>
    <dgm:cxn modelId="{B2C4DF11-C17A-4FB0-A59D-1B22E486DF8B}" type="presParOf" srcId="{D6538816-9C4C-4175-8386-9AA1C6640FD9}" destId="{4C744DC8-51F1-45CC-B398-59473B21B41B}" srcOrd="0" destOrd="0" presId="urn:microsoft.com/office/officeart/2005/8/layout/hierarchy2"/>
    <dgm:cxn modelId="{CC339A18-D392-47E2-AACE-C3C2966F9AFC}" type="presParOf" srcId="{D6538816-9C4C-4175-8386-9AA1C6640FD9}" destId="{AC055C38-BA90-4ADA-AF2D-926E8916FD6B}" srcOrd="1" destOrd="0" presId="urn:microsoft.com/office/officeart/2005/8/layout/hierarchy2"/>
    <dgm:cxn modelId="{79F6535A-B3EE-45DE-B276-F0473049C96B}" type="presParOf" srcId="{AC055C38-BA90-4ADA-AF2D-926E8916FD6B}" destId="{CBA5731A-62F1-4BA0-9BDD-BF550EC2E9DA}" srcOrd="0" destOrd="0" presId="urn:microsoft.com/office/officeart/2005/8/layout/hierarchy2"/>
    <dgm:cxn modelId="{E1633808-BD4C-4933-ACA5-E9406F91E796}" type="presParOf" srcId="{CBA5731A-62F1-4BA0-9BDD-BF550EC2E9DA}" destId="{115993B1-FCF4-443A-98A0-32F42C816E10}" srcOrd="0" destOrd="0" presId="urn:microsoft.com/office/officeart/2005/8/layout/hierarchy2"/>
    <dgm:cxn modelId="{B399C649-697D-405C-80C5-0633881E2323}" type="presParOf" srcId="{AC055C38-BA90-4ADA-AF2D-926E8916FD6B}" destId="{186E3F9A-151F-4451-94F9-50CC1C3D6DE2}" srcOrd="1" destOrd="0" presId="urn:microsoft.com/office/officeart/2005/8/layout/hierarchy2"/>
    <dgm:cxn modelId="{AEE8A4AB-06B3-47FC-AF8C-66CD042DED68}" type="presParOf" srcId="{186E3F9A-151F-4451-94F9-50CC1C3D6DE2}" destId="{65DAF809-8AB7-45E0-90FA-B5E26D401B7F}" srcOrd="0" destOrd="0" presId="urn:microsoft.com/office/officeart/2005/8/layout/hierarchy2"/>
    <dgm:cxn modelId="{5C50B785-066D-4D58-AB05-3E3D64E496E9}" type="presParOf" srcId="{186E3F9A-151F-4451-94F9-50CC1C3D6DE2}" destId="{71E5ECD2-50B7-4008-844E-DF829D57F753}" srcOrd="1" destOrd="0" presId="urn:microsoft.com/office/officeart/2005/8/layout/hierarchy2"/>
    <dgm:cxn modelId="{29E02CF8-068C-4A65-A310-CB98CA86F45D}" type="presParOf" srcId="{7A6478F4-31A1-4B42-8F08-B45C0D7869A3}" destId="{98B0B49C-3D74-402D-A0E8-BCA5A6158300}" srcOrd="2" destOrd="0" presId="urn:microsoft.com/office/officeart/2005/8/layout/hierarchy2"/>
    <dgm:cxn modelId="{F4753CD6-FF0B-465C-AE45-F2D75C32C664}" type="presParOf" srcId="{98B0B49C-3D74-402D-A0E8-BCA5A6158300}" destId="{FDEA613A-A9EA-47CF-8FF4-709FFFFBEE1C}" srcOrd="0" destOrd="0" presId="urn:microsoft.com/office/officeart/2005/8/layout/hierarchy2"/>
    <dgm:cxn modelId="{E6F75028-5D50-48C4-957B-4C16CB0A3CAF}" type="presParOf" srcId="{7A6478F4-31A1-4B42-8F08-B45C0D7869A3}" destId="{BB6CD075-E5B1-45A6-9AE7-35D72C60160B}" srcOrd="3" destOrd="0" presId="urn:microsoft.com/office/officeart/2005/8/layout/hierarchy2"/>
    <dgm:cxn modelId="{15A3957B-D12A-4FD7-81D7-C9B0E983A7EC}" type="presParOf" srcId="{BB6CD075-E5B1-45A6-9AE7-35D72C60160B}" destId="{969DCA1C-1BB7-4002-994F-36749B1D4FE1}" srcOrd="0" destOrd="0" presId="urn:microsoft.com/office/officeart/2005/8/layout/hierarchy2"/>
    <dgm:cxn modelId="{AD143BF9-3329-448E-B9F6-35C737BECCDE}" type="presParOf" srcId="{BB6CD075-E5B1-45A6-9AE7-35D72C60160B}" destId="{4AB39040-5BCD-4976-B719-25193E188163}" srcOrd="1" destOrd="0" presId="urn:microsoft.com/office/officeart/2005/8/layout/hierarchy2"/>
    <dgm:cxn modelId="{18485CAE-6DA1-4872-9BE1-59DFDFFE9C60}" type="presParOf" srcId="{4AB39040-5BCD-4976-B719-25193E188163}" destId="{DC0BF6D1-B26D-4D6E-96BF-934B5556376A}" srcOrd="0" destOrd="0" presId="urn:microsoft.com/office/officeart/2005/8/layout/hierarchy2"/>
    <dgm:cxn modelId="{CAC3F181-94EC-4ECB-9E72-F3CC874E1485}" type="presParOf" srcId="{DC0BF6D1-B26D-4D6E-96BF-934B5556376A}" destId="{BC4E0EF7-0FE0-4062-B601-7ECF4D576CE0}" srcOrd="0" destOrd="0" presId="urn:microsoft.com/office/officeart/2005/8/layout/hierarchy2"/>
    <dgm:cxn modelId="{35295F1A-8EAB-43D5-9C65-9EAA1F4B5D27}" type="presParOf" srcId="{4AB39040-5BCD-4976-B719-25193E188163}" destId="{589FF664-7B7A-46A7-BF3C-4CD573765677}" srcOrd="1" destOrd="0" presId="urn:microsoft.com/office/officeart/2005/8/layout/hierarchy2"/>
    <dgm:cxn modelId="{99EED96D-2FDA-4EB1-ACB0-0C39A4038F71}" type="presParOf" srcId="{589FF664-7B7A-46A7-BF3C-4CD573765677}" destId="{F54B8125-8AFC-4005-B62E-79D54E261173}" srcOrd="0" destOrd="0" presId="urn:microsoft.com/office/officeart/2005/8/layout/hierarchy2"/>
    <dgm:cxn modelId="{EA1CC5BA-A80E-438D-8356-E297E22413A9}" type="presParOf" srcId="{589FF664-7B7A-46A7-BF3C-4CD573765677}" destId="{0F85CF8D-215A-48C1-A028-E786330EFF74}" srcOrd="1" destOrd="0" presId="urn:microsoft.com/office/officeart/2005/8/layout/hierarchy2"/>
    <dgm:cxn modelId="{974541C0-619B-4AEA-B52A-6944F57A77BB}" type="presParOf" srcId="{4AB39040-5BCD-4976-B719-25193E188163}" destId="{254AE842-4E47-4557-89CB-92C44BE8F78E}" srcOrd="2" destOrd="0" presId="urn:microsoft.com/office/officeart/2005/8/layout/hierarchy2"/>
    <dgm:cxn modelId="{8FA660AC-FB3A-49D9-BF73-0E65CB015B58}" type="presParOf" srcId="{254AE842-4E47-4557-89CB-92C44BE8F78E}" destId="{0D0470EA-54D6-4F46-B418-B18A425EB481}" srcOrd="0" destOrd="0" presId="urn:microsoft.com/office/officeart/2005/8/layout/hierarchy2"/>
    <dgm:cxn modelId="{C594B08D-002C-4B6E-890D-146161805FB1}" type="presParOf" srcId="{4AB39040-5BCD-4976-B719-25193E188163}" destId="{C0BFCF25-6477-4CCD-9510-F0FE5F59FFBB}" srcOrd="3" destOrd="0" presId="urn:microsoft.com/office/officeart/2005/8/layout/hierarchy2"/>
    <dgm:cxn modelId="{3511B829-AD62-44D1-AEEC-FC8B81520CEC}" type="presParOf" srcId="{C0BFCF25-6477-4CCD-9510-F0FE5F59FFBB}" destId="{57265C5F-B949-4E56-B23E-A7E2D539ACC3}" srcOrd="0" destOrd="0" presId="urn:microsoft.com/office/officeart/2005/8/layout/hierarchy2"/>
    <dgm:cxn modelId="{EB527545-E120-4948-8D50-65BC2B3CD14B}" type="presParOf" srcId="{C0BFCF25-6477-4CCD-9510-F0FE5F59FFBB}" destId="{132CE1E6-5C4D-47F0-B14F-A03DFBBEFB97}" srcOrd="1" destOrd="0" presId="urn:microsoft.com/office/officeart/2005/8/layout/hierarchy2"/>
    <dgm:cxn modelId="{64B49336-AA3D-471C-91F9-791A5887801C}" type="presParOf" srcId="{4AB39040-5BCD-4976-B719-25193E188163}" destId="{8C9BBE6E-DD38-504F-977E-0DB98BF9032F}" srcOrd="4" destOrd="0" presId="urn:microsoft.com/office/officeart/2005/8/layout/hierarchy2"/>
    <dgm:cxn modelId="{D63B5A55-CB05-40AA-BE92-CF15891C2170}" type="presParOf" srcId="{8C9BBE6E-DD38-504F-977E-0DB98BF9032F}" destId="{9C4B4A2E-1285-094C-9EAF-B4F0752FB039}" srcOrd="0" destOrd="0" presId="urn:microsoft.com/office/officeart/2005/8/layout/hierarchy2"/>
    <dgm:cxn modelId="{9B0153EC-F932-40C1-B322-7FD6B905BF6E}" type="presParOf" srcId="{4AB39040-5BCD-4976-B719-25193E188163}" destId="{65BC282D-3BCF-B444-ABE0-B9CD15167567}" srcOrd="5" destOrd="0" presId="urn:microsoft.com/office/officeart/2005/8/layout/hierarchy2"/>
    <dgm:cxn modelId="{BF9A867B-D734-4876-9807-1B329B0558C1}" type="presParOf" srcId="{65BC282D-3BCF-B444-ABE0-B9CD15167567}" destId="{597ADFD5-A59C-B142-A9D9-10F36B307D78}" srcOrd="0" destOrd="0" presId="urn:microsoft.com/office/officeart/2005/8/layout/hierarchy2"/>
    <dgm:cxn modelId="{17180EA8-D778-4437-B946-B83CB05F4210}" type="presParOf" srcId="{65BC282D-3BCF-B444-ABE0-B9CD15167567}" destId="{0DE4DE36-FBB7-C043-9FD3-9300903A82D7}" srcOrd="1" destOrd="0" presId="urn:microsoft.com/office/officeart/2005/8/layout/hierarchy2"/>
    <dgm:cxn modelId="{A259C26C-C731-4BD9-8D55-C9F59EE8209A}" type="presParOf" srcId="{09A04AEE-CC8F-4348-930F-B2ABD1DF4C98}" destId="{206274AD-C20E-41E4-BF8F-C4CC1F971886}" srcOrd="2" destOrd="0" presId="urn:microsoft.com/office/officeart/2005/8/layout/hierarchy2"/>
    <dgm:cxn modelId="{C0FDC34F-4A81-439B-86FF-100D6F4CC6C8}" type="presParOf" srcId="{206274AD-C20E-41E4-BF8F-C4CC1F971886}" destId="{E66616A8-9A8C-4F55-9404-1285F0EA986A}" srcOrd="0" destOrd="0" presId="urn:microsoft.com/office/officeart/2005/8/layout/hierarchy2"/>
    <dgm:cxn modelId="{C1759449-7B13-4045-9402-93C97F6C003F}" type="presParOf" srcId="{09A04AEE-CC8F-4348-930F-B2ABD1DF4C98}" destId="{515819C5-79C7-456A-B5CE-E9763D081ABF}" srcOrd="3" destOrd="0" presId="urn:microsoft.com/office/officeart/2005/8/layout/hierarchy2"/>
    <dgm:cxn modelId="{17997CA9-819E-424C-BCBB-08A36E81411E}" type="presParOf" srcId="{515819C5-79C7-456A-B5CE-E9763D081ABF}" destId="{3BD72901-CCBE-4820-844D-8A86B6C48947}" srcOrd="0" destOrd="0" presId="urn:microsoft.com/office/officeart/2005/8/layout/hierarchy2"/>
    <dgm:cxn modelId="{7F5DF752-1C99-4654-9130-177AA9321236}" type="presParOf" srcId="{515819C5-79C7-456A-B5CE-E9763D081ABF}" destId="{8C135C5A-A098-43F8-B358-679B0EE08E90}" srcOrd="1" destOrd="0" presId="urn:microsoft.com/office/officeart/2005/8/layout/hierarchy2"/>
    <dgm:cxn modelId="{5FFD144F-6C10-4DB7-9216-1507289F162C}" type="presParOf" srcId="{8C135C5A-A098-43F8-B358-679B0EE08E90}" destId="{E97827C7-3922-4A3C-AF0A-2B2B9E1453BC}" srcOrd="0" destOrd="0" presId="urn:microsoft.com/office/officeart/2005/8/layout/hierarchy2"/>
    <dgm:cxn modelId="{20267A98-3619-44AB-BD9B-A771BFCDCB1B}" type="presParOf" srcId="{E97827C7-3922-4A3C-AF0A-2B2B9E1453BC}" destId="{286411A2-1FD5-4933-A75F-DD6890D3588E}" srcOrd="0" destOrd="0" presId="urn:microsoft.com/office/officeart/2005/8/layout/hierarchy2"/>
    <dgm:cxn modelId="{BCD8F15C-9C38-4C17-876B-1354BA63749E}" type="presParOf" srcId="{8C135C5A-A098-43F8-B358-679B0EE08E90}" destId="{81590D9D-77DD-45BE-91AA-E4EE5DE82ED7}" srcOrd="1" destOrd="0" presId="urn:microsoft.com/office/officeart/2005/8/layout/hierarchy2"/>
    <dgm:cxn modelId="{9771D5DE-A87F-4C18-AD0E-AA9A6C5FEB81}" type="presParOf" srcId="{81590D9D-77DD-45BE-91AA-E4EE5DE82ED7}" destId="{EEB7AA88-7350-4E19-88A1-4B0A365168F6}" srcOrd="0" destOrd="0" presId="urn:microsoft.com/office/officeart/2005/8/layout/hierarchy2"/>
    <dgm:cxn modelId="{1C265544-A6C0-4D65-98E4-738254384665}" type="presParOf" srcId="{81590D9D-77DD-45BE-91AA-E4EE5DE82ED7}" destId="{2FC0E7EA-DD7C-4D6B-9390-344A5A97B4D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499D8-2EB5-4DB4-9BD9-2A5DDC6E2B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840EC8F-59CE-4FBE-AF46-3C76C349FDF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목표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6D690715-ED7C-4F0F-8291-9F413C8D13B3}" type="parTrans" cxnId="{E0EBA0DB-7D54-4C40-89BA-497DF72C6CBB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390437A4-235F-4DA0-B938-3B3A697D1987}" type="sibTrans" cxnId="{E0EBA0DB-7D54-4C40-89BA-497DF72C6CB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775497F0-567A-4351-B291-322B80B9EA58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통찰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012A0294-4CEF-4BC6-A365-334494D45EA0}" type="parTrans" cxnId="{850217D8-D4A9-4CFE-8C3E-974374A418B1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54C89A1B-3FCF-4C8E-93C4-66F5B5BEEC74}" type="sibTrans" cxnId="{850217D8-D4A9-4CFE-8C3E-974374A418B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F3105CD5-799E-444E-925E-394144593DDF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의도적 행동</a:t>
          </a:r>
          <a:endParaRPr lang="en-US" altLang="ko-KR" sz="1200" b="1" dirty="0" smtClean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88CA9F22-BEE4-4FE9-B99F-682B82C94244}" type="parTrans" cxnId="{ECAA2E0D-9EB1-41B8-A89E-2D3F1FD4D1DC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C2380C1F-518E-409C-BC1B-DE71E985C0D0}" type="sibTrans" cxnId="{ECAA2E0D-9EB1-41B8-A89E-2D3F1FD4D1D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EB0DE55B-06FF-429A-8216-2BA6530886DE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목표 성취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3816B36D-04B1-4B2F-B6FE-D967E28D9737}" type="parTrans" cxnId="{C55F2DC5-8D62-48F5-BB90-57FDA9C6B979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E668804A-86BA-4C16-B4E6-B316C04931D3}" type="sibTrans" cxnId="{C55F2DC5-8D62-48F5-BB90-57FDA9C6B979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6A830A07-A017-45BB-BE2C-F451EF3B9BA6}" type="pres">
      <dgm:prSet presAssocID="{EDD499D8-2EB5-4DB4-9BD9-2A5DDC6E2B1C}" presName="Name0" presStyleCnt="0">
        <dgm:presLayoutVars>
          <dgm:dir/>
          <dgm:resizeHandles val="exact"/>
        </dgm:presLayoutVars>
      </dgm:prSet>
      <dgm:spPr/>
    </dgm:pt>
    <dgm:pt modelId="{9250D836-F425-4C11-8643-EE6A82E69BDF}" type="pres">
      <dgm:prSet presAssocID="{B840EC8F-59CE-4FBE-AF46-3C76C349FD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F4F141-287A-4D70-868A-382D744257A1}" type="pres">
      <dgm:prSet presAssocID="{390437A4-235F-4DA0-B938-3B3A697D1987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B3FE35B-8036-4E82-8DE3-F69D09C72CF4}" type="pres">
      <dgm:prSet presAssocID="{390437A4-235F-4DA0-B938-3B3A697D1987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5D34EAD-0227-443E-87D1-BCABDAD81ED8}" type="pres">
      <dgm:prSet presAssocID="{F3105CD5-799E-444E-925E-394144593D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07CCC2-128A-44CC-91E8-5FE077EFB254}" type="pres">
      <dgm:prSet presAssocID="{C2380C1F-518E-409C-BC1B-DE71E985C0D0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760442F-13CC-4A97-8804-8622FEEC4293}" type="pres">
      <dgm:prSet presAssocID="{C2380C1F-518E-409C-BC1B-DE71E985C0D0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196E166-E8F2-45BF-9CD3-B52DE6F580EF}" type="pres">
      <dgm:prSet presAssocID="{775497F0-567A-4351-B291-322B80B9EA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A681CC-E9C4-4235-8119-E39FADABAAF5}" type="pres">
      <dgm:prSet presAssocID="{54C89A1B-3FCF-4C8E-93C4-66F5B5BEEC74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218E90A-3ED6-44D7-8008-7CB571141AD8}" type="pres">
      <dgm:prSet presAssocID="{54C89A1B-3FCF-4C8E-93C4-66F5B5BEEC74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835F25F-D663-4EE9-A87B-AE79570A5DD8}" type="pres">
      <dgm:prSet presAssocID="{EB0DE55B-06FF-429A-8216-2BA6530886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CAA2E0D-9EB1-41B8-A89E-2D3F1FD4D1DC}" srcId="{EDD499D8-2EB5-4DB4-9BD9-2A5DDC6E2B1C}" destId="{F3105CD5-799E-444E-925E-394144593DDF}" srcOrd="1" destOrd="0" parTransId="{88CA9F22-BEE4-4FE9-B99F-682B82C94244}" sibTransId="{C2380C1F-518E-409C-BC1B-DE71E985C0D0}"/>
    <dgm:cxn modelId="{9325D9DB-1DD0-4354-A2A6-9E482C14858D}" type="presOf" srcId="{390437A4-235F-4DA0-B938-3B3A697D1987}" destId="{2B3FE35B-8036-4E82-8DE3-F69D09C72CF4}" srcOrd="1" destOrd="0" presId="urn:microsoft.com/office/officeart/2005/8/layout/process1"/>
    <dgm:cxn modelId="{0B213A22-0672-491B-B756-1CB553D82B9D}" type="presOf" srcId="{775497F0-567A-4351-B291-322B80B9EA58}" destId="{C196E166-E8F2-45BF-9CD3-B52DE6F580EF}" srcOrd="0" destOrd="0" presId="urn:microsoft.com/office/officeart/2005/8/layout/process1"/>
    <dgm:cxn modelId="{B1B6B9A3-333A-4D8A-8043-ED4FB35E8AA1}" type="presOf" srcId="{C2380C1F-518E-409C-BC1B-DE71E985C0D0}" destId="{8760442F-13CC-4A97-8804-8622FEEC4293}" srcOrd="1" destOrd="0" presId="urn:microsoft.com/office/officeart/2005/8/layout/process1"/>
    <dgm:cxn modelId="{786FD65E-601D-4BC0-9C2D-7248384CDF9E}" type="presOf" srcId="{54C89A1B-3FCF-4C8E-93C4-66F5B5BEEC74}" destId="{8218E90A-3ED6-44D7-8008-7CB571141AD8}" srcOrd="1" destOrd="0" presId="urn:microsoft.com/office/officeart/2005/8/layout/process1"/>
    <dgm:cxn modelId="{FA1CEE8B-5DE7-46C0-97A1-FAB25D6F6D44}" type="presOf" srcId="{EDD499D8-2EB5-4DB4-9BD9-2A5DDC6E2B1C}" destId="{6A830A07-A017-45BB-BE2C-F451EF3B9BA6}" srcOrd="0" destOrd="0" presId="urn:microsoft.com/office/officeart/2005/8/layout/process1"/>
    <dgm:cxn modelId="{3B03ED58-8371-4D34-B340-434FD6C206B0}" type="presOf" srcId="{C2380C1F-518E-409C-BC1B-DE71E985C0D0}" destId="{F007CCC2-128A-44CC-91E8-5FE077EFB254}" srcOrd="0" destOrd="0" presId="urn:microsoft.com/office/officeart/2005/8/layout/process1"/>
    <dgm:cxn modelId="{850217D8-D4A9-4CFE-8C3E-974374A418B1}" srcId="{EDD499D8-2EB5-4DB4-9BD9-2A5DDC6E2B1C}" destId="{775497F0-567A-4351-B291-322B80B9EA58}" srcOrd="2" destOrd="0" parTransId="{012A0294-4CEF-4BC6-A365-334494D45EA0}" sibTransId="{54C89A1B-3FCF-4C8E-93C4-66F5B5BEEC74}"/>
    <dgm:cxn modelId="{E1502F86-5DD1-4BF5-9116-3A6E6C1C0603}" type="presOf" srcId="{EB0DE55B-06FF-429A-8216-2BA6530886DE}" destId="{7835F25F-D663-4EE9-A87B-AE79570A5DD8}" srcOrd="0" destOrd="0" presId="urn:microsoft.com/office/officeart/2005/8/layout/process1"/>
    <dgm:cxn modelId="{8CDF0079-6743-4F21-9A4B-790EB292277A}" type="presOf" srcId="{54C89A1B-3FCF-4C8E-93C4-66F5B5BEEC74}" destId="{88A681CC-E9C4-4235-8119-E39FADABAAF5}" srcOrd="0" destOrd="0" presId="urn:microsoft.com/office/officeart/2005/8/layout/process1"/>
    <dgm:cxn modelId="{079B3121-45AE-4EC4-9617-CCD002E96356}" type="presOf" srcId="{F3105CD5-799E-444E-925E-394144593DDF}" destId="{05D34EAD-0227-443E-87D1-BCABDAD81ED8}" srcOrd="0" destOrd="0" presId="urn:microsoft.com/office/officeart/2005/8/layout/process1"/>
    <dgm:cxn modelId="{02800915-0F1E-4973-B7A2-B15B79E17883}" type="presOf" srcId="{B840EC8F-59CE-4FBE-AF46-3C76C349FDFA}" destId="{9250D836-F425-4C11-8643-EE6A82E69BDF}" srcOrd="0" destOrd="0" presId="urn:microsoft.com/office/officeart/2005/8/layout/process1"/>
    <dgm:cxn modelId="{C55F2DC5-8D62-48F5-BB90-57FDA9C6B979}" srcId="{EDD499D8-2EB5-4DB4-9BD9-2A5DDC6E2B1C}" destId="{EB0DE55B-06FF-429A-8216-2BA6530886DE}" srcOrd="3" destOrd="0" parTransId="{3816B36D-04B1-4B2F-B6FE-D967E28D9737}" sibTransId="{E668804A-86BA-4C16-B4E6-B316C04931D3}"/>
    <dgm:cxn modelId="{E0EBA0DB-7D54-4C40-89BA-497DF72C6CBB}" srcId="{EDD499D8-2EB5-4DB4-9BD9-2A5DDC6E2B1C}" destId="{B840EC8F-59CE-4FBE-AF46-3C76C349FDFA}" srcOrd="0" destOrd="0" parTransId="{6D690715-ED7C-4F0F-8291-9F413C8D13B3}" sibTransId="{390437A4-235F-4DA0-B938-3B3A697D1987}"/>
    <dgm:cxn modelId="{ADB3CE04-AF86-4BC4-B08A-439FBDE574BD}" type="presOf" srcId="{390437A4-235F-4DA0-B938-3B3A697D1987}" destId="{32F4F141-287A-4D70-868A-382D744257A1}" srcOrd="0" destOrd="0" presId="urn:microsoft.com/office/officeart/2005/8/layout/process1"/>
    <dgm:cxn modelId="{3B6FCE1B-09C7-4BEB-8667-160A4C295BB1}" type="presParOf" srcId="{6A830A07-A017-45BB-BE2C-F451EF3B9BA6}" destId="{9250D836-F425-4C11-8643-EE6A82E69BDF}" srcOrd="0" destOrd="0" presId="urn:microsoft.com/office/officeart/2005/8/layout/process1"/>
    <dgm:cxn modelId="{2A01908A-1FDC-41AC-9E72-893D8103563C}" type="presParOf" srcId="{6A830A07-A017-45BB-BE2C-F451EF3B9BA6}" destId="{32F4F141-287A-4D70-868A-382D744257A1}" srcOrd="1" destOrd="0" presId="urn:microsoft.com/office/officeart/2005/8/layout/process1"/>
    <dgm:cxn modelId="{CDB319DF-4AE1-4FC5-8DD3-A98DAC3B5D90}" type="presParOf" srcId="{32F4F141-287A-4D70-868A-382D744257A1}" destId="{2B3FE35B-8036-4E82-8DE3-F69D09C72CF4}" srcOrd="0" destOrd="0" presId="urn:microsoft.com/office/officeart/2005/8/layout/process1"/>
    <dgm:cxn modelId="{21EDA990-9014-4DEC-B8CC-A582627C0088}" type="presParOf" srcId="{6A830A07-A017-45BB-BE2C-F451EF3B9BA6}" destId="{05D34EAD-0227-443E-87D1-BCABDAD81ED8}" srcOrd="2" destOrd="0" presId="urn:microsoft.com/office/officeart/2005/8/layout/process1"/>
    <dgm:cxn modelId="{88AC7133-87CC-4F9D-BE89-B080B5E8486E}" type="presParOf" srcId="{6A830A07-A017-45BB-BE2C-F451EF3B9BA6}" destId="{F007CCC2-128A-44CC-91E8-5FE077EFB254}" srcOrd="3" destOrd="0" presId="urn:microsoft.com/office/officeart/2005/8/layout/process1"/>
    <dgm:cxn modelId="{1CB4D3F6-2A31-4A17-85F3-EF8F3B979295}" type="presParOf" srcId="{F007CCC2-128A-44CC-91E8-5FE077EFB254}" destId="{8760442F-13CC-4A97-8804-8622FEEC4293}" srcOrd="0" destOrd="0" presId="urn:microsoft.com/office/officeart/2005/8/layout/process1"/>
    <dgm:cxn modelId="{27EE4C50-024C-4FA6-8F81-AE865FECB861}" type="presParOf" srcId="{6A830A07-A017-45BB-BE2C-F451EF3B9BA6}" destId="{C196E166-E8F2-45BF-9CD3-B52DE6F580EF}" srcOrd="4" destOrd="0" presId="urn:microsoft.com/office/officeart/2005/8/layout/process1"/>
    <dgm:cxn modelId="{D36E0534-4E93-4D34-8593-9F7312A6F073}" type="presParOf" srcId="{6A830A07-A017-45BB-BE2C-F451EF3B9BA6}" destId="{88A681CC-E9C4-4235-8119-E39FADABAAF5}" srcOrd="5" destOrd="0" presId="urn:microsoft.com/office/officeart/2005/8/layout/process1"/>
    <dgm:cxn modelId="{A3931839-21F4-461C-BE9F-AF0D005B231E}" type="presParOf" srcId="{88A681CC-E9C4-4235-8119-E39FADABAAF5}" destId="{8218E90A-3ED6-44D7-8008-7CB571141AD8}" srcOrd="0" destOrd="0" presId="urn:microsoft.com/office/officeart/2005/8/layout/process1"/>
    <dgm:cxn modelId="{D1CCA928-00FB-48F4-990F-8418F2D479A2}" type="presParOf" srcId="{6A830A07-A017-45BB-BE2C-F451EF3B9BA6}" destId="{7835F25F-D663-4EE9-A87B-AE79570A5DD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499D8-2EB5-4DB4-9BD9-2A5DDC6E2B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840EC8F-59CE-4FBE-AF46-3C76C349FDF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집중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6D690715-ED7C-4F0F-8291-9F413C8D13B3}" type="parTrans" cxnId="{E0EBA0DB-7D54-4C40-89BA-497DF72C6CBB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390437A4-235F-4DA0-B938-3B3A697D1987}" type="sibTrans" cxnId="{E0EBA0DB-7D54-4C40-89BA-497DF72C6CB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775497F0-567A-4351-B291-322B80B9EA58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어떤 행동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012A0294-4CEF-4BC6-A365-334494D45EA0}" type="parTrans" cxnId="{850217D8-D4A9-4CFE-8C3E-974374A418B1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54C89A1B-3FCF-4C8E-93C4-66F5B5BEEC74}" type="sibTrans" cxnId="{850217D8-D4A9-4CFE-8C3E-974374A418B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F3105CD5-799E-444E-925E-394144593DDF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기억</a:t>
          </a:r>
          <a:endParaRPr lang="en-US" altLang="ko-KR" sz="1200" b="1" dirty="0" smtClean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88CA9F22-BEE4-4FE9-B99F-682B82C94244}" type="parTrans" cxnId="{ECAA2E0D-9EB1-41B8-A89E-2D3F1FD4D1DC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C2380C1F-518E-409C-BC1B-DE71E985C0D0}" type="sibTrans" cxnId="{ECAA2E0D-9EB1-41B8-A89E-2D3F1FD4D1D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EB0DE55B-06FF-429A-8216-2BA6530886DE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모방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3816B36D-04B1-4B2F-B6FE-D967E28D9737}" type="parTrans" cxnId="{C55F2DC5-8D62-48F5-BB90-57FDA9C6B979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E668804A-86BA-4C16-B4E6-B316C04931D3}" type="sibTrans" cxnId="{C55F2DC5-8D62-48F5-BB90-57FDA9C6B979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6A830A07-A017-45BB-BE2C-F451EF3B9BA6}" type="pres">
      <dgm:prSet presAssocID="{EDD499D8-2EB5-4DB4-9BD9-2A5DDC6E2B1C}" presName="Name0" presStyleCnt="0">
        <dgm:presLayoutVars>
          <dgm:dir/>
          <dgm:resizeHandles val="exact"/>
        </dgm:presLayoutVars>
      </dgm:prSet>
      <dgm:spPr/>
    </dgm:pt>
    <dgm:pt modelId="{9250D836-F425-4C11-8643-EE6A82E69BDF}" type="pres">
      <dgm:prSet presAssocID="{B840EC8F-59CE-4FBE-AF46-3C76C349FD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F4F141-287A-4D70-868A-382D744257A1}" type="pres">
      <dgm:prSet presAssocID="{390437A4-235F-4DA0-B938-3B3A697D1987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B3FE35B-8036-4E82-8DE3-F69D09C72CF4}" type="pres">
      <dgm:prSet presAssocID="{390437A4-235F-4DA0-B938-3B3A697D1987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5D34EAD-0227-443E-87D1-BCABDAD81ED8}" type="pres">
      <dgm:prSet presAssocID="{F3105CD5-799E-444E-925E-394144593D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07CCC2-128A-44CC-91E8-5FE077EFB254}" type="pres">
      <dgm:prSet presAssocID="{C2380C1F-518E-409C-BC1B-DE71E985C0D0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760442F-13CC-4A97-8804-8622FEEC4293}" type="pres">
      <dgm:prSet presAssocID="{C2380C1F-518E-409C-BC1B-DE71E985C0D0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196E166-E8F2-45BF-9CD3-B52DE6F580EF}" type="pres">
      <dgm:prSet presAssocID="{775497F0-567A-4351-B291-322B80B9EA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A681CC-E9C4-4235-8119-E39FADABAAF5}" type="pres">
      <dgm:prSet presAssocID="{54C89A1B-3FCF-4C8E-93C4-66F5B5BEEC74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218E90A-3ED6-44D7-8008-7CB571141AD8}" type="pres">
      <dgm:prSet presAssocID="{54C89A1B-3FCF-4C8E-93C4-66F5B5BEEC74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835F25F-D663-4EE9-A87B-AE79570A5DD8}" type="pres">
      <dgm:prSet presAssocID="{EB0DE55B-06FF-429A-8216-2BA6530886DE}" presName="node" presStyleLbl="node1" presStyleIdx="3" presStyleCnt="4" custLinFactNeighborY="16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7569656-290B-4234-87C1-C23D87B2D80D}" type="presOf" srcId="{54C89A1B-3FCF-4C8E-93C4-66F5B5BEEC74}" destId="{88A681CC-E9C4-4235-8119-E39FADABAAF5}" srcOrd="0" destOrd="0" presId="urn:microsoft.com/office/officeart/2005/8/layout/process1"/>
    <dgm:cxn modelId="{ECAA2E0D-9EB1-41B8-A89E-2D3F1FD4D1DC}" srcId="{EDD499D8-2EB5-4DB4-9BD9-2A5DDC6E2B1C}" destId="{F3105CD5-799E-444E-925E-394144593DDF}" srcOrd="1" destOrd="0" parTransId="{88CA9F22-BEE4-4FE9-B99F-682B82C94244}" sibTransId="{C2380C1F-518E-409C-BC1B-DE71E985C0D0}"/>
    <dgm:cxn modelId="{F52FA95F-B0F4-4F19-92F0-273527824701}" type="presOf" srcId="{C2380C1F-518E-409C-BC1B-DE71E985C0D0}" destId="{8760442F-13CC-4A97-8804-8622FEEC4293}" srcOrd="1" destOrd="0" presId="urn:microsoft.com/office/officeart/2005/8/layout/process1"/>
    <dgm:cxn modelId="{570AD1B4-205D-46EF-AA9F-FE35C8083688}" type="presOf" srcId="{775497F0-567A-4351-B291-322B80B9EA58}" destId="{C196E166-E8F2-45BF-9CD3-B52DE6F580EF}" srcOrd="0" destOrd="0" presId="urn:microsoft.com/office/officeart/2005/8/layout/process1"/>
    <dgm:cxn modelId="{7A657658-19A2-48F8-9091-467A0E18F680}" type="presOf" srcId="{390437A4-235F-4DA0-B938-3B3A697D1987}" destId="{32F4F141-287A-4D70-868A-382D744257A1}" srcOrd="0" destOrd="0" presId="urn:microsoft.com/office/officeart/2005/8/layout/process1"/>
    <dgm:cxn modelId="{15FE7179-1C28-491D-BBEB-38AE2B8E8770}" type="presOf" srcId="{54C89A1B-3FCF-4C8E-93C4-66F5B5BEEC74}" destId="{8218E90A-3ED6-44D7-8008-7CB571141AD8}" srcOrd="1" destOrd="0" presId="urn:microsoft.com/office/officeart/2005/8/layout/process1"/>
    <dgm:cxn modelId="{F9F26047-B2E2-45E4-B950-383FD042B9CF}" type="presOf" srcId="{B840EC8F-59CE-4FBE-AF46-3C76C349FDFA}" destId="{9250D836-F425-4C11-8643-EE6A82E69BDF}" srcOrd="0" destOrd="0" presId="urn:microsoft.com/office/officeart/2005/8/layout/process1"/>
    <dgm:cxn modelId="{850217D8-D4A9-4CFE-8C3E-974374A418B1}" srcId="{EDD499D8-2EB5-4DB4-9BD9-2A5DDC6E2B1C}" destId="{775497F0-567A-4351-B291-322B80B9EA58}" srcOrd="2" destOrd="0" parTransId="{012A0294-4CEF-4BC6-A365-334494D45EA0}" sibTransId="{54C89A1B-3FCF-4C8E-93C4-66F5B5BEEC74}"/>
    <dgm:cxn modelId="{CB34E708-B72D-46C8-A807-4499685CECF1}" type="presOf" srcId="{C2380C1F-518E-409C-BC1B-DE71E985C0D0}" destId="{F007CCC2-128A-44CC-91E8-5FE077EFB254}" srcOrd="0" destOrd="0" presId="urn:microsoft.com/office/officeart/2005/8/layout/process1"/>
    <dgm:cxn modelId="{6C0E63D3-1DF9-43D2-A63B-EB5CF4ED2A31}" type="presOf" srcId="{F3105CD5-799E-444E-925E-394144593DDF}" destId="{05D34EAD-0227-443E-87D1-BCABDAD81ED8}" srcOrd="0" destOrd="0" presId="urn:microsoft.com/office/officeart/2005/8/layout/process1"/>
    <dgm:cxn modelId="{C55F2DC5-8D62-48F5-BB90-57FDA9C6B979}" srcId="{EDD499D8-2EB5-4DB4-9BD9-2A5DDC6E2B1C}" destId="{EB0DE55B-06FF-429A-8216-2BA6530886DE}" srcOrd="3" destOrd="0" parTransId="{3816B36D-04B1-4B2F-B6FE-D967E28D9737}" sibTransId="{E668804A-86BA-4C16-B4E6-B316C04931D3}"/>
    <dgm:cxn modelId="{38F15BAB-BEA0-424C-9E56-C0F54A858E61}" type="presOf" srcId="{EB0DE55B-06FF-429A-8216-2BA6530886DE}" destId="{7835F25F-D663-4EE9-A87B-AE79570A5DD8}" srcOrd="0" destOrd="0" presId="urn:microsoft.com/office/officeart/2005/8/layout/process1"/>
    <dgm:cxn modelId="{E0EBA0DB-7D54-4C40-89BA-497DF72C6CBB}" srcId="{EDD499D8-2EB5-4DB4-9BD9-2A5DDC6E2B1C}" destId="{B840EC8F-59CE-4FBE-AF46-3C76C349FDFA}" srcOrd="0" destOrd="0" parTransId="{6D690715-ED7C-4F0F-8291-9F413C8D13B3}" sibTransId="{390437A4-235F-4DA0-B938-3B3A697D1987}"/>
    <dgm:cxn modelId="{43F9A1C8-DE2B-4A04-B10E-16A7D2FA0CBB}" type="presOf" srcId="{390437A4-235F-4DA0-B938-3B3A697D1987}" destId="{2B3FE35B-8036-4E82-8DE3-F69D09C72CF4}" srcOrd="1" destOrd="0" presId="urn:microsoft.com/office/officeart/2005/8/layout/process1"/>
    <dgm:cxn modelId="{5F696ACB-7A96-40CD-8E4F-3E1A674917C0}" type="presOf" srcId="{EDD499D8-2EB5-4DB4-9BD9-2A5DDC6E2B1C}" destId="{6A830A07-A017-45BB-BE2C-F451EF3B9BA6}" srcOrd="0" destOrd="0" presId="urn:microsoft.com/office/officeart/2005/8/layout/process1"/>
    <dgm:cxn modelId="{FCDD4DCE-4CA0-485D-84E3-38485097961D}" type="presParOf" srcId="{6A830A07-A017-45BB-BE2C-F451EF3B9BA6}" destId="{9250D836-F425-4C11-8643-EE6A82E69BDF}" srcOrd="0" destOrd="0" presId="urn:microsoft.com/office/officeart/2005/8/layout/process1"/>
    <dgm:cxn modelId="{CC229853-290E-464B-A278-6C161FFE914F}" type="presParOf" srcId="{6A830A07-A017-45BB-BE2C-F451EF3B9BA6}" destId="{32F4F141-287A-4D70-868A-382D744257A1}" srcOrd="1" destOrd="0" presId="urn:microsoft.com/office/officeart/2005/8/layout/process1"/>
    <dgm:cxn modelId="{5F0CC219-7E68-4459-A0AD-4DC9BCE090A8}" type="presParOf" srcId="{32F4F141-287A-4D70-868A-382D744257A1}" destId="{2B3FE35B-8036-4E82-8DE3-F69D09C72CF4}" srcOrd="0" destOrd="0" presId="urn:microsoft.com/office/officeart/2005/8/layout/process1"/>
    <dgm:cxn modelId="{227460EB-EC9C-4D80-AFEA-A350AD5B24ED}" type="presParOf" srcId="{6A830A07-A017-45BB-BE2C-F451EF3B9BA6}" destId="{05D34EAD-0227-443E-87D1-BCABDAD81ED8}" srcOrd="2" destOrd="0" presId="urn:microsoft.com/office/officeart/2005/8/layout/process1"/>
    <dgm:cxn modelId="{A85D1277-AE8F-4B9A-8A54-54AD1BE4A7E4}" type="presParOf" srcId="{6A830A07-A017-45BB-BE2C-F451EF3B9BA6}" destId="{F007CCC2-128A-44CC-91E8-5FE077EFB254}" srcOrd="3" destOrd="0" presId="urn:microsoft.com/office/officeart/2005/8/layout/process1"/>
    <dgm:cxn modelId="{F2366D09-04AD-41D1-969F-7CB12C8D55E7}" type="presParOf" srcId="{F007CCC2-128A-44CC-91E8-5FE077EFB254}" destId="{8760442F-13CC-4A97-8804-8622FEEC4293}" srcOrd="0" destOrd="0" presId="urn:microsoft.com/office/officeart/2005/8/layout/process1"/>
    <dgm:cxn modelId="{778F3DC9-185E-4668-9EB8-CD5BDB6E4F0B}" type="presParOf" srcId="{6A830A07-A017-45BB-BE2C-F451EF3B9BA6}" destId="{C196E166-E8F2-45BF-9CD3-B52DE6F580EF}" srcOrd="4" destOrd="0" presId="urn:microsoft.com/office/officeart/2005/8/layout/process1"/>
    <dgm:cxn modelId="{B9D65C79-3C6D-4C58-BD69-3C50DD717542}" type="presParOf" srcId="{6A830A07-A017-45BB-BE2C-F451EF3B9BA6}" destId="{88A681CC-E9C4-4235-8119-E39FADABAAF5}" srcOrd="5" destOrd="0" presId="urn:microsoft.com/office/officeart/2005/8/layout/process1"/>
    <dgm:cxn modelId="{B7B8282A-B33F-4BF7-BC33-DEF43713BE59}" type="presParOf" srcId="{88A681CC-E9C4-4235-8119-E39FADABAAF5}" destId="{8218E90A-3ED6-44D7-8008-7CB571141AD8}" srcOrd="0" destOrd="0" presId="urn:microsoft.com/office/officeart/2005/8/layout/process1"/>
    <dgm:cxn modelId="{B1560FAE-5DAB-4203-9F56-9D52EBEE6BEC}" type="presParOf" srcId="{6A830A07-A017-45BB-BE2C-F451EF3B9BA6}" destId="{7835F25F-D663-4EE9-A87B-AE79570A5DD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499D8-2EB5-4DB4-9BD9-2A5DDC6E2B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840EC8F-59CE-4FBE-AF46-3C76C349FDF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고관여</a:t>
          </a:r>
        </a:p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정보처리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6D690715-ED7C-4F0F-8291-9F413C8D13B3}" type="parTrans" cxnId="{E0EBA0DB-7D54-4C40-89BA-497DF72C6CBB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390437A4-235F-4DA0-B938-3B3A697D1987}" type="sibTrans" cxnId="{E0EBA0DB-7D54-4C40-89BA-497DF72C6CB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775497F0-567A-4351-B291-322B80B9EA58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신념 및 태도변화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012A0294-4CEF-4BC6-A365-334494D45EA0}" type="parTrans" cxnId="{850217D8-D4A9-4CFE-8C3E-974374A418B1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54C89A1B-3FCF-4C8E-93C4-66F5B5BEEC74}" type="sibTrans" cxnId="{850217D8-D4A9-4CFE-8C3E-974374A418B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F3105CD5-799E-444E-925E-394144593DDF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인지반응</a:t>
          </a:r>
          <a:endParaRPr lang="en-US" altLang="ko-KR" sz="1200" b="1" dirty="0" smtClean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88CA9F22-BEE4-4FE9-B99F-682B82C94244}" type="parTrans" cxnId="{ECAA2E0D-9EB1-41B8-A89E-2D3F1FD4D1DC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C2380C1F-518E-409C-BC1B-DE71E985C0D0}" type="sibTrans" cxnId="{ECAA2E0D-9EB1-41B8-A89E-2D3F1FD4D1D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EB0DE55B-06FF-429A-8216-2BA6530886DE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행동변화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3816B36D-04B1-4B2F-B6FE-D967E28D9737}" type="parTrans" cxnId="{C55F2DC5-8D62-48F5-BB90-57FDA9C6B979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E668804A-86BA-4C16-B4E6-B316C04931D3}" type="sibTrans" cxnId="{C55F2DC5-8D62-48F5-BB90-57FDA9C6B979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6A830A07-A017-45BB-BE2C-F451EF3B9BA6}" type="pres">
      <dgm:prSet presAssocID="{EDD499D8-2EB5-4DB4-9BD9-2A5DDC6E2B1C}" presName="Name0" presStyleCnt="0">
        <dgm:presLayoutVars>
          <dgm:dir/>
          <dgm:resizeHandles val="exact"/>
        </dgm:presLayoutVars>
      </dgm:prSet>
      <dgm:spPr/>
    </dgm:pt>
    <dgm:pt modelId="{9250D836-F425-4C11-8643-EE6A82E69BDF}" type="pres">
      <dgm:prSet presAssocID="{B840EC8F-59CE-4FBE-AF46-3C76C349FD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F4F141-287A-4D70-868A-382D744257A1}" type="pres">
      <dgm:prSet presAssocID="{390437A4-235F-4DA0-B938-3B3A697D1987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B3FE35B-8036-4E82-8DE3-F69D09C72CF4}" type="pres">
      <dgm:prSet presAssocID="{390437A4-235F-4DA0-B938-3B3A697D1987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5D34EAD-0227-443E-87D1-BCABDAD81ED8}" type="pres">
      <dgm:prSet presAssocID="{F3105CD5-799E-444E-925E-394144593D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07CCC2-128A-44CC-91E8-5FE077EFB254}" type="pres">
      <dgm:prSet presAssocID="{C2380C1F-518E-409C-BC1B-DE71E985C0D0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760442F-13CC-4A97-8804-8622FEEC4293}" type="pres">
      <dgm:prSet presAssocID="{C2380C1F-518E-409C-BC1B-DE71E985C0D0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196E166-E8F2-45BF-9CD3-B52DE6F580EF}" type="pres">
      <dgm:prSet presAssocID="{775497F0-567A-4351-B291-322B80B9EA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A681CC-E9C4-4235-8119-E39FADABAAF5}" type="pres">
      <dgm:prSet presAssocID="{54C89A1B-3FCF-4C8E-93C4-66F5B5BEEC74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218E90A-3ED6-44D7-8008-7CB571141AD8}" type="pres">
      <dgm:prSet presAssocID="{54C89A1B-3FCF-4C8E-93C4-66F5B5BEEC74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835F25F-D663-4EE9-A87B-AE79570A5DD8}" type="pres">
      <dgm:prSet presAssocID="{EB0DE55B-06FF-429A-8216-2BA6530886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0EBA0DB-7D54-4C40-89BA-497DF72C6CBB}" srcId="{EDD499D8-2EB5-4DB4-9BD9-2A5DDC6E2B1C}" destId="{B840EC8F-59CE-4FBE-AF46-3C76C349FDFA}" srcOrd="0" destOrd="0" parTransId="{6D690715-ED7C-4F0F-8291-9F413C8D13B3}" sibTransId="{390437A4-235F-4DA0-B938-3B3A697D1987}"/>
    <dgm:cxn modelId="{B66E8EB5-C746-447E-BCED-22D747D28299}" type="presOf" srcId="{F3105CD5-799E-444E-925E-394144593DDF}" destId="{05D34EAD-0227-443E-87D1-BCABDAD81ED8}" srcOrd="0" destOrd="0" presId="urn:microsoft.com/office/officeart/2005/8/layout/process1"/>
    <dgm:cxn modelId="{E547C388-1BEC-4868-94D1-E3A34CFCAE7F}" type="presOf" srcId="{C2380C1F-518E-409C-BC1B-DE71E985C0D0}" destId="{F007CCC2-128A-44CC-91E8-5FE077EFB254}" srcOrd="0" destOrd="0" presId="urn:microsoft.com/office/officeart/2005/8/layout/process1"/>
    <dgm:cxn modelId="{ECAA2E0D-9EB1-41B8-A89E-2D3F1FD4D1DC}" srcId="{EDD499D8-2EB5-4DB4-9BD9-2A5DDC6E2B1C}" destId="{F3105CD5-799E-444E-925E-394144593DDF}" srcOrd="1" destOrd="0" parTransId="{88CA9F22-BEE4-4FE9-B99F-682B82C94244}" sibTransId="{C2380C1F-518E-409C-BC1B-DE71E985C0D0}"/>
    <dgm:cxn modelId="{79C5A689-B3A4-4122-BE9C-C416A7249094}" type="presOf" srcId="{54C89A1B-3FCF-4C8E-93C4-66F5B5BEEC74}" destId="{8218E90A-3ED6-44D7-8008-7CB571141AD8}" srcOrd="1" destOrd="0" presId="urn:microsoft.com/office/officeart/2005/8/layout/process1"/>
    <dgm:cxn modelId="{383EF861-7F01-4544-9554-5E50ABFB9C7D}" type="presOf" srcId="{EDD499D8-2EB5-4DB4-9BD9-2A5DDC6E2B1C}" destId="{6A830A07-A017-45BB-BE2C-F451EF3B9BA6}" srcOrd="0" destOrd="0" presId="urn:microsoft.com/office/officeart/2005/8/layout/process1"/>
    <dgm:cxn modelId="{71DF1D8D-E519-41E5-A389-F4A7DA6ECC6C}" type="presOf" srcId="{54C89A1B-3FCF-4C8E-93C4-66F5B5BEEC74}" destId="{88A681CC-E9C4-4235-8119-E39FADABAAF5}" srcOrd="0" destOrd="0" presId="urn:microsoft.com/office/officeart/2005/8/layout/process1"/>
    <dgm:cxn modelId="{EA0BCA1A-DF99-4849-8483-BF87AD467D0F}" type="presOf" srcId="{775497F0-567A-4351-B291-322B80B9EA58}" destId="{C196E166-E8F2-45BF-9CD3-B52DE6F580EF}" srcOrd="0" destOrd="0" presId="urn:microsoft.com/office/officeart/2005/8/layout/process1"/>
    <dgm:cxn modelId="{CB32DF72-6209-48A5-9CF4-C08EBB0685D8}" type="presOf" srcId="{C2380C1F-518E-409C-BC1B-DE71E985C0D0}" destId="{8760442F-13CC-4A97-8804-8622FEEC4293}" srcOrd="1" destOrd="0" presId="urn:microsoft.com/office/officeart/2005/8/layout/process1"/>
    <dgm:cxn modelId="{C55F2DC5-8D62-48F5-BB90-57FDA9C6B979}" srcId="{EDD499D8-2EB5-4DB4-9BD9-2A5DDC6E2B1C}" destId="{EB0DE55B-06FF-429A-8216-2BA6530886DE}" srcOrd="3" destOrd="0" parTransId="{3816B36D-04B1-4B2F-B6FE-D967E28D9737}" sibTransId="{E668804A-86BA-4C16-B4E6-B316C04931D3}"/>
    <dgm:cxn modelId="{8F97546C-F18E-4B26-9E98-9FCFD25ABAE6}" type="presOf" srcId="{390437A4-235F-4DA0-B938-3B3A697D1987}" destId="{32F4F141-287A-4D70-868A-382D744257A1}" srcOrd="0" destOrd="0" presId="urn:microsoft.com/office/officeart/2005/8/layout/process1"/>
    <dgm:cxn modelId="{1A0AE252-5728-49F8-BA69-B83B0231C8F5}" type="presOf" srcId="{390437A4-235F-4DA0-B938-3B3A697D1987}" destId="{2B3FE35B-8036-4E82-8DE3-F69D09C72CF4}" srcOrd="1" destOrd="0" presId="urn:microsoft.com/office/officeart/2005/8/layout/process1"/>
    <dgm:cxn modelId="{850217D8-D4A9-4CFE-8C3E-974374A418B1}" srcId="{EDD499D8-2EB5-4DB4-9BD9-2A5DDC6E2B1C}" destId="{775497F0-567A-4351-B291-322B80B9EA58}" srcOrd="2" destOrd="0" parTransId="{012A0294-4CEF-4BC6-A365-334494D45EA0}" sibTransId="{54C89A1B-3FCF-4C8E-93C4-66F5B5BEEC74}"/>
    <dgm:cxn modelId="{5AFF374A-C351-4E65-A601-34AC99A0329A}" type="presOf" srcId="{EB0DE55B-06FF-429A-8216-2BA6530886DE}" destId="{7835F25F-D663-4EE9-A87B-AE79570A5DD8}" srcOrd="0" destOrd="0" presId="urn:microsoft.com/office/officeart/2005/8/layout/process1"/>
    <dgm:cxn modelId="{0C54E624-C35F-48B7-92DA-EF9EBB14157A}" type="presOf" srcId="{B840EC8F-59CE-4FBE-AF46-3C76C349FDFA}" destId="{9250D836-F425-4C11-8643-EE6A82E69BDF}" srcOrd="0" destOrd="0" presId="urn:microsoft.com/office/officeart/2005/8/layout/process1"/>
    <dgm:cxn modelId="{E846C904-F4C3-4DCB-92C8-A9BE2D9D6AB5}" type="presParOf" srcId="{6A830A07-A017-45BB-BE2C-F451EF3B9BA6}" destId="{9250D836-F425-4C11-8643-EE6A82E69BDF}" srcOrd="0" destOrd="0" presId="urn:microsoft.com/office/officeart/2005/8/layout/process1"/>
    <dgm:cxn modelId="{E947614C-E601-4D17-B3D8-2A5BB9EB0C54}" type="presParOf" srcId="{6A830A07-A017-45BB-BE2C-F451EF3B9BA6}" destId="{32F4F141-287A-4D70-868A-382D744257A1}" srcOrd="1" destOrd="0" presId="urn:microsoft.com/office/officeart/2005/8/layout/process1"/>
    <dgm:cxn modelId="{CDA46FE2-6EB0-4942-9BA0-21B9E3B028E1}" type="presParOf" srcId="{32F4F141-287A-4D70-868A-382D744257A1}" destId="{2B3FE35B-8036-4E82-8DE3-F69D09C72CF4}" srcOrd="0" destOrd="0" presId="urn:microsoft.com/office/officeart/2005/8/layout/process1"/>
    <dgm:cxn modelId="{A0E0D7D1-AEA3-4594-9E79-E2C80FC2B8AD}" type="presParOf" srcId="{6A830A07-A017-45BB-BE2C-F451EF3B9BA6}" destId="{05D34EAD-0227-443E-87D1-BCABDAD81ED8}" srcOrd="2" destOrd="0" presId="urn:microsoft.com/office/officeart/2005/8/layout/process1"/>
    <dgm:cxn modelId="{6679FCF3-90D8-44D5-BD30-E368AF1B6EA9}" type="presParOf" srcId="{6A830A07-A017-45BB-BE2C-F451EF3B9BA6}" destId="{F007CCC2-128A-44CC-91E8-5FE077EFB254}" srcOrd="3" destOrd="0" presId="urn:microsoft.com/office/officeart/2005/8/layout/process1"/>
    <dgm:cxn modelId="{A39947BA-9BF6-485E-8C26-F3B509FE73A9}" type="presParOf" srcId="{F007CCC2-128A-44CC-91E8-5FE077EFB254}" destId="{8760442F-13CC-4A97-8804-8622FEEC4293}" srcOrd="0" destOrd="0" presId="urn:microsoft.com/office/officeart/2005/8/layout/process1"/>
    <dgm:cxn modelId="{BE03D6BB-F84A-4C06-834C-F95F5DA3CAF0}" type="presParOf" srcId="{6A830A07-A017-45BB-BE2C-F451EF3B9BA6}" destId="{C196E166-E8F2-45BF-9CD3-B52DE6F580EF}" srcOrd="4" destOrd="0" presId="urn:microsoft.com/office/officeart/2005/8/layout/process1"/>
    <dgm:cxn modelId="{B704CE57-AD14-4368-B327-828CA16D9F70}" type="presParOf" srcId="{6A830A07-A017-45BB-BE2C-F451EF3B9BA6}" destId="{88A681CC-E9C4-4235-8119-E39FADABAAF5}" srcOrd="5" destOrd="0" presId="urn:microsoft.com/office/officeart/2005/8/layout/process1"/>
    <dgm:cxn modelId="{B3509722-A415-48DA-8A15-F47825BCDCBB}" type="presParOf" srcId="{88A681CC-E9C4-4235-8119-E39FADABAAF5}" destId="{8218E90A-3ED6-44D7-8008-7CB571141AD8}" srcOrd="0" destOrd="0" presId="urn:microsoft.com/office/officeart/2005/8/layout/process1"/>
    <dgm:cxn modelId="{B4E11B4D-C9AD-4B4A-87AE-C30223E61F49}" type="presParOf" srcId="{6A830A07-A017-45BB-BE2C-F451EF3B9BA6}" destId="{7835F25F-D663-4EE9-A87B-AE79570A5DD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D499D8-2EB5-4DB4-9BD9-2A5DDC6E2B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840EC8F-59CE-4FBE-AF46-3C76C349FDF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저관여</a:t>
          </a:r>
        </a:p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정보처리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6D690715-ED7C-4F0F-8291-9F413C8D13B3}" type="parTrans" cxnId="{E0EBA0DB-7D54-4C40-89BA-497DF72C6CBB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390437A4-235F-4DA0-B938-3B3A697D1987}" type="sibTrans" cxnId="{E0EBA0DB-7D54-4C40-89BA-497DF72C6CB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775497F0-567A-4351-B291-322B80B9EA58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행동변화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012A0294-4CEF-4BC6-A365-334494D45EA0}" type="parTrans" cxnId="{850217D8-D4A9-4CFE-8C3E-974374A418B1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54C89A1B-3FCF-4C8E-93C4-66F5B5BEEC74}" type="sibTrans" cxnId="{850217D8-D4A9-4CFE-8C3E-974374A418B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F3105CD5-799E-444E-925E-394144593DDF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신념변화</a:t>
          </a:r>
          <a:endParaRPr lang="en-US" altLang="ko-KR" sz="1200" b="1" dirty="0" smtClean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88CA9F22-BEE4-4FE9-B99F-682B82C94244}" type="parTrans" cxnId="{ECAA2E0D-9EB1-41B8-A89E-2D3F1FD4D1DC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C2380C1F-518E-409C-BC1B-DE71E985C0D0}" type="sibTrans" cxnId="{ECAA2E0D-9EB1-41B8-A89E-2D3F1FD4D1D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EB0DE55B-06FF-429A-8216-2BA6530886DE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태도변화</a:t>
          </a:r>
          <a:endParaRPr lang="ko-KR" altLang="en-US" sz="1200" b="1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gm:t>
    </dgm:pt>
    <dgm:pt modelId="{3816B36D-04B1-4B2F-B6FE-D967E28D9737}" type="parTrans" cxnId="{C55F2DC5-8D62-48F5-BB90-57FDA9C6B979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E668804A-86BA-4C16-B4E6-B316C04931D3}" type="sibTrans" cxnId="{C55F2DC5-8D62-48F5-BB90-57FDA9C6B979}">
      <dgm:prSet/>
      <dgm:spPr/>
      <dgm:t>
        <a:bodyPr/>
        <a:lstStyle/>
        <a:p>
          <a:pPr latinLnBrk="1"/>
          <a:endParaRPr lang="ko-KR" altLang="en-US" sz="1200" b="1">
            <a:latin typeface="나눔고딕" pitchFamily="50" charset="-127"/>
            <a:ea typeface="나눔고딕" pitchFamily="50" charset="-127"/>
          </a:endParaRPr>
        </a:p>
      </dgm:t>
    </dgm:pt>
    <dgm:pt modelId="{6A830A07-A017-45BB-BE2C-F451EF3B9BA6}" type="pres">
      <dgm:prSet presAssocID="{EDD499D8-2EB5-4DB4-9BD9-2A5DDC6E2B1C}" presName="Name0" presStyleCnt="0">
        <dgm:presLayoutVars>
          <dgm:dir/>
          <dgm:resizeHandles val="exact"/>
        </dgm:presLayoutVars>
      </dgm:prSet>
      <dgm:spPr/>
    </dgm:pt>
    <dgm:pt modelId="{9250D836-F425-4C11-8643-EE6A82E69BDF}" type="pres">
      <dgm:prSet presAssocID="{B840EC8F-59CE-4FBE-AF46-3C76C349FD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F4F141-287A-4D70-868A-382D744257A1}" type="pres">
      <dgm:prSet presAssocID="{390437A4-235F-4DA0-B938-3B3A697D1987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B3FE35B-8036-4E82-8DE3-F69D09C72CF4}" type="pres">
      <dgm:prSet presAssocID="{390437A4-235F-4DA0-B938-3B3A697D1987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5D34EAD-0227-443E-87D1-BCABDAD81ED8}" type="pres">
      <dgm:prSet presAssocID="{F3105CD5-799E-444E-925E-394144593D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07CCC2-128A-44CC-91E8-5FE077EFB254}" type="pres">
      <dgm:prSet presAssocID="{C2380C1F-518E-409C-BC1B-DE71E985C0D0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760442F-13CC-4A97-8804-8622FEEC4293}" type="pres">
      <dgm:prSet presAssocID="{C2380C1F-518E-409C-BC1B-DE71E985C0D0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196E166-E8F2-45BF-9CD3-B52DE6F580EF}" type="pres">
      <dgm:prSet presAssocID="{775497F0-567A-4351-B291-322B80B9EA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A681CC-E9C4-4235-8119-E39FADABAAF5}" type="pres">
      <dgm:prSet presAssocID="{54C89A1B-3FCF-4C8E-93C4-66F5B5BEEC74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218E90A-3ED6-44D7-8008-7CB571141AD8}" type="pres">
      <dgm:prSet presAssocID="{54C89A1B-3FCF-4C8E-93C4-66F5B5BEEC74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835F25F-D663-4EE9-A87B-AE79570A5DD8}" type="pres">
      <dgm:prSet presAssocID="{EB0DE55B-06FF-429A-8216-2BA6530886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9CE04C5-3F90-4227-9CE3-2A325EFE2B22}" type="presOf" srcId="{390437A4-235F-4DA0-B938-3B3A697D1987}" destId="{2B3FE35B-8036-4E82-8DE3-F69D09C72CF4}" srcOrd="1" destOrd="0" presId="urn:microsoft.com/office/officeart/2005/8/layout/process1"/>
    <dgm:cxn modelId="{E0EBA0DB-7D54-4C40-89BA-497DF72C6CBB}" srcId="{EDD499D8-2EB5-4DB4-9BD9-2A5DDC6E2B1C}" destId="{B840EC8F-59CE-4FBE-AF46-3C76C349FDFA}" srcOrd="0" destOrd="0" parTransId="{6D690715-ED7C-4F0F-8291-9F413C8D13B3}" sibTransId="{390437A4-235F-4DA0-B938-3B3A697D1987}"/>
    <dgm:cxn modelId="{9E1E06ED-3E7D-4C1C-AD08-1B1994C8FA75}" type="presOf" srcId="{775497F0-567A-4351-B291-322B80B9EA58}" destId="{C196E166-E8F2-45BF-9CD3-B52DE6F580EF}" srcOrd="0" destOrd="0" presId="urn:microsoft.com/office/officeart/2005/8/layout/process1"/>
    <dgm:cxn modelId="{ECAA2E0D-9EB1-41B8-A89E-2D3F1FD4D1DC}" srcId="{EDD499D8-2EB5-4DB4-9BD9-2A5DDC6E2B1C}" destId="{F3105CD5-799E-444E-925E-394144593DDF}" srcOrd="1" destOrd="0" parTransId="{88CA9F22-BEE4-4FE9-B99F-682B82C94244}" sibTransId="{C2380C1F-518E-409C-BC1B-DE71E985C0D0}"/>
    <dgm:cxn modelId="{6F0F78ED-712D-4039-937B-6A10775A055A}" type="presOf" srcId="{EDD499D8-2EB5-4DB4-9BD9-2A5DDC6E2B1C}" destId="{6A830A07-A017-45BB-BE2C-F451EF3B9BA6}" srcOrd="0" destOrd="0" presId="urn:microsoft.com/office/officeart/2005/8/layout/process1"/>
    <dgm:cxn modelId="{411ACBA3-83A4-45F2-BA85-1406EBF54DAD}" type="presOf" srcId="{C2380C1F-518E-409C-BC1B-DE71E985C0D0}" destId="{8760442F-13CC-4A97-8804-8622FEEC4293}" srcOrd="1" destOrd="0" presId="urn:microsoft.com/office/officeart/2005/8/layout/process1"/>
    <dgm:cxn modelId="{9FAE513C-ECB2-46C4-B01C-38C70D783A27}" type="presOf" srcId="{54C89A1B-3FCF-4C8E-93C4-66F5B5BEEC74}" destId="{8218E90A-3ED6-44D7-8008-7CB571141AD8}" srcOrd="1" destOrd="0" presId="urn:microsoft.com/office/officeart/2005/8/layout/process1"/>
    <dgm:cxn modelId="{71A77F33-92BB-40D3-BF55-1AF7E6DB678E}" type="presOf" srcId="{F3105CD5-799E-444E-925E-394144593DDF}" destId="{05D34EAD-0227-443E-87D1-BCABDAD81ED8}" srcOrd="0" destOrd="0" presId="urn:microsoft.com/office/officeart/2005/8/layout/process1"/>
    <dgm:cxn modelId="{769DD104-6527-4D11-8BE3-43CF70E7748A}" type="presOf" srcId="{EB0DE55B-06FF-429A-8216-2BA6530886DE}" destId="{7835F25F-D663-4EE9-A87B-AE79570A5DD8}" srcOrd="0" destOrd="0" presId="urn:microsoft.com/office/officeart/2005/8/layout/process1"/>
    <dgm:cxn modelId="{C55F2DC5-8D62-48F5-BB90-57FDA9C6B979}" srcId="{EDD499D8-2EB5-4DB4-9BD9-2A5DDC6E2B1C}" destId="{EB0DE55B-06FF-429A-8216-2BA6530886DE}" srcOrd="3" destOrd="0" parTransId="{3816B36D-04B1-4B2F-B6FE-D967E28D9737}" sibTransId="{E668804A-86BA-4C16-B4E6-B316C04931D3}"/>
    <dgm:cxn modelId="{5EBF53FB-9E97-4BFE-A62A-DCF4CEA3EFBA}" type="presOf" srcId="{C2380C1F-518E-409C-BC1B-DE71E985C0D0}" destId="{F007CCC2-128A-44CC-91E8-5FE077EFB254}" srcOrd="0" destOrd="0" presId="urn:microsoft.com/office/officeart/2005/8/layout/process1"/>
    <dgm:cxn modelId="{46777BBC-AC1A-404D-B2E5-AB0E894C249E}" type="presOf" srcId="{390437A4-235F-4DA0-B938-3B3A697D1987}" destId="{32F4F141-287A-4D70-868A-382D744257A1}" srcOrd="0" destOrd="0" presId="urn:microsoft.com/office/officeart/2005/8/layout/process1"/>
    <dgm:cxn modelId="{E9663276-289D-4EAF-A735-4DE769D4715A}" type="presOf" srcId="{B840EC8F-59CE-4FBE-AF46-3C76C349FDFA}" destId="{9250D836-F425-4C11-8643-EE6A82E69BDF}" srcOrd="0" destOrd="0" presId="urn:microsoft.com/office/officeart/2005/8/layout/process1"/>
    <dgm:cxn modelId="{850217D8-D4A9-4CFE-8C3E-974374A418B1}" srcId="{EDD499D8-2EB5-4DB4-9BD9-2A5DDC6E2B1C}" destId="{775497F0-567A-4351-B291-322B80B9EA58}" srcOrd="2" destOrd="0" parTransId="{012A0294-4CEF-4BC6-A365-334494D45EA0}" sibTransId="{54C89A1B-3FCF-4C8E-93C4-66F5B5BEEC74}"/>
    <dgm:cxn modelId="{EDDFA531-CCE2-412F-955A-87D2F08EA5BB}" type="presOf" srcId="{54C89A1B-3FCF-4C8E-93C4-66F5B5BEEC74}" destId="{88A681CC-E9C4-4235-8119-E39FADABAAF5}" srcOrd="0" destOrd="0" presId="urn:microsoft.com/office/officeart/2005/8/layout/process1"/>
    <dgm:cxn modelId="{535A51D2-7801-4B6B-8A56-730E72760EDB}" type="presParOf" srcId="{6A830A07-A017-45BB-BE2C-F451EF3B9BA6}" destId="{9250D836-F425-4C11-8643-EE6A82E69BDF}" srcOrd="0" destOrd="0" presId="urn:microsoft.com/office/officeart/2005/8/layout/process1"/>
    <dgm:cxn modelId="{096DC5CE-B21A-413E-9EA7-C88889B477EC}" type="presParOf" srcId="{6A830A07-A017-45BB-BE2C-F451EF3B9BA6}" destId="{32F4F141-287A-4D70-868A-382D744257A1}" srcOrd="1" destOrd="0" presId="urn:microsoft.com/office/officeart/2005/8/layout/process1"/>
    <dgm:cxn modelId="{396962D4-12C3-463D-B73D-D3999E296F47}" type="presParOf" srcId="{32F4F141-287A-4D70-868A-382D744257A1}" destId="{2B3FE35B-8036-4E82-8DE3-F69D09C72CF4}" srcOrd="0" destOrd="0" presId="urn:microsoft.com/office/officeart/2005/8/layout/process1"/>
    <dgm:cxn modelId="{93ECA15F-D383-4A44-B720-2EEBA100E1D5}" type="presParOf" srcId="{6A830A07-A017-45BB-BE2C-F451EF3B9BA6}" destId="{05D34EAD-0227-443E-87D1-BCABDAD81ED8}" srcOrd="2" destOrd="0" presId="urn:microsoft.com/office/officeart/2005/8/layout/process1"/>
    <dgm:cxn modelId="{C04EC27C-2EE4-4EB3-A570-CC481ECF2610}" type="presParOf" srcId="{6A830A07-A017-45BB-BE2C-F451EF3B9BA6}" destId="{F007CCC2-128A-44CC-91E8-5FE077EFB254}" srcOrd="3" destOrd="0" presId="urn:microsoft.com/office/officeart/2005/8/layout/process1"/>
    <dgm:cxn modelId="{608CE80E-C424-441F-9045-CD52509FF241}" type="presParOf" srcId="{F007CCC2-128A-44CC-91E8-5FE077EFB254}" destId="{8760442F-13CC-4A97-8804-8622FEEC4293}" srcOrd="0" destOrd="0" presId="urn:microsoft.com/office/officeart/2005/8/layout/process1"/>
    <dgm:cxn modelId="{B199E504-1541-44CA-BB4C-8BBFB11E2283}" type="presParOf" srcId="{6A830A07-A017-45BB-BE2C-F451EF3B9BA6}" destId="{C196E166-E8F2-45BF-9CD3-B52DE6F580EF}" srcOrd="4" destOrd="0" presId="urn:microsoft.com/office/officeart/2005/8/layout/process1"/>
    <dgm:cxn modelId="{C8113E36-8945-4D3E-9E73-A8DDCE0C7B1B}" type="presParOf" srcId="{6A830A07-A017-45BB-BE2C-F451EF3B9BA6}" destId="{88A681CC-E9C4-4235-8119-E39FADABAAF5}" srcOrd="5" destOrd="0" presId="urn:microsoft.com/office/officeart/2005/8/layout/process1"/>
    <dgm:cxn modelId="{9E6A44DA-FA5B-4A70-BE21-409B7F38E232}" type="presParOf" srcId="{88A681CC-E9C4-4235-8119-E39FADABAAF5}" destId="{8218E90A-3ED6-44D7-8008-7CB571141AD8}" srcOrd="0" destOrd="0" presId="urn:microsoft.com/office/officeart/2005/8/layout/process1"/>
    <dgm:cxn modelId="{983DA48B-BEC5-4AAD-9239-A9AABEDC92AA}" type="presParOf" srcId="{6A830A07-A017-45BB-BE2C-F451EF3B9BA6}" destId="{7835F25F-D663-4EE9-A87B-AE79570A5DD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DCFC-1E7D-4A29-B40D-CDC5D9D8EAA6}">
      <dsp:nvSpPr>
        <dsp:cNvPr id="0" name=""/>
        <dsp:cNvSpPr/>
      </dsp:nvSpPr>
      <dsp:spPr>
        <a:xfrm>
          <a:off x="4702" y="2075861"/>
          <a:ext cx="1169637" cy="584818"/>
        </a:xfrm>
        <a:prstGeom prst="roundRect">
          <a:avLst>
            <a:gd name="adj" fmla="val 10000"/>
          </a:avLst>
        </a:prstGeom>
        <a:solidFill>
          <a:srgbClr val="108BA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latin typeface="나눔고딕" pitchFamily="50" charset="-127"/>
              <a:ea typeface="나눔고딕" pitchFamily="50" charset="-127"/>
            </a:rPr>
            <a:t>학습이론</a:t>
          </a:r>
          <a:endParaRPr lang="ko-KR" altLang="en-US" sz="140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21831" y="2092990"/>
        <a:ext cx="1135379" cy="550560"/>
      </dsp:txXfrm>
    </dsp:sp>
    <dsp:sp modelId="{C2BBC71E-65E2-4A10-B859-67A1DC5C34F0}">
      <dsp:nvSpPr>
        <dsp:cNvPr id="0" name=""/>
        <dsp:cNvSpPr/>
      </dsp:nvSpPr>
      <dsp:spPr>
        <a:xfrm rot="18289469">
          <a:off x="998634" y="2019048"/>
          <a:ext cx="819268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19268" y="1295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" b="1" kern="1200">
            <a:latin typeface="나눔고딕" pitchFamily="50" charset="-127"/>
            <a:ea typeface="나눔고딕" pitchFamily="50" charset="-127"/>
          </a:endParaRPr>
        </a:p>
      </dsp:txBody>
      <dsp:txXfrm>
        <a:off x="1387786" y="2011518"/>
        <a:ext cx="40963" cy="40963"/>
      </dsp:txXfrm>
    </dsp:sp>
    <dsp:sp modelId="{3C8B229E-71CE-46EA-BC00-7C0D9A1B5D62}">
      <dsp:nvSpPr>
        <dsp:cNvPr id="0" name=""/>
        <dsp:cNvSpPr/>
      </dsp:nvSpPr>
      <dsp:spPr>
        <a:xfrm>
          <a:off x="1642195" y="1403319"/>
          <a:ext cx="1711636" cy="5848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latin typeface="나눔고딕" pitchFamily="50" charset="-127"/>
              <a:ea typeface="나눔고딕" pitchFamily="50" charset="-127"/>
            </a:rPr>
            <a:t>행동적 학습이론</a:t>
          </a:r>
          <a:endParaRPr lang="en-US" altLang="ko-KR" sz="14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latin typeface="나눔고딕" pitchFamily="50" charset="-127"/>
              <a:ea typeface="나눔고딕" pitchFamily="50" charset="-127"/>
            </a:rPr>
            <a:t>Behavioral learning theory</a:t>
          </a:r>
          <a:endParaRPr lang="ko-KR" altLang="en-US" sz="1050" b="0" kern="1200" dirty="0">
            <a:latin typeface="나눔고딕" pitchFamily="50" charset="-127"/>
            <a:ea typeface="나눔고딕" pitchFamily="50" charset="-127"/>
          </a:endParaRPr>
        </a:p>
      </dsp:txBody>
      <dsp:txXfrm>
        <a:off x="1659324" y="1420448"/>
        <a:ext cx="1677378" cy="550560"/>
      </dsp:txXfrm>
    </dsp:sp>
    <dsp:sp modelId="{6818D0D2-32D4-4DCF-BE70-A402FE16AC90}">
      <dsp:nvSpPr>
        <dsp:cNvPr id="0" name=""/>
        <dsp:cNvSpPr/>
      </dsp:nvSpPr>
      <dsp:spPr>
        <a:xfrm rot="18289469">
          <a:off x="3178125" y="1346506"/>
          <a:ext cx="819268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19268" y="1295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" b="1" kern="1200">
            <a:latin typeface="나눔고딕" pitchFamily="50" charset="-127"/>
            <a:ea typeface="나눔고딕" pitchFamily="50" charset="-127"/>
          </a:endParaRPr>
        </a:p>
      </dsp:txBody>
      <dsp:txXfrm>
        <a:off x="3567278" y="1338976"/>
        <a:ext cx="40963" cy="40963"/>
      </dsp:txXfrm>
    </dsp:sp>
    <dsp:sp modelId="{4C744DC8-51F1-45CC-B398-59473B21B41B}">
      <dsp:nvSpPr>
        <dsp:cNvPr id="0" name=""/>
        <dsp:cNvSpPr/>
      </dsp:nvSpPr>
      <dsp:spPr>
        <a:xfrm>
          <a:off x="3821687" y="730777"/>
          <a:ext cx="1711636" cy="5848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latin typeface="나눔고딕" pitchFamily="50" charset="-127"/>
              <a:ea typeface="나눔고딕" pitchFamily="50" charset="-127"/>
            </a:rPr>
            <a:t>고전적 조건화</a:t>
          </a:r>
          <a:endParaRPr lang="en-US" altLang="ko-KR" sz="14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나눔고딕" pitchFamily="50" charset="-127"/>
              <a:ea typeface="나눔고딕" pitchFamily="50" charset="-127"/>
            </a:rPr>
            <a:t>Classical conditioning</a:t>
          </a:r>
          <a:endParaRPr lang="ko-KR" altLang="en-US" sz="105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3838816" y="747906"/>
        <a:ext cx="1677378" cy="550560"/>
      </dsp:txXfrm>
    </dsp:sp>
    <dsp:sp modelId="{CBA5731A-62F1-4BA0-9BDD-BF550EC2E9DA}">
      <dsp:nvSpPr>
        <dsp:cNvPr id="0" name=""/>
        <dsp:cNvSpPr/>
      </dsp:nvSpPr>
      <dsp:spPr>
        <a:xfrm>
          <a:off x="5533324" y="1010236"/>
          <a:ext cx="467855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467855" y="1295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755555" y="1011490"/>
        <a:ext cx="23392" cy="23392"/>
      </dsp:txXfrm>
    </dsp:sp>
    <dsp:sp modelId="{65DAF809-8AB7-45E0-90FA-B5E26D401B7F}">
      <dsp:nvSpPr>
        <dsp:cNvPr id="0" name=""/>
        <dsp:cNvSpPr/>
      </dsp:nvSpPr>
      <dsp:spPr>
        <a:xfrm>
          <a:off x="6001179" y="730777"/>
          <a:ext cx="1169637" cy="584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50" b="1" kern="1200" dirty="0" smtClean="0">
              <a:latin typeface="나눔고딕" pitchFamily="50" charset="-127"/>
              <a:ea typeface="나눔고딕" pitchFamily="50" charset="-127"/>
            </a:rPr>
            <a:t>파블로프의 개 실험</a:t>
          </a:r>
          <a:endParaRPr lang="ko-KR" altLang="en-US" sz="105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6018308" y="747906"/>
        <a:ext cx="1135379" cy="550560"/>
      </dsp:txXfrm>
    </dsp:sp>
    <dsp:sp modelId="{98B0B49C-3D74-402D-A0E8-BCA5A6158300}">
      <dsp:nvSpPr>
        <dsp:cNvPr id="0" name=""/>
        <dsp:cNvSpPr/>
      </dsp:nvSpPr>
      <dsp:spPr>
        <a:xfrm rot="3310531">
          <a:off x="3178125" y="2019048"/>
          <a:ext cx="819268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19268" y="1295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" b="1" kern="1200">
            <a:latin typeface="나눔고딕" pitchFamily="50" charset="-127"/>
            <a:ea typeface="나눔고딕" pitchFamily="50" charset="-127"/>
          </a:endParaRPr>
        </a:p>
      </dsp:txBody>
      <dsp:txXfrm>
        <a:off x="3567278" y="2011518"/>
        <a:ext cx="40963" cy="40963"/>
      </dsp:txXfrm>
    </dsp:sp>
    <dsp:sp modelId="{969DCA1C-1BB7-4002-994F-36749B1D4FE1}">
      <dsp:nvSpPr>
        <dsp:cNvPr id="0" name=""/>
        <dsp:cNvSpPr/>
      </dsp:nvSpPr>
      <dsp:spPr>
        <a:xfrm>
          <a:off x="3821687" y="2075861"/>
          <a:ext cx="1711636" cy="5848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latin typeface="나눔고딕" pitchFamily="50" charset="-127"/>
              <a:ea typeface="나눔고딕" pitchFamily="50" charset="-127"/>
            </a:rPr>
            <a:t>조작적 조건화</a:t>
          </a:r>
          <a:endParaRPr lang="en-US" altLang="ko-KR" sz="14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나눔고딕" pitchFamily="50" charset="-127"/>
              <a:ea typeface="나눔고딕" pitchFamily="50" charset="-127"/>
            </a:rPr>
            <a:t>Operant conditioning</a:t>
          </a:r>
          <a:endParaRPr lang="ko-KR" altLang="en-US" sz="105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3838816" y="2092990"/>
        <a:ext cx="1677378" cy="550560"/>
      </dsp:txXfrm>
    </dsp:sp>
    <dsp:sp modelId="{DC0BF6D1-B26D-4D6E-96BF-934B5556376A}">
      <dsp:nvSpPr>
        <dsp:cNvPr id="0" name=""/>
        <dsp:cNvSpPr/>
      </dsp:nvSpPr>
      <dsp:spPr>
        <a:xfrm rot="18289469">
          <a:off x="5357617" y="2019048"/>
          <a:ext cx="819268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19268" y="1295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746769" y="2011518"/>
        <a:ext cx="40963" cy="40963"/>
      </dsp:txXfrm>
    </dsp:sp>
    <dsp:sp modelId="{F54B8125-8AFC-4005-B62E-79D54E261173}">
      <dsp:nvSpPr>
        <dsp:cNvPr id="0" name=""/>
        <dsp:cNvSpPr/>
      </dsp:nvSpPr>
      <dsp:spPr>
        <a:xfrm>
          <a:off x="6001179" y="1403319"/>
          <a:ext cx="1169637" cy="584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50" b="1" kern="1200" dirty="0" smtClean="0">
              <a:latin typeface="나눔고딕" pitchFamily="50" charset="-127"/>
              <a:ea typeface="나눔고딕" pitchFamily="50" charset="-127"/>
            </a:rPr>
            <a:t>긍정적 강화</a:t>
          </a:r>
          <a:endParaRPr lang="ko-KR" altLang="en-US" sz="105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6018308" y="1420448"/>
        <a:ext cx="1135379" cy="550560"/>
      </dsp:txXfrm>
    </dsp:sp>
    <dsp:sp modelId="{254AE842-4E47-4557-89CB-92C44BE8F78E}">
      <dsp:nvSpPr>
        <dsp:cNvPr id="0" name=""/>
        <dsp:cNvSpPr/>
      </dsp:nvSpPr>
      <dsp:spPr>
        <a:xfrm>
          <a:off x="5533324" y="2355319"/>
          <a:ext cx="467855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467855" y="1295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755555" y="2356574"/>
        <a:ext cx="23392" cy="23392"/>
      </dsp:txXfrm>
    </dsp:sp>
    <dsp:sp modelId="{57265C5F-B949-4E56-B23E-A7E2D539ACC3}">
      <dsp:nvSpPr>
        <dsp:cNvPr id="0" name=""/>
        <dsp:cNvSpPr/>
      </dsp:nvSpPr>
      <dsp:spPr>
        <a:xfrm>
          <a:off x="6001179" y="2075861"/>
          <a:ext cx="1169637" cy="584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50" b="1" kern="1200" dirty="0" smtClean="0">
              <a:latin typeface="나눔고딕" pitchFamily="50" charset="-127"/>
              <a:ea typeface="나눔고딕" pitchFamily="50" charset="-127"/>
            </a:rPr>
            <a:t>부정적 강화</a:t>
          </a:r>
          <a:endParaRPr lang="ko-KR" altLang="en-US" sz="105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6018308" y="2092990"/>
        <a:ext cx="1135379" cy="550560"/>
      </dsp:txXfrm>
    </dsp:sp>
    <dsp:sp modelId="{8C9BBE6E-DD38-504F-977E-0DB98BF9032F}">
      <dsp:nvSpPr>
        <dsp:cNvPr id="0" name=""/>
        <dsp:cNvSpPr/>
      </dsp:nvSpPr>
      <dsp:spPr>
        <a:xfrm rot="3310531">
          <a:off x="5357617" y="2691590"/>
          <a:ext cx="819268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19268" y="12951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46769" y="2684060"/>
        <a:ext cx="40963" cy="40963"/>
      </dsp:txXfrm>
    </dsp:sp>
    <dsp:sp modelId="{597ADFD5-A59C-B142-A9D9-10F36B307D78}">
      <dsp:nvSpPr>
        <dsp:cNvPr id="0" name=""/>
        <dsp:cNvSpPr/>
      </dsp:nvSpPr>
      <dsp:spPr>
        <a:xfrm>
          <a:off x="6001179" y="2748403"/>
          <a:ext cx="1169637" cy="5848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50" b="1" kern="1200" dirty="0" smtClean="0">
              <a:latin typeface="나눔고딕" pitchFamily="50" charset="-127"/>
              <a:ea typeface="나눔고딕" pitchFamily="50" charset="-127"/>
            </a:rPr>
            <a:t>처벌</a:t>
          </a:r>
          <a:endParaRPr lang="ko-KR" altLang="en-US" sz="105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6018308" y="2765532"/>
        <a:ext cx="1135379" cy="550560"/>
      </dsp:txXfrm>
    </dsp:sp>
    <dsp:sp modelId="{206274AD-C20E-41E4-BF8F-C4CC1F971886}">
      <dsp:nvSpPr>
        <dsp:cNvPr id="0" name=""/>
        <dsp:cNvSpPr/>
      </dsp:nvSpPr>
      <dsp:spPr>
        <a:xfrm rot="3310531">
          <a:off x="998634" y="2691590"/>
          <a:ext cx="819268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19268" y="12951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" b="1" kern="1200">
            <a:latin typeface="나눔고딕" pitchFamily="50" charset="-127"/>
            <a:ea typeface="나눔고딕" pitchFamily="50" charset="-127"/>
          </a:endParaRPr>
        </a:p>
      </dsp:txBody>
      <dsp:txXfrm>
        <a:off x="1387786" y="2684060"/>
        <a:ext cx="40963" cy="40963"/>
      </dsp:txXfrm>
    </dsp:sp>
    <dsp:sp modelId="{3BD72901-CCBE-4820-844D-8A86B6C48947}">
      <dsp:nvSpPr>
        <dsp:cNvPr id="0" name=""/>
        <dsp:cNvSpPr/>
      </dsp:nvSpPr>
      <dsp:spPr>
        <a:xfrm>
          <a:off x="1642195" y="2748403"/>
          <a:ext cx="1711636" cy="5848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latin typeface="나눔고딕" pitchFamily="50" charset="-127"/>
              <a:ea typeface="나눔고딕" pitchFamily="50" charset="-127"/>
            </a:rPr>
            <a:t>인지적 학습이론</a:t>
          </a:r>
          <a:endParaRPr lang="en-US" altLang="ko-KR" sz="14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>
              <a:latin typeface="나눔고딕" pitchFamily="50" charset="-127"/>
              <a:ea typeface="나눔고딕" pitchFamily="50" charset="-127"/>
            </a:rPr>
            <a:t>Cognitive learning theory</a:t>
          </a:r>
          <a:endParaRPr lang="ko-KR" altLang="en-US" sz="1050" b="0" kern="1200" dirty="0">
            <a:latin typeface="나눔고딕" pitchFamily="50" charset="-127"/>
            <a:ea typeface="나눔고딕" pitchFamily="50" charset="-127"/>
          </a:endParaRPr>
        </a:p>
      </dsp:txBody>
      <dsp:txXfrm>
        <a:off x="1659324" y="2765532"/>
        <a:ext cx="1677378" cy="550560"/>
      </dsp:txXfrm>
    </dsp:sp>
    <dsp:sp modelId="{E97827C7-3922-4A3C-AF0A-2B2B9E1453BC}">
      <dsp:nvSpPr>
        <dsp:cNvPr id="0" name=""/>
        <dsp:cNvSpPr/>
      </dsp:nvSpPr>
      <dsp:spPr>
        <a:xfrm>
          <a:off x="3353832" y="3027861"/>
          <a:ext cx="467855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467855" y="12951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00" b="1" kern="1200">
            <a:latin typeface="나눔고딕" pitchFamily="50" charset="-127"/>
            <a:ea typeface="나눔고딕" pitchFamily="50" charset="-127"/>
          </a:endParaRPr>
        </a:p>
      </dsp:txBody>
      <dsp:txXfrm>
        <a:off x="3576063" y="3029116"/>
        <a:ext cx="23392" cy="23392"/>
      </dsp:txXfrm>
    </dsp:sp>
    <dsp:sp modelId="{EEB7AA88-7350-4E19-88A1-4B0A365168F6}">
      <dsp:nvSpPr>
        <dsp:cNvPr id="0" name=""/>
        <dsp:cNvSpPr/>
      </dsp:nvSpPr>
      <dsp:spPr>
        <a:xfrm>
          <a:off x="3821687" y="2748403"/>
          <a:ext cx="1711636" cy="5848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400" b="1" kern="1200" dirty="0" smtClean="0">
              <a:latin typeface="나눔고딕" pitchFamily="50" charset="-127"/>
              <a:ea typeface="나눔고딕" pitchFamily="50" charset="-127"/>
            </a:rPr>
            <a:t>관찰학습</a:t>
          </a:r>
          <a:endParaRPr lang="en-US" altLang="ko-KR" sz="1400" b="1" kern="1200" dirty="0" smtClean="0">
            <a:latin typeface="나눔고딕" pitchFamily="50" charset="-127"/>
            <a:ea typeface="나눔고딕" pitchFamily="50" charset="-127"/>
          </a:endParaRP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나눔고딕" pitchFamily="50" charset="-127"/>
              <a:ea typeface="나눔고딕" pitchFamily="50" charset="-127"/>
            </a:rPr>
            <a:t>Observational learning</a:t>
          </a:r>
          <a:endParaRPr lang="ko-KR" altLang="en-US" sz="1050" b="1" kern="1200" dirty="0">
            <a:latin typeface="나눔고딕" pitchFamily="50" charset="-127"/>
            <a:ea typeface="나눔고딕" pitchFamily="50" charset="-127"/>
          </a:endParaRPr>
        </a:p>
      </dsp:txBody>
      <dsp:txXfrm>
        <a:off x="3838816" y="2765532"/>
        <a:ext cx="1677378" cy="55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0D836-F425-4C11-8643-EE6A82E69BDF}">
      <dsp:nvSpPr>
        <dsp:cNvPr id="0" name=""/>
        <dsp:cNvSpPr/>
      </dsp:nvSpPr>
      <dsp:spPr>
        <a:xfrm>
          <a:off x="2837" y="344097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목표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24637" y="365897"/>
        <a:ext cx="1196901" cy="700700"/>
      </dsp:txXfrm>
    </dsp:sp>
    <dsp:sp modelId="{32F4F141-287A-4D70-868A-382D744257A1}">
      <dsp:nvSpPr>
        <dsp:cNvPr id="0" name=""/>
        <dsp:cNvSpPr/>
      </dsp:nvSpPr>
      <dsp:spPr>
        <a:xfrm>
          <a:off x="1367388" y="562425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1367388" y="623954"/>
        <a:ext cx="184090" cy="184586"/>
      </dsp:txXfrm>
    </dsp:sp>
    <dsp:sp modelId="{05D34EAD-0227-443E-87D1-BCABDAD81ED8}">
      <dsp:nvSpPr>
        <dsp:cNvPr id="0" name=""/>
        <dsp:cNvSpPr/>
      </dsp:nvSpPr>
      <dsp:spPr>
        <a:xfrm>
          <a:off x="1739538" y="344097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의도적 행동</a:t>
          </a:r>
          <a:endParaRPr lang="en-US" altLang="ko-KR" sz="1200" b="1" kern="1200" dirty="0" smtClean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1761338" y="365897"/>
        <a:ext cx="1196901" cy="700700"/>
      </dsp:txXfrm>
    </dsp:sp>
    <dsp:sp modelId="{F007CCC2-128A-44CC-91E8-5FE077EFB254}">
      <dsp:nvSpPr>
        <dsp:cNvPr id="0" name=""/>
        <dsp:cNvSpPr/>
      </dsp:nvSpPr>
      <dsp:spPr>
        <a:xfrm>
          <a:off x="3104090" y="562425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3104090" y="623954"/>
        <a:ext cx="184090" cy="184586"/>
      </dsp:txXfrm>
    </dsp:sp>
    <dsp:sp modelId="{C196E166-E8F2-45BF-9CD3-B52DE6F580EF}">
      <dsp:nvSpPr>
        <dsp:cNvPr id="0" name=""/>
        <dsp:cNvSpPr/>
      </dsp:nvSpPr>
      <dsp:spPr>
        <a:xfrm>
          <a:off x="3476240" y="344097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통찰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3498040" y="365897"/>
        <a:ext cx="1196901" cy="700700"/>
      </dsp:txXfrm>
    </dsp:sp>
    <dsp:sp modelId="{88A681CC-E9C4-4235-8119-E39FADABAAF5}">
      <dsp:nvSpPr>
        <dsp:cNvPr id="0" name=""/>
        <dsp:cNvSpPr/>
      </dsp:nvSpPr>
      <dsp:spPr>
        <a:xfrm>
          <a:off x="4840792" y="562425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4840792" y="623954"/>
        <a:ext cx="184090" cy="184586"/>
      </dsp:txXfrm>
    </dsp:sp>
    <dsp:sp modelId="{7835F25F-D663-4EE9-A87B-AE79570A5DD8}">
      <dsp:nvSpPr>
        <dsp:cNvPr id="0" name=""/>
        <dsp:cNvSpPr/>
      </dsp:nvSpPr>
      <dsp:spPr>
        <a:xfrm>
          <a:off x="5212942" y="344097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목표 성취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5234742" y="365897"/>
        <a:ext cx="1196901" cy="700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0D836-F425-4C11-8643-EE6A82E69BDF}">
      <dsp:nvSpPr>
        <dsp:cNvPr id="0" name=""/>
        <dsp:cNvSpPr/>
      </dsp:nvSpPr>
      <dsp:spPr>
        <a:xfrm>
          <a:off x="2837" y="344097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집중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24637" y="365897"/>
        <a:ext cx="1196901" cy="700700"/>
      </dsp:txXfrm>
    </dsp:sp>
    <dsp:sp modelId="{32F4F141-287A-4D70-868A-382D744257A1}">
      <dsp:nvSpPr>
        <dsp:cNvPr id="0" name=""/>
        <dsp:cNvSpPr/>
      </dsp:nvSpPr>
      <dsp:spPr>
        <a:xfrm>
          <a:off x="1367388" y="562425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1367388" y="623954"/>
        <a:ext cx="184090" cy="184586"/>
      </dsp:txXfrm>
    </dsp:sp>
    <dsp:sp modelId="{05D34EAD-0227-443E-87D1-BCABDAD81ED8}">
      <dsp:nvSpPr>
        <dsp:cNvPr id="0" name=""/>
        <dsp:cNvSpPr/>
      </dsp:nvSpPr>
      <dsp:spPr>
        <a:xfrm>
          <a:off x="1739538" y="344097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기억</a:t>
          </a:r>
          <a:endParaRPr lang="en-US" altLang="ko-KR" sz="1200" b="1" kern="1200" dirty="0" smtClean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1761338" y="365897"/>
        <a:ext cx="1196901" cy="700700"/>
      </dsp:txXfrm>
    </dsp:sp>
    <dsp:sp modelId="{F007CCC2-128A-44CC-91E8-5FE077EFB254}">
      <dsp:nvSpPr>
        <dsp:cNvPr id="0" name=""/>
        <dsp:cNvSpPr/>
      </dsp:nvSpPr>
      <dsp:spPr>
        <a:xfrm>
          <a:off x="3104090" y="562425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3104090" y="623954"/>
        <a:ext cx="184090" cy="184586"/>
      </dsp:txXfrm>
    </dsp:sp>
    <dsp:sp modelId="{C196E166-E8F2-45BF-9CD3-B52DE6F580EF}">
      <dsp:nvSpPr>
        <dsp:cNvPr id="0" name=""/>
        <dsp:cNvSpPr/>
      </dsp:nvSpPr>
      <dsp:spPr>
        <a:xfrm>
          <a:off x="3476240" y="344097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어떤 행동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3498040" y="365897"/>
        <a:ext cx="1196901" cy="700700"/>
      </dsp:txXfrm>
    </dsp:sp>
    <dsp:sp modelId="{88A681CC-E9C4-4235-8119-E39FADABAAF5}">
      <dsp:nvSpPr>
        <dsp:cNvPr id="0" name=""/>
        <dsp:cNvSpPr/>
      </dsp:nvSpPr>
      <dsp:spPr>
        <a:xfrm rot="23897">
          <a:off x="4840788" y="568513"/>
          <a:ext cx="262992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4840789" y="629768"/>
        <a:ext cx="184094" cy="184586"/>
      </dsp:txXfrm>
    </dsp:sp>
    <dsp:sp modelId="{7835F25F-D663-4EE9-A87B-AE79570A5DD8}">
      <dsp:nvSpPr>
        <dsp:cNvPr id="0" name=""/>
        <dsp:cNvSpPr/>
      </dsp:nvSpPr>
      <dsp:spPr>
        <a:xfrm>
          <a:off x="5212942" y="356170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모방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5234742" y="377970"/>
        <a:ext cx="1196901" cy="700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0D836-F425-4C11-8643-EE6A82E69BDF}">
      <dsp:nvSpPr>
        <dsp:cNvPr id="0" name=""/>
        <dsp:cNvSpPr/>
      </dsp:nvSpPr>
      <dsp:spPr>
        <a:xfrm>
          <a:off x="2837" y="167919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고관여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정보처리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24637" y="189719"/>
        <a:ext cx="1196901" cy="700700"/>
      </dsp:txXfrm>
    </dsp:sp>
    <dsp:sp modelId="{32F4F141-287A-4D70-868A-382D744257A1}">
      <dsp:nvSpPr>
        <dsp:cNvPr id="0" name=""/>
        <dsp:cNvSpPr/>
      </dsp:nvSpPr>
      <dsp:spPr>
        <a:xfrm>
          <a:off x="1367388" y="386247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1367388" y="447776"/>
        <a:ext cx="184090" cy="184586"/>
      </dsp:txXfrm>
    </dsp:sp>
    <dsp:sp modelId="{05D34EAD-0227-443E-87D1-BCABDAD81ED8}">
      <dsp:nvSpPr>
        <dsp:cNvPr id="0" name=""/>
        <dsp:cNvSpPr/>
      </dsp:nvSpPr>
      <dsp:spPr>
        <a:xfrm>
          <a:off x="1739538" y="167919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인지반응</a:t>
          </a:r>
          <a:endParaRPr lang="en-US" altLang="ko-KR" sz="1200" b="1" kern="1200" dirty="0" smtClean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1761338" y="189719"/>
        <a:ext cx="1196901" cy="700700"/>
      </dsp:txXfrm>
    </dsp:sp>
    <dsp:sp modelId="{F007CCC2-128A-44CC-91E8-5FE077EFB254}">
      <dsp:nvSpPr>
        <dsp:cNvPr id="0" name=""/>
        <dsp:cNvSpPr/>
      </dsp:nvSpPr>
      <dsp:spPr>
        <a:xfrm>
          <a:off x="3104090" y="386247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3104090" y="447776"/>
        <a:ext cx="184090" cy="184586"/>
      </dsp:txXfrm>
    </dsp:sp>
    <dsp:sp modelId="{C196E166-E8F2-45BF-9CD3-B52DE6F580EF}">
      <dsp:nvSpPr>
        <dsp:cNvPr id="0" name=""/>
        <dsp:cNvSpPr/>
      </dsp:nvSpPr>
      <dsp:spPr>
        <a:xfrm>
          <a:off x="3476240" y="167919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신념 및 태도변화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3498040" y="189719"/>
        <a:ext cx="1196901" cy="700700"/>
      </dsp:txXfrm>
    </dsp:sp>
    <dsp:sp modelId="{88A681CC-E9C4-4235-8119-E39FADABAAF5}">
      <dsp:nvSpPr>
        <dsp:cNvPr id="0" name=""/>
        <dsp:cNvSpPr/>
      </dsp:nvSpPr>
      <dsp:spPr>
        <a:xfrm>
          <a:off x="4840792" y="386247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4840792" y="447776"/>
        <a:ext cx="184090" cy="184586"/>
      </dsp:txXfrm>
    </dsp:sp>
    <dsp:sp modelId="{7835F25F-D663-4EE9-A87B-AE79570A5DD8}">
      <dsp:nvSpPr>
        <dsp:cNvPr id="0" name=""/>
        <dsp:cNvSpPr/>
      </dsp:nvSpPr>
      <dsp:spPr>
        <a:xfrm>
          <a:off x="5212942" y="167919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행동변화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5234742" y="189719"/>
        <a:ext cx="1196901" cy="700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0D836-F425-4C11-8643-EE6A82E69BDF}">
      <dsp:nvSpPr>
        <dsp:cNvPr id="0" name=""/>
        <dsp:cNvSpPr/>
      </dsp:nvSpPr>
      <dsp:spPr>
        <a:xfrm>
          <a:off x="2837" y="167919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저관여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정보처리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24637" y="189719"/>
        <a:ext cx="1196901" cy="700700"/>
      </dsp:txXfrm>
    </dsp:sp>
    <dsp:sp modelId="{32F4F141-287A-4D70-868A-382D744257A1}">
      <dsp:nvSpPr>
        <dsp:cNvPr id="0" name=""/>
        <dsp:cNvSpPr/>
      </dsp:nvSpPr>
      <dsp:spPr>
        <a:xfrm>
          <a:off x="1367388" y="386247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1367388" y="447776"/>
        <a:ext cx="184090" cy="184586"/>
      </dsp:txXfrm>
    </dsp:sp>
    <dsp:sp modelId="{05D34EAD-0227-443E-87D1-BCABDAD81ED8}">
      <dsp:nvSpPr>
        <dsp:cNvPr id="0" name=""/>
        <dsp:cNvSpPr/>
      </dsp:nvSpPr>
      <dsp:spPr>
        <a:xfrm>
          <a:off x="1739538" y="167919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신념변화</a:t>
          </a:r>
          <a:endParaRPr lang="en-US" altLang="ko-KR" sz="1200" b="1" kern="1200" dirty="0" smtClean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1761338" y="189719"/>
        <a:ext cx="1196901" cy="700700"/>
      </dsp:txXfrm>
    </dsp:sp>
    <dsp:sp modelId="{F007CCC2-128A-44CC-91E8-5FE077EFB254}">
      <dsp:nvSpPr>
        <dsp:cNvPr id="0" name=""/>
        <dsp:cNvSpPr/>
      </dsp:nvSpPr>
      <dsp:spPr>
        <a:xfrm>
          <a:off x="3104090" y="386247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3104090" y="447776"/>
        <a:ext cx="184090" cy="184586"/>
      </dsp:txXfrm>
    </dsp:sp>
    <dsp:sp modelId="{C196E166-E8F2-45BF-9CD3-B52DE6F580EF}">
      <dsp:nvSpPr>
        <dsp:cNvPr id="0" name=""/>
        <dsp:cNvSpPr/>
      </dsp:nvSpPr>
      <dsp:spPr>
        <a:xfrm>
          <a:off x="3476240" y="167919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행동변화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3498040" y="189719"/>
        <a:ext cx="1196901" cy="700700"/>
      </dsp:txXfrm>
    </dsp:sp>
    <dsp:sp modelId="{88A681CC-E9C4-4235-8119-E39FADABAAF5}">
      <dsp:nvSpPr>
        <dsp:cNvPr id="0" name=""/>
        <dsp:cNvSpPr/>
      </dsp:nvSpPr>
      <dsp:spPr>
        <a:xfrm>
          <a:off x="4840792" y="386247"/>
          <a:ext cx="262986" cy="30764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b="1" kern="1200">
            <a:latin typeface="나눔고딕" pitchFamily="50" charset="-127"/>
            <a:ea typeface="나눔고딕" pitchFamily="50" charset="-127"/>
          </a:endParaRPr>
        </a:p>
      </dsp:txBody>
      <dsp:txXfrm>
        <a:off x="4840792" y="447776"/>
        <a:ext cx="184090" cy="184586"/>
      </dsp:txXfrm>
    </dsp:sp>
    <dsp:sp modelId="{7835F25F-D663-4EE9-A87B-AE79570A5DD8}">
      <dsp:nvSpPr>
        <dsp:cNvPr id="0" name=""/>
        <dsp:cNvSpPr/>
      </dsp:nvSpPr>
      <dsp:spPr>
        <a:xfrm>
          <a:off x="5212942" y="167919"/>
          <a:ext cx="1240501" cy="7443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rPr>
            <a:t>태도변화</a:t>
          </a:r>
          <a:endParaRPr lang="ko-KR" altLang="en-US" sz="1200" b="1" kern="1200" dirty="0">
            <a:solidFill>
              <a:schemeClr val="tx1"/>
            </a:solidFill>
            <a:latin typeface="나눔고딕" pitchFamily="50" charset="-127"/>
            <a:ea typeface="나눔고딕" pitchFamily="50" charset="-127"/>
          </a:endParaRPr>
        </a:p>
      </dsp:txBody>
      <dsp:txXfrm>
        <a:off x="5234742" y="189719"/>
        <a:ext cx="1196901" cy="700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ko-KR" sz="1800">
              <a:solidFill>
                <a:srgbClr val="FFFFFF"/>
              </a:solidFill>
              <a:ea typeface="굴림" pitchFamily="50" charset="-127"/>
            </a:endParaRPr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latinLnBrk="1">
                <a:defRPr/>
              </a:pPr>
              <a:endParaRPr kumimoji="0" lang="en-US" sz="1800"/>
            </a:p>
          </p:txBody>
        </p:sp>
        <p:sp>
          <p:nvSpPr>
            <p:cNvPr id="7" name="자유형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자유형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altLang="ko-KR" sz="1800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cxnSp>
          <p:nvCxnSpPr>
            <p:cNvPr id="10" name="직선 연결선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64830F3D-DCD2-4575-A872-8BB282397353}" type="datetimeFigureOut">
              <a:rPr lang="ko-KR" altLang="en-US" smtClean="0"/>
              <a:pPr>
                <a:defRPr/>
              </a:pPr>
              <a:t>2015-03-24</a:t>
            </a:fld>
            <a:endParaRPr lang="ko-KR" altLang="en-US" dirty="0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+mn-ea"/>
                <a:ea typeface="+mn-ea"/>
              </a:defRPr>
            </a:lvl1pPr>
          </a:lstStyle>
          <a:p>
            <a:fld id="{FB7B903C-5233-4728-AF62-6C1BEF7A2F3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974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5E16-5851-4FBA-91C4-F79853DA5E4E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70446-7428-4686-BE36-365B1959816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09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99DD-5D0B-43C1-87D8-0461788866CE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E085-F5C5-40A4-AB9B-FEF4702E3DD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77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l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249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653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32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832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23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8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64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6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6E7F-EB2D-4E84-96E7-912333003D7E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724D9-313D-427E-8EE3-BABD624878B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872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874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2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5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416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39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956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47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6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65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kumimoji="0" lang="en-US" altLang="ko-KR" sz="180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5" name="갈매기형 수장 15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kumimoji="0" lang="en-US" altLang="ko-KR" sz="180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8206-9157-4FB4-92BB-424BC55792A7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034AB-477B-4FE4-952E-8185B1AF2AB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651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035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096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797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530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02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19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706" y="3136613"/>
            <a:ext cx="47852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atinLnBrk="1">
              <a:defRPr/>
            </a:pPr>
            <a:r>
              <a:rPr lang="ko-KR" altLang="en-US" sz="3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경청해 주셔서 감사합니다</a:t>
            </a:r>
            <a:r>
              <a:rPr lang="en-US" altLang="ko-KR" sz="3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.</a:t>
            </a:r>
            <a:endParaRPr lang="ko-KR" altLang="en-US" sz="32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나눔고딕 ExtraBold" pitchFamily="50" charset="-127"/>
              <a:ea typeface="나눔고딕 ExtraBold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01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971550" y="4929188"/>
            <a:ext cx="0" cy="719137"/>
          </a:xfrm>
          <a:prstGeom prst="line">
            <a:avLst/>
          </a:prstGeom>
          <a:ln w="76200">
            <a:solidFill>
              <a:schemeClr val="accent6">
                <a:lumMod val="75000"/>
                <a:alpha val="580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689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90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FF0D-79C9-4F02-A41D-1F4B2C740629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816AD-FB54-417A-A072-C462A2023F0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353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63C0-C08B-4099-8979-F173C163EFBF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1F099-A6D0-434C-B0E3-859A4CDD9D4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34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6210-6305-4F30-97DB-13F918711919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CE190-4FE3-4BCD-89B5-C8AE25FC041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96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B951-893E-4D6B-B2EB-6C860DA59CBC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C4B90-8EF5-419F-9E49-F1B68A64282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02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C1E0-71DB-4F20-B6E1-B8DE5F310AA7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BF2D5-ABB2-4A4D-991C-B982A27EB14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56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latinLnBrk="1">
              <a:defRPr/>
            </a:pPr>
            <a:endParaRPr kumimoji="0" lang="en-US" sz="1800"/>
          </a:p>
        </p:txBody>
      </p:sp>
      <p:sp>
        <p:nvSpPr>
          <p:cNvPr id="6" name="자유형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직각 삼각형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ko-KR" sz="1800">
              <a:solidFill>
                <a:srgbClr val="FFFFFF"/>
              </a:solidFill>
              <a:ea typeface="굴림" pitchFamily="50" charset="-127"/>
            </a:endParaRPr>
          </a:p>
        </p:txBody>
      </p:sp>
      <p:cxnSp>
        <p:nvCxnSpPr>
          <p:cNvPr id="8" name="직선 연결선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19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kumimoji="0" lang="en-US" altLang="ko-KR" sz="180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" name="갈매기형 수장 20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kumimoji="0" lang="en-US" altLang="ko-KR" sz="180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946D-EE13-4552-B1CA-F55CFE0BAA2B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FEA7B-BEDD-43DE-92D6-9590A71EA4D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29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latinLnBrk="1">
              <a:defRPr/>
            </a:pPr>
            <a:endParaRPr kumimoji="0" lang="en-US" sz="1800"/>
          </a:p>
        </p:txBody>
      </p:sp>
      <p:sp>
        <p:nvSpPr>
          <p:cNvPr id="1027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ko-KR" sz="1800">
              <a:solidFill>
                <a:srgbClr val="FFFFFF"/>
              </a:solidFill>
              <a:ea typeface="굴림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altLang="ko-KR" dirty="0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ea"/>
                <a:ea typeface="+mn-ea"/>
              </a:defRPr>
            </a:lvl1pPr>
          </a:lstStyle>
          <a:p>
            <a:pPr>
              <a:defRPr/>
            </a:pPr>
            <a:fld id="{8E038BDE-7594-49B7-BC63-918C163B270A}" type="datetimeFigureOut">
              <a:rPr lang="ko-KR" altLang="en-US" smtClean="0"/>
              <a:pPr>
                <a:defRPr/>
              </a:pPr>
              <a:t>2015-03-24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ea"/>
                <a:ea typeface="+mn-ea"/>
              </a:defRPr>
            </a:lvl1pPr>
          </a:lstStyle>
          <a:p>
            <a:fld id="{C86E6978-47A3-4B7A-AA94-F50FE58581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5" r:id="rId2"/>
    <p:sldLayoutId id="2147484110" r:id="rId3"/>
    <p:sldLayoutId id="2147484111" r:id="rId4"/>
    <p:sldLayoutId id="2147484112" r:id="rId5"/>
    <p:sldLayoutId id="2147484113" r:id="rId6"/>
    <p:sldLayoutId id="2147484106" r:id="rId7"/>
    <p:sldLayoutId id="2147484114" r:id="rId8"/>
    <p:sldLayoutId id="2147484115" r:id="rId9"/>
    <p:sldLayoutId id="2147484107" r:id="rId10"/>
    <p:sldLayoutId id="2147484108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  <p:sldLayoutId id="2147484122" r:id="rId18"/>
    <p:sldLayoutId id="2147484123" r:id="rId19"/>
    <p:sldLayoutId id="2147484124" r:id="rId20"/>
    <p:sldLayoutId id="2147484125" r:id="rId21"/>
    <p:sldLayoutId id="2147484126" r:id="rId22"/>
    <p:sldLayoutId id="2147484127" r:id="rId23"/>
    <p:sldLayoutId id="2147484128" r:id="rId24"/>
    <p:sldLayoutId id="2147484129" r:id="rId25"/>
    <p:sldLayoutId id="2147484130" r:id="rId26"/>
    <p:sldLayoutId id="2147484131" r:id="rId27"/>
    <p:sldLayoutId id="2147484132" r:id="rId28"/>
    <p:sldLayoutId id="2147484133" r:id="rId29"/>
    <p:sldLayoutId id="2147484134" r:id="rId30"/>
    <p:sldLayoutId id="2147484135" r:id="rId31"/>
    <p:sldLayoutId id="2147484136" r:id="rId32"/>
    <p:sldLayoutId id="2147484137" r:id="rId33"/>
    <p:sldLayoutId id="2147484138" r:id="rId34"/>
    <p:sldLayoutId id="2147484139" r:id="rId35"/>
    <p:sldLayoutId id="2147484140" r:id="rId36"/>
    <p:sldLayoutId id="2147484141" r:id="rId37"/>
    <p:sldLayoutId id="2147484142" r:id="rId38"/>
    <p:sldLayoutId id="2147484143" r:id="rId3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맑은 고딕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맑은 고딕" charset="0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맑은 고딕" charset="0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맑은 고딕" charset="0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맑은 고딕" charset="0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맑은 고딕" charset="0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907704" y="3317280"/>
            <a:ext cx="5211453" cy="831812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4</a:t>
            </a:r>
            <a:r>
              <a:rPr lang="ko-KR" altLang="en-US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장</a:t>
            </a:r>
            <a:r>
              <a:rPr lang="en-US" altLang="ko-KR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. </a:t>
            </a:r>
            <a:r>
              <a:rPr lang="ko-KR" altLang="en-US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설득 관련 모델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31471" y="1808793"/>
            <a:ext cx="81010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ko-KR" altLang="en-US" sz="4000" b="1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설득 커뮤니케이션의 이해와 활용</a:t>
            </a:r>
            <a:endParaRPr lang="en-US" altLang="ko-KR" sz="4000" b="1" dirty="0">
              <a:solidFill>
                <a:srgbClr val="000000"/>
              </a:solidFill>
              <a:latin typeface="나눔고딕" pitchFamily="50" charset="-127"/>
            </a:endParaRPr>
          </a:p>
          <a:p>
            <a:pPr algn="ctr" latinLnBrk="1">
              <a:defRPr/>
            </a:pPr>
            <a:endParaRPr lang="en-US" altLang="ko-KR" sz="1800" dirty="0">
              <a:solidFill>
                <a:srgbClr val="000000"/>
              </a:solidFill>
              <a:latin typeface="나눔고딕" pitchFamily="50" charset="-127"/>
            </a:endParaRPr>
          </a:p>
          <a:p>
            <a:pPr algn="ctr" latinLnBrk="1">
              <a:defRPr/>
            </a:pPr>
            <a:r>
              <a:rPr lang="ko-KR" altLang="en-US" sz="1800" dirty="0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김정현 지음</a:t>
            </a:r>
          </a:p>
        </p:txBody>
      </p:sp>
      <p:pic>
        <p:nvPicPr>
          <p:cNvPr id="37894" name="Picture 2" descr="https://lh5.googleusercontent.com/kLwAVWJPw2X2i63I-2MXEqejLo7Ad1lJGQ70vrKo27PSl-uDdh2HT0ifVjEt9Ji6OsqzpoSk1Rve_erm6Iy67iNGrkJ8siHp_eS8NnmsUSPIhg-jQEeoXOanc-wtY-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5888"/>
            <a:ext cx="17875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직사각형 44"/>
          <p:cNvSpPr>
            <a:spLocks noChangeArrowheads="1"/>
          </p:cNvSpPr>
          <p:nvPr/>
        </p:nvSpPr>
        <p:spPr bwMode="auto">
          <a:xfrm>
            <a:off x="1054100" y="1449388"/>
            <a:ext cx="3640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고전적 조건화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(Classical conditioning)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971550" y="15716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710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711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11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8" name="모서리가 둥근 직사각형 13"/>
          <p:cNvSpPr/>
          <p:nvPr/>
        </p:nvSpPr>
        <p:spPr>
          <a:xfrm>
            <a:off x="611188" y="2889250"/>
            <a:ext cx="3960812" cy="2160588"/>
          </a:xfrm>
          <a:prstGeom prst="roundRect">
            <a:avLst>
              <a:gd name="adj" fmla="val 1156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UCS (Unconditioned Stimulus):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무조건 자극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UCR (Unconditioned Response):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무조건반응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CS (Conditioned Stimulus):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조건적 자극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CR (Conditioned Response):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조건적 반응</a:t>
            </a:r>
          </a:p>
        </p:txBody>
      </p:sp>
      <p:sp>
        <p:nvSpPr>
          <p:cNvPr id="19" name="모서리가 둥근 직사각형 13"/>
          <p:cNvSpPr/>
          <p:nvPr/>
        </p:nvSpPr>
        <p:spPr>
          <a:xfrm>
            <a:off x="4751388" y="2889250"/>
            <a:ext cx="3960812" cy="2160588"/>
          </a:xfrm>
          <a:prstGeom prst="roundRect">
            <a:avLst>
              <a:gd name="adj" fmla="val 1156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UCS: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배고픈 개에게 고기를 보여준다</a:t>
            </a:r>
            <a:endParaRPr lang="en-US" altLang="ko-KR" sz="14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UCR: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배고픈 개는 침을 흘린다</a:t>
            </a:r>
            <a:endParaRPr lang="en-US" altLang="ko-KR" sz="14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CS: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고기를 줄 때마다 벨을 울린다</a:t>
            </a: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(CS+UCS)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CR: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고기를 주지 않고 벨만 울려도 침을 흘린다</a:t>
            </a:r>
            <a:endParaRPr lang="en-US" altLang="ko-KR" sz="14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20" name="양쪽 모서리가 둥근 사각형 23"/>
          <p:cNvSpPr>
            <a:spLocks noChangeArrowheads="1"/>
          </p:cNvSpPr>
          <p:nvPr/>
        </p:nvSpPr>
        <p:spPr bwMode="auto">
          <a:xfrm>
            <a:off x="611188" y="5300663"/>
            <a:ext cx="8101012" cy="649287"/>
          </a:xfrm>
          <a:custGeom>
            <a:avLst/>
            <a:gdLst>
              <a:gd name="T0" fmla="*/ 7151687 w 7151687"/>
              <a:gd name="T1" fmla="*/ 324644 h 649287"/>
              <a:gd name="T2" fmla="*/ 3575844 w 7151687"/>
              <a:gd name="T3" fmla="*/ 649287 h 649287"/>
              <a:gd name="T4" fmla="*/ 0 w 7151687"/>
              <a:gd name="T5" fmla="*/ 324644 h 649287"/>
              <a:gd name="T6" fmla="*/ 3575844 w 7151687"/>
              <a:gd name="T7" fmla="*/ 0 h 649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085 w 7151687"/>
              <a:gd name="T13" fmla="*/ 95085 h 649287"/>
              <a:gd name="T14" fmla="*/ 7056602 w 7151687"/>
              <a:gd name="T15" fmla="*/ 554202 h 649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1687" h="649287">
                <a:moveTo>
                  <a:pt x="324644" y="0"/>
                </a:moveTo>
                <a:lnTo>
                  <a:pt x="6827044" y="0"/>
                </a:lnTo>
                <a:lnTo>
                  <a:pt x="6827044" y="-1"/>
                </a:lnTo>
                <a:cubicBezTo>
                  <a:pt x="7006339" y="0"/>
                  <a:pt x="7151688" y="145348"/>
                  <a:pt x="7151688" y="324644"/>
                </a:cubicBezTo>
                <a:cubicBezTo>
                  <a:pt x="7151688" y="324644"/>
                  <a:pt x="7151687" y="324644"/>
                  <a:pt x="7151687" y="324644"/>
                </a:cubicBezTo>
                <a:cubicBezTo>
                  <a:pt x="7151687" y="503939"/>
                  <a:pt x="7006338" y="649287"/>
                  <a:pt x="6827043" y="649287"/>
                </a:cubicBezTo>
                <a:lnTo>
                  <a:pt x="324644" y="649287"/>
                </a:lnTo>
                <a:lnTo>
                  <a:pt x="324644" y="649286"/>
                </a:lnTo>
                <a:cubicBezTo>
                  <a:pt x="145348" y="649286"/>
                  <a:pt x="-1" y="503938"/>
                  <a:pt x="-1" y="324642"/>
                </a:cubicBezTo>
                <a:lnTo>
                  <a:pt x="0" y="324644"/>
                </a:lnTo>
                <a:lnTo>
                  <a:pt x="-1" y="324643"/>
                </a:lnTo>
                <a:cubicBezTo>
                  <a:pt x="0" y="145348"/>
                  <a:pt x="145348" y="0"/>
                  <a:pt x="324644" y="0"/>
                </a:cubicBezTo>
                <a:cubicBezTo>
                  <a:pt x="324644" y="-1"/>
                  <a:pt x="324644" y="0"/>
                  <a:pt x="32464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종소리와 개가 침을 흘리는 것은 무관하지만 </a:t>
            </a:r>
            <a:r>
              <a:rPr lang="ko-KR" altLang="en-US" sz="14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무조건 자극</a:t>
            </a:r>
            <a:r>
              <a:rPr lang="en-US" altLang="ko-KR" sz="14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(UCS)</a:t>
            </a:r>
            <a:r>
              <a:rPr lang="ko-KR" altLang="en-US" sz="14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에 조건적 자극</a:t>
            </a:r>
            <a:r>
              <a:rPr lang="en-US" altLang="ko-KR" sz="14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(CS)</a:t>
            </a:r>
          </a:p>
          <a:p>
            <a:pPr algn="ctr" eaLnBrk="0" hangingPunct="0">
              <a:defRPr/>
            </a:pPr>
            <a:r>
              <a:rPr lang="ko-KR" altLang="en-US" sz="14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추가</a:t>
            </a: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함으로써 </a:t>
            </a:r>
            <a:r>
              <a:rPr lang="ko-KR" altLang="en-US" sz="14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조건적 반응</a:t>
            </a:r>
            <a:r>
              <a:rPr lang="en-US" altLang="ko-KR" sz="14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(CR)</a:t>
            </a:r>
            <a:r>
              <a:rPr lang="ko-KR" altLang="en-US" sz="14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이 성사</a:t>
            </a: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되는 것이다</a:t>
            </a:r>
            <a:r>
              <a:rPr lang="en-US" altLang="ko-KR" sz="140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47112" name="TextBox 6"/>
          <p:cNvSpPr txBox="1">
            <a:spLocks noChangeArrowheads="1"/>
          </p:cNvSpPr>
          <p:nvPr/>
        </p:nvSpPr>
        <p:spPr bwMode="auto">
          <a:xfrm>
            <a:off x="611188" y="1779588"/>
            <a:ext cx="72009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파블로프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(Pavlov)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에 의해 정립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어떤 반응을 이끌어 내지 못하는 자극이 반응을 이끌어내는 자극과 반복을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통해 결합됨으로써 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반응을 이끌어내게 되는 현상을 설명</a:t>
            </a:r>
          </a:p>
        </p:txBody>
      </p:sp>
      <p:sp>
        <p:nvSpPr>
          <p:cNvPr id="4711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직사각형 40"/>
          <p:cNvSpPr>
            <a:spLocks noChangeArrowheads="1"/>
          </p:cNvSpPr>
          <p:nvPr/>
        </p:nvSpPr>
        <p:spPr bwMode="auto">
          <a:xfrm>
            <a:off x="3543300" y="5673725"/>
            <a:ext cx="230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파블로프의 고전적 조건화 실험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8131" name="Picture 2" descr="http://ncc.phinf.naver.net/ncc02/2011/6/10/6/img_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617663"/>
            <a:ext cx="7048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1149350" y="4999038"/>
            <a:ext cx="45021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9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9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9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9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네이버캐스트</a:t>
            </a:r>
            <a:r>
              <a:rPr lang="en-US" altLang="ko-KR" sz="9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9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http://navercast.naver.com/contents.nhn?contents_id=5513)</a:t>
            </a:r>
          </a:p>
        </p:txBody>
      </p:sp>
      <p:grpSp>
        <p:nvGrpSpPr>
          <p:cNvPr id="4813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813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13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8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135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고전적 조건화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136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 txBox="1">
            <a:spLocks noChangeArrowheads="1"/>
          </p:cNvSpPr>
          <p:nvPr/>
        </p:nvSpPr>
        <p:spPr bwMode="auto">
          <a:xfrm>
            <a:off x="984250" y="1808163"/>
            <a:ext cx="71755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긍정적인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결과를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초래하는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행동을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수행하고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부정적인</a:t>
            </a:r>
            <a:r>
              <a:rPr lang="ko-KR" altLang="ja-JP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결과를</a:t>
            </a:r>
            <a:r>
              <a:rPr lang="ko-KR" altLang="ja-JP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야기하는</a:t>
            </a:r>
            <a:r>
              <a:rPr lang="ko-KR" altLang="ja-JP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행동을</a:t>
            </a:r>
            <a:r>
              <a:rPr lang="ko-KR" altLang="ja-JP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피하도록</a:t>
            </a:r>
            <a:r>
              <a:rPr lang="ko-KR" altLang="ja-JP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학습할</a:t>
            </a:r>
            <a:r>
              <a:rPr lang="ko-KR" altLang="ja-JP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때</a:t>
            </a:r>
            <a:r>
              <a:rPr lang="ko-KR" altLang="ja-JP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발생</a:t>
            </a:r>
            <a:endParaRPr lang="ko-KR" altLang="ja-JP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사람들은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보상을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얻거나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처벌을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피하기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위해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도구적으로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반응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모서리가 둥근 직사각형 13"/>
          <p:cNvSpPr/>
          <p:nvPr/>
        </p:nvSpPr>
        <p:spPr>
          <a:xfrm>
            <a:off x="984250" y="2717800"/>
            <a:ext cx="7175500" cy="2690813"/>
          </a:xfrm>
          <a:prstGeom prst="roundRect">
            <a:avLst>
              <a:gd name="adj" fmla="val 11560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en-US" altLang="ko-KR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긍정적 강화</a:t>
            </a:r>
            <a:r>
              <a:rPr lang="en-US" altLang="ko-KR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(positive reinforcement</a:t>
            </a:r>
            <a:r>
              <a:rPr lang="en-US" altLang="ko-KR" sz="12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)</a:t>
            </a:r>
            <a:br>
              <a:rPr lang="en-US" altLang="ko-KR" sz="12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12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어떤 행동을 했을 때</a:t>
            </a:r>
            <a:r>
              <a:rPr lang="en-US" altLang="ko-KR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긍정적 보상을 얻음</a:t>
            </a:r>
            <a:endParaRPr lang="en-US" altLang="ko-KR" sz="12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en-US" altLang="ko-KR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부정적 강화</a:t>
            </a:r>
            <a:r>
              <a:rPr lang="en-US" altLang="ko-KR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(negative reinforcement)</a:t>
            </a:r>
            <a:r>
              <a:rPr lang="en-US" altLang="ko-KR" sz="12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12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12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어떤 행동을 하지 않았을 때</a:t>
            </a:r>
            <a:r>
              <a:rPr lang="en-US" altLang="ko-KR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부정적 결과가 발생하기 때문에</a:t>
            </a:r>
            <a:r>
              <a:rPr lang="ko-KR" altLang="ko-KR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이를 피하기 위해 그 행동을 학습</a:t>
            </a:r>
            <a:endParaRPr lang="en-US" altLang="ko-KR" sz="12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-</a:t>
            </a:r>
            <a:r>
              <a:rPr lang="en-US" altLang="ko-KR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 </a:t>
            </a:r>
            <a:r>
              <a:rPr lang="ko-KR" altLang="en-US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처벌</a:t>
            </a:r>
            <a:r>
              <a:rPr lang="en-US" altLang="ko-KR" sz="14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(punishment)</a:t>
            </a:r>
            <a:r>
              <a:rPr lang="en-US" altLang="ko-KR" sz="12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/>
            </a:r>
            <a:br>
              <a:rPr lang="en-US" altLang="ko-KR" sz="12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</a:br>
            <a:r>
              <a:rPr lang="en-US" altLang="ko-KR" sz="1200" b="1" dirty="0">
                <a:solidFill>
                  <a:srgbClr val="108BA4"/>
                </a:solidFill>
                <a:latin typeface="나눔고딕"/>
                <a:ea typeface="나눔고딕"/>
                <a:cs typeface="나눔고딕"/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어떤 행동을 할 경우</a:t>
            </a:r>
            <a:r>
              <a:rPr lang="en-US" altLang="ko-KR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,</a:t>
            </a:r>
            <a:r>
              <a:rPr lang="ko-KR" altLang="en-US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불쾌한 사건들이 수반되므로 그 행동을 억제함</a:t>
            </a:r>
            <a:endParaRPr lang="en-US" altLang="ko-KR" sz="12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latinLnBrk="1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altLang="ko-KR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- </a:t>
            </a:r>
            <a:r>
              <a:rPr lang="ko-KR" altLang="en-US" sz="12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피그말리온 효과</a:t>
            </a:r>
          </a:p>
        </p:txBody>
      </p:sp>
      <p:sp>
        <p:nvSpPr>
          <p:cNvPr id="49156" name="직사각형 44"/>
          <p:cNvSpPr>
            <a:spLocks noChangeArrowheads="1"/>
          </p:cNvSpPr>
          <p:nvPr/>
        </p:nvSpPr>
        <p:spPr bwMode="auto">
          <a:xfrm>
            <a:off x="1195388" y="1455738"/>
            <a:ext cx="3638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조작적 조건화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(Operant conditioning)</a:t>
            </a:r>
          </a:p>
        </p:txBody>
      </p:sp>
      <p:sp>
        <p:nvSpPr>
          <p:cNvPr id="20" name="직사각형 9"/>
          <p:cNvSpPr/>
          <p:nvPr/>
        </p:nvSpPr>
        <p:spPr>
          <a:xfrm>
            <a:off x="1112838" y="15779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915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916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16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9159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MP Seol\Desktop\꼬리치레\33_hsjglgl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1814513"/>
            <a:ext cx="554037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808080">
                <a:alpha val="70000"/>
              </a:srgbClr>
            </a:outerShdw>
          </a:effectLst>
        </p:spPr>
      </p:pic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1860550" y="5662613"/>
            <a:ext cx="505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우유 광고로서 우유를 마실 때 얻을 수 있는 긍정적 보상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힘이 쎄진다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을 제시</a:t>
            </a:r>
          </a:p>
        </p:txBody>
      </p:sp>
      <p:sp>
        <p:nvSpPr>
          <p:cNvPr id="50180" name="직사각형 44"/>
          <p:cNvSpPr>
            <a:spLocks noChangeArrowheads="1"/>
          </p:cNvSpPr>
          <p:nvPr/>
        </p:nvSpPr>
        <p:spPr bwMode="auto">
          <a:xfrm>
            <a:off x="1701800" y="1455738"/>
            <a:ext cx="330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4-7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긍정적 강화를 이용한 광고</a:t>
            </a:r>
          </a:p>
        </p:txBody>
      </p:sp>
      <p:sp>
        <p:nvSpPr>
          <p:cNvPr id="12" name="직사각형 9"/>
          <p:cNvSpPr/>
          <p:nvPr/>
        </p:nvSpPr>
        <p:spPr>
          <a:xfrm>
            <a:off x="1619250" y="15779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018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018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18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7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184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조작적 조건화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185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5110163" y="5294313"/>
            <a:ext cx="3228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여드름 치료제를 사용하게 되면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긍정적 보상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미끈한 피부를 가질 수 있다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얻을 수 있다는 광고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203" name="직사각형 44"/>
          <p:cNvSpPr>
            <a:spLocks noChangeArrowheads="1"/>
          </p:cNvSpPr>
          <p:nvPr/>
        </p:nvSpPr>
        <p:spPr bwMode="auto">
          <a:xfrm>
            <a:off x="5110163" y="4859338"/>
            <a:ext cx="247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긍정적 강화를 이용한 광고</a:t>
            </a:r>
          </a:p>
        </p:txBody>
      </p:sp>
      <p:sp>
        <p:nvSpPr>
          <p:cNvPr id="8" name="직사각형 9"/>
          <p:cNvSpPr/>
          <p:nvPr/>
        </p:nvSpPr>
        <p:spPr>
          <a:xfrm>
            <a:off x="5027613" y="49815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05" name="그림 9" descr="스크린샷 2013-09-29 오후 8.17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814513"/>
            <a:ext cx="3408362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121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21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6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208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조작적 조건화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209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1420813" y="5768975"/>
            <a:ext cx="6481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타이레놀을 복용하지 않을 경우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발생할 수 있는 부정적 결과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계속 머리가 아픔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를 보여줌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227" name="직사각형 44"/>
          <p:cNvSpPr>
            <a:spLocks noChangeArrowheads="1"/>
          </p:cNvSpPr>
          <p:nvPr/>
        </p:nvSpPr>
        <p:spPr bwMode="auto">
          <a:xfrm>
            <a:off x="1573213" y="1455738"/>
            <a:ext cx="330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ko-KR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-8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부정적 강화를 이용한 광고</a:t>
            </a:r>
          </a:p>
        </p:txBody>
      </p:sp>
      <p:sp>
        <p:nvSpPr>
          <p:cNvPr id="8" name="직사각형 9"/>
          <p:cNvSpPr/>
          <p:nvPr/>
        </p:nvSpPr>
        <p:spPr>
          <a:xfrm>
            <a:off x="1490663" y="15779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222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223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23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6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231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조작적 조건화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2232" name="Picture 1" descr="스크린샷 2015-02-05 오전 1.12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808163"/>
            <a:ext cx="66484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MP Seol\Desktop\꼬리치레\naver_com_20110724_141808_lkj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788" y="1814513"/>
            <a:ext cx="61468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808080">
                <a:alpha val="70000"/>
              </a:srgbClr>
            </a:outerShdw>
          </a:effectLst>
        </p:spPr>
      </p:pic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1343025" y="5837238"/>
            <a:ext cx="6481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방수기능 마스카라 광고로 본 마스카라를 사용하지 않을 경우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부정적 결과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마스카라가 번진다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를 보여줌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252" name="직사각형 44"/>
          <p:cNvSpPr>
            <a:spLocks noChangeArrowheads="1"/>
          </p:cNvSpPr>
          <p:nvPr/>
        </p:nvSpPr>
        <p:spPr bwMode="auto">
          <a:xfrm>
            <a:off x="1573213" y="1455738"/>
            <a:ext cx="247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부정적 강화를 이용한 광고</a:t>
            </a:r>
          </a:p>
        </p:txBody>
      </p:sp>
      <p:sp>
        <p:nvSpPr>
          <p:cNvPr id="8" name="직사각형 9"/>
          <p:cNvSpPr/>
          <p:nvPr/>
        </p:nvSpPr>
        <p:spPr>
          <a:xfrm>
            <a:off x="1490663" y="15779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325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325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26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6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256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조작적 조건화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257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4"/>
          <p:cNvSpPr txBox="1">
            <a:spLocks noChangeArrowheads="1"/>
          </p:cNvSpPr>
          <p:nvPr/>
        </p:nvSpPr>
        <p:spPr bwMode="auto">
          <a:xfrm>
            <a:off x="2411413" y="5311775"/>
            <a:ext cx="4133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</a:pP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흡연을 하게 되면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부정적 결과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병원입원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가 발생한다는 광고 </a:t>
            </a:r>
          </a:p>
        </p:txBody>
      </p:sp>
      <p:sp>
        <p:nvSpPr>
          <p:cNvPr id="54275" name="직사각형 44"/>
          <p:cNvSpPr>
            <a:spLocks noChangeArrowheads="1"/>
          </p:cNvSpPr>
          <p:nvPr/>
        </p:nvSpPr>
        <p:spPr bwMode="auto">
          <a:xfrm>
            <a:off x="1233488" y="1635125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4-9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처벌을 이용한 광고</a:t>
            </a:r>
          </a:p>
        </p:txBody>
      </p:sp>
      <p:sp>
        <p:nvSpPr>
          <p:cNvPr id="8" name="직사각형 9"/>
          <p:cNvSpPr/>
          <p:nvPr/>
        </p:nvSpPr>
        <p:spPr>
          <a:xfrm>
            <a:off x="1150938" y="17573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427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428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28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5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279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조작적 조건화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4280" name="그림 5" descr="담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052638"/>
            <a:ext cx="6481762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4"/>
          <p:cNvSpPr txBox="1">
            <a:spLocks noChangeArrowheads="1"/>
          </p:cNvSpPr>
          <p:nvPr/>
        </p:nvSpPr>
        <p:spPr bwMode="auto">
          <a:xfrm>
            <a:off x="2598738" y="5305425"/>
            <a:ext cx="394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음주 운전하면 부정적 결과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다리 잃음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이 발생한다는 의미</a:t>
            </a:r>
            <a:endParaRPr kumimoji="0"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299" name="직사각형 44"/>
          <p:cNvSpPr>
            <a:spLocks noChangeArrowheads="1"/>
          </p:cNvSpPr>
          <p:nvPr/>
        </p:nvSpPr>
        <p:spPr bwMode="auto">
          <a:xfrm>
            <a:off x="2501900" y="1814513"/>
            <a:ext cx="1838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처벌을 이용한 광고</a:t>
            </a:r>
          </a:p>
        </p:txBody>
      </p:sp>
      <p:sp>
        <p:nvSpPr>
          <p:cNvPr id="8" name="직사각형 9"/>
          <p:cNvSpPr/>
          <p:nvPr/>
        </p:nvSpPr>
        <p:spPr>
          <a:xfrm>
            <a:off x="2419350" y="19367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5301" name="그림 5" descr="음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52650"/>
            <a:ext cx="4267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530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30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5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304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조작적 조건화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305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직사각형 13"/>
          <p:cNvSpPr>
            <a:spLocks noChangeArrowheads="1"/>
          </p:cNvSpPr>
          <p:nvPr/>
        </p:nvSpPr>
        <p:spPr bwMode="auto">
          <a:xfrm>
            <a:off x="1522413" y="1643063"/>
            <a:ext cx="6457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Tx/>
              <a:buChar char="-"/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학습이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자극과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반응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사이의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관계보다는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정신적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과정의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결과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로서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발생한다고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가정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즉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내부의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정신적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과정을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중시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사람을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문제해결사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봄</a:t>
            </a:r>
            <a:endParaRPr lang="ko-KR" altLang="ja-JP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Why?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그들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주변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세상으로부터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정보를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취득하고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이를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적극적으로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343016" y="3437268"/>
          <a:ext cx="6456281" cy="143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모서리가 둥근 직사각형 13"/>
          <p:cNvSpPr/>
          <p:nvPr/>
        </p:nvSpPr>
        <p:spPr>
          <a:xfrm>
            <a:off x="1343025" y="4872038"/>
            <a:ext cx="6457950" cy="896937"/>
          </a:xfrm>
          <a:prstGeom prst="roundRect">
            <a:avLst>
              <a:gd name="adj" fmla="val 22097"/>
            </a:avLst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목표를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달성하기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위한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의도적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행동을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하여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해결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방안을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간파함으로써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목표를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성취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b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그러한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과정을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학습하여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기억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후에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유사한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상황에서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정보를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인출하여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유사한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행동을</a:t>
            </a:r>
            <a:r>
              <a:rPr lang="ko-KR" altLang="ja-JP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취함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56325" name="직사각형 44"/>
          <p:cNvSpPr>
            <a:spLocks noChangeArrowheads="1"/>
          </p:cNvSpPr>
          <p:nvPr/>
        </p:nvSpPr>
        <p:spPr bwMode="auto">
          <a:xfrm>
            <a:off x="1393825" y="1284288"/>
            <a:ext cx="4184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인지적 학습이론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(Cognitive learning theory)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9"/>
          <p:cNvSpPr/>
          <p:nvPr/>
        </p:nvSpPr>
        <p:spPr>
          <a:xfrm>
            <a:off x="1311275" y="14065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327" name="직사각형 44"/>
          <p:cNvSpPr>
            <a:spLocks noChangeArrowheads="1"/>
          </p:cNvSpPr>
          <p:nvPr/>
        </p:nvSpPr>
        <p:spPr bwMode="auto">
          <a:xfrm>
            <a:off x="1425575" y="3257550"/>
            <a:ext cx="1646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인지적 학습 과정</a:t>
            </a:r>
          </a:p>
        </p:txBody>
      </p:sp>
      <p:sp>
        <p:nvSpPr>
          <p:cNvPr id="29" name="직사각형 9"/>
          <p:cNvSpPr/>
          <p:nvPr/>
        </p:nvSpPr>
        <p:spPr>
          <a:xfrm>
            <a:off x="1343025" y="33797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632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633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33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633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인지적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35BEE529-6858-4D75-82DB-DD187515C73A}" type="slidenum">
              <a:rPr kumimoji="0" lang="ko-KR" altLang="en-US" sz="1000"/>
              <a:pPr eaLnBrk="1" hangingPunct="1"/>
              <a:t>2</a:t>
            </a:fld>
            <a:endParaRPr kumimoji="0" lang="ko-KR" altLang="en-US" sz="1000"/>
          </a:p>
        </p:txBody>
      </p:sp>
      <p:sp>
        <p:nvSpPr>
          <p:cNvPr id="38915" name="내용 개체 틀 2"/>
          <p:cNvSpPr txBox="1">
            <a:spLocks/>
          </p:cNvSpPr>
          <p:nvPr/>
        </p:nvSpPr>
        <p:spPr bwMode="auto">
          <a:xfrm>
            <a:off x="3311525" y="1089025"/>
            <a:ext cx="52816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다속성 모델</a:t>
            </a: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합리적 행위 이론</a:t>
            </a: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학습 이론</a:t>
            </a: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인지 일관성 이론</a:t>
            </a: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사회 판단 이론</a:t>
            </a: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정교화 가능성 이론</a:t>
            </a: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설득 지시 모델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00" y="549275"/>
            <a:ext cx="2643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defRPr/>
            </a:pPr>
            <a:r>
              <a:rPr lang="ko-KR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  <a:cs typeface="나눔고딕"/>
              </a:rPr>
              <a:t>차례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343016" y="1427884"/>
          <a:ext cx="6456281" cy="143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7" name="직사각형 44"/>
          <p:cNvSpPr>
            <a:spLocks noChangeArrowheads="1"/>
          </p:cNvSpPr>
          <p:nvPr/>
        </p:nvSpPr>
        <p:spPr bwMode="auto">
          <a:xfrm>
            <a:off x="1425575" y="1268413"/>
            <a:ext cx="329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관찰학습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Observational learning)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9"/>
          <p:cNvSpPr/>
          <p:nvPr/>
        </p:nvSpPr>
        <p:spPr>
          <a:xfrm>
            <a:off x="1343025" y="13906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7349" name="그림 12" descr="말죽거리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003550"/>
            <a:ext cx="4476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13"/>
          <p:cNvSpPr txBox="1">
            <a:spLocks noChangeArrowheads="1"/>
          </p:cNvSpPr>
          <p:nvPr/>
        </p:nvSpPr>
        <p:spPr bwMode="auto">
          <a:xfrm>
            <a:off x="1163638" y="5502275"/>
            <a:ext cx="70850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말줄거리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잔혹사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이정진</a:t>
            </a:r>
            <a:r>
              <a:rPr lang="ko-KR" altLang="ja-JP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학교짱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권상우</a:t>
            </a:r>
            <a:r>
              <a:rPr lang="ko-KR" altLang="ja-JP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이정진을 모방하여</a:t>
            </a:r>
            <a:r>
              <a:rPr lang="ko-KR" altLang="ja-JP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열심히</a:t>
            </a:r>
            <a:r>
              <a:rPr lang="ko-KR" altLang="ja-JP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연습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어떤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상황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때</a:t>
            </a:r>
            <a:r>
              <a:rPr lang="ko-KR" altLang="ja-JP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권상우가</a:t>
            </a:r>
            <a:r>
              <a:rPr lang="ko-KR" altLang="ja-JP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이정진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행동</a:t>
            </a:r>
            <a:r>
              <a:rPr lang="ko-KR" altLang="ja-JP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따라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함</a:t>
            </a:r>
            <a:endParaRPr lang="ko-KR" altLang="ja-JP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endParaRPr lang="ko-KR" altLang="en-US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735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735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2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35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7352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인지적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ChangeArrowheads="1"/>
          </p:cNvSpPr>
          <p:nvPr/>
        </p:nvSpPr>
        <p:spPr bwMode="auto">
          <a:xfrm>
            <a:off x="969963" y="2414588"/>
            <a:ext cx="75485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인간이 합리적 방식으로 행동한다는 견해에 근거함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인간이 합리성을 추구하지만 이를 성취하는 데에는 때론 비합리성을 드러내기도 한다고 설명함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</a:p>
        </p:txBody>
      </p:sp>
      <p:sp>
        <p:nvSpPr>
          <p:cNvPr id="58371" name="직사각형 44"/>
          <p:cNvSpPr>
            <a:spLocks noChangeArrowheads="1"/>
          </p:cNvSpPr>
          <p:nvPr/>
        </p:nvSpPr>
        <p:spPr bwMode="auto">
          <a:xfrm>
            <a:off x="887413" y="1989138"/>
            <a:ext cx="1646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인지 일관성 이론</a:t>
            </a:r>
          </a:p>
        </p:txBody>
      </p:sp>
      <p:sp>
        <p:nvSpPr>
          <p:cNvPr id="17" name="직사각형 9"/>
          <p:cNvSpPr/>
          <p:nvPr/>
        </p:nvSpPr>
        <p:spPr>
          <a:xfrm>
            <a:off x="804863" y="21113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373" name="직사각형 44"/>
          <p:cNvSpPr>
            <a:spLocks noChangeArrowheads="1"/>
          </p:cNvSpPr>
          <p:nvPr/>
        </p:nvSpPr>
        <p:spPr bwMode="auto">
          <a:xfrm>
            <a:off x="887413" y="3775075"/>
            <a:ext cx="2281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인지 일관성 이론의 기초</a:t>
            </a:r>
          </a:p>
        </p:txBody>
      </p:sp>
      <p:sp>
        <p:nvSpPr>
          <p:cNvPr id="19" name="직사각형 9"/>
          <p:cNvSpPr/>
          <p:nvPr/>
        </p:nvSpPr>
        <p:spPr>
          <a:xfrm>
            <a:off x="804863" y="38973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8375" name="Group 9"/>
          <p:cNvGrpSpPr>
            <a:grpSpLocks/>
          </p:cNvGrpSpPr>
          <p:nvPr/>
        </p:nvGrpSpPr>
        <p:grpSpPr bwMode="auto">
          <a:xfrm>
            <a:off x="1060450" y="873125"/>
            <a:ext cx="4232275" cy="430213"/>
            <a:chOff x="1060450" y="1052736"/>
            <a:chExt cx="4231034" cy="430213"/>
          </a:xfrm>
        </p:grpSpPr>
        <p:sp>
          <p:nvSpPr>
            <p:cNvPr id="58377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38325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1060450" y="1063849"/>
              <a:ext cx="352322" cy="349250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0" lang="ko-KR" altLang="en-US" sz="1800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379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90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8376" name="TextBox 1"/>
          <p:cNvSpPr txBox="1">
            <a:spLocks noChangeArrowheads="1"/>
          </p:cNvSpPr>
          <p:nvPr/>
        </p:nvSpPr>
        <p:spPr bwMode="auto">
          <a:xfrm>
            <a:off x="971550" y="4149725"/>
            <a:ext cx="55467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인지 요소들 사이의 균형과 불균형의 조건들 제시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인지 불균형이 발생하면 다시 일관성을 회복하도록 동기화가 이루어짐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다시 균형상태가 이뤄지는 과정을 설명하고자 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 flipH="1">
            <a:off x="3835400" y="4244975"/>
            <a:ext cx="593725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403725" y="3968750"/>
            <a:ext cx="303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16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524250" y="5187950"/>
            <a:ext cx="346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16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276850" y="5189538"/>
            <a:ext cx="32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en-US" altLang="ko-KR" sz="16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4673600" y="4244975"/>
            <a:ext cx="615950" cy="94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399" name="Rectangle 18"/>
          <p:cNvSpPr>
            <a:spLocks noChangeArrowheads="1"/>
          </p:cNvSpPr>
          <p:nvPr/>
        </p:nvSpPr>
        <p:spPr bwMode="auto">
          <a:xfrm>
            <a:off x="558800" y="1935163"/>
            <a:ext cx="8153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신념과 태도들간에 일관성 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조화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을 유지해서 심리적 편안함을 느낌</a:t>
            </a:r>
            <a:endParaRPr kumimoji="0"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사람들이 인지적으로 심리적 일관성을 유지하고자 한다는 가정에 기초하여 태도변화를 최초로 설명한 이론</a:t>
            </a:r>
            <a:endParaRPr kumimoji="0"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불균형 상태는 긴장을 유발하여 균형을 회복하려는 힘을 발생시킴</a:t>
            </a:r>
            <a:endParaRPr kumimoji="0"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분석 대상인 사람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(P), 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(O), 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물리적 대상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(X) 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사이의 관계가 한 개인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(P)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의 심리 속에서 어떻게</a:t>
            </a:r>
            <a:r>
              <a:rPr kumimoji="0" lang="ko-KR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조직되는가를 다룸</a:t>
            </a:r>
            <a:endParaRPr kumimoji="0"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spcBef>
                <a:spcPct val="50000"/>
              </a:spcBef>
            </a:pPr>
            <a:r>
              <a:rPr kumimoji="0" lang="ko-KR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세 요소 간의 관계가 </a:t>
            </a:r>
            <a:r>
              <a:rPr kumimoji="0" lang="ko-KR" altLang="en-US" sz="12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긍정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인지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2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부정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인지에 따라 </a:t>
            </a:r>
            <a:r>
              <a:rPr kumimoji="0"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(+)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로 표현</a:t>
            </a:r>
            <a:endParaRPr kumimoji="0"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400" name="Line 20"/>
          <p:cNvSpPr>
            <a:spLocks noChangeShapeType="1"/>
          </p:cNvSpPr>
          <p:nvPr/>
        </p:nvSpPr>
        <p:spPr bwMode="auto">
          <a:xfrm>
            <a:off x="3838575" y="54022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401" name="직사각형 44"/>
          <p:cNvSpPr>
            <a:spLocks noChangeArrowheads="1"/>
          </p:cNvSpPr>
          <p:nvPr/>
        </p:nvSpPr>
        <p:spPr bwMode="auto">
          <a:xfrm>
            <a:off x="782638" y="1449388"/>
            <a:ext cx="4157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하이더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(Heider)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균형이론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(Balance theory)</a:t>
            </a:r>
            <a:endParaRPr lang="en-US" altLang="ko-KR" sz="14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9"/>
          <p:cNvSpPr/>
          <p:nvPr/>
        </p:nvSpPr>
        <p:spPr>
          <a:xfrm>
            <a:off x="700088" y="15716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403" name="TextBox 23"/>
          <p:cNvSpPr txBox="1">
            <a:spLocks noChangeArrowheads="1"/>
          </p:cNvSpPr>
          <p:nvPr/>
        </p:nvSpPr>
        <p:spPr bwMode="auto">
          <a:xfrm>
            <a:off x="4572000" y="4008438"/>
            <a:ext cx="11953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분석 대상인 사람</a:t>
            </a:r>
          </a:p>
        </p:txBody>
      </p:sp>
      <p:sp>
        <p:nvSpPr>
          <p:cNvPr id="59404" name="TextBox 24"/>
          <p:cNvSpPr txBox="1">
            <a:spLocks noChangeArrowheads="1"/>
          </p:cNvSpPr>
          <p:nvPr/>
        </p:nvSpPr>
        <p:spPr bwMode="auto">
          <a:xfrm>
            <a:off x="2917825" y="5226050"/>
            <a:ext cx="7572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</a:t>
            </a:r>
          </a:p>
        </p:txBody>
      </p:sp>
      <p:sp>
        <p:nvSpPr>
          <p:cNvPr id="59405" name="TextBox 25"/>
          <p:cNvSpPr txBox="1">
            <a:spLocks noChangeArrowheads="1"/>
          </p:cNvSpPr>
          <p:nvPr/>
        </p:nvSpPr>
        <p:spPr bwMode="auto">
          <a:xfrm>
            <a:off x="5468938" y="5226050"/>
            <a:ext cx="890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물리적 대상</a:t>
            </a:r>
          </a:p>
        </p:txBody>
      </p:sp>
      <p:grpSp>
        <p:nvGrpSpPr>
          <p:cNvPr id="5940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940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41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9407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균형이론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2"/>
          <p:cNvSpPr>
            <a:spLocks noChangeArrowheads="1"/>
          </p:cNvSpPr>
          <p:nvPr/>
        </p:nvSpPr>
        <p:spPr bwMode="auto">
          <a:xfrm>
            <a:off x="1089025" y="2593975"/>
            <a:ext cx="66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균형</a:t>
            </a:r>
            <a:endParaRPr lang="ko-KR" altLang="en-US" sz="18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419" name="Rectangle 52"/>
          <p:cNvSpPr>
            <a:spLocks noChangeArrowheads="1"/>
          </p:cNvSpPr>
          <p:nvPr/>
        </p:nvSpPr>
        <p:spPr bwMode="auto">
          <a:xfrm>
            <a:off x="971550" y="3860800"/>
            <a:ext cx="89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불균형</a:t>
            </a:r>
            <a:endParaRPr lang="ko-KR" altLang="en-US" sz="18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420" name="직사각형 44"/>
          <p:cNvSpPr>
            <a:spLocks noChangeArrowheads="1"/>
          </p:cNvSpPr>
          <p:nvPr/>
        </p:nvSpPr>
        <p:spPr bwMode="auto">
          <a:xfrm>
            <a:off x="1073150" y="1700213"/>
            <a:ext cx="2778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P-O-X 3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요소의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균형과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불균형</a:t>
            </a:r>
          </a:p>
        </p:txBody>
      </p:sp>
      <p:sp>
        <p:nvSpPr>
          <p:cNvPr id="69" name="직사각형 9"/>
          <p:cNvSpPr/>
          <p:nvPr/>
        </p:nvSpPr>
        <p:spPr>
          <a:xfrm>
            <a:off x="990600" y="18224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양쪽 모서리가 둥근 사각형 23"/>
          <p:cNvSpPr>
            <a:spLocks noChangeArrowheads="1"/>
          </p:cNvSpPr>
          <p:nvPr/>
        </p:nvSpPr>
        <p:spPr bwMode="auto">
          <a:xfrm>
            <a:off x="1008063" y="4940300"/>
            <a:ext cx="7151687" cy="649288"/>
          </a:xfrm>
          <a:custGeom>
            <a:avLst/>
            <a:gdLst>
              <a:gd name="T0" fmla="*/ 7151687 w 7151687"/>
              <a:gd name="T1" fmla="*/ 324644 h 649287"/>
              <a:gd name="T2" fmla="*/ 3575844 w 7151687"/>
              <a:gd name="T3" fmla="*/ 649287 h 649287"/>
              <a:gd name="T4" fmla="*/ 0 w 7151687"/>
              <a:gd name="T5" fmla="*/ 324644 h 649287"/>
              <a:gd name="T6" fmla="*/ 3575844 w 7151687"/>
              <a:gd name="T7" fmla="*/ 0 h 649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085 w 7151687"/>
              <a:gd name="T13" fmla="*/ 95085 h 649287"/>
              <a:gd name="T14" fmla="*/ 7056602 w 7151687"/>
              <a:gd name="T15" fmla="*/ 554202 h 649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1687" h="649287">
                <a:moveTo>
                  <a:pt x="324644" y="0"/>
                </a:moveTo>
                <a:lnTo>
                  <a:pt x="6827044" y="0"/>
                </a:lnTo>
                <a:lnTo>
                  <a:pt x="6827044" y="-1"/>
                </a:lnTo>
                <a:cubicBezTo>
                  <a:pt x="7006339" y="0"/>
                  <a:pt x="7151688" y="145348"/>
                  <a:pt x="7151688" y="324644"/>
                </a:cubicBezTo>
                <a:cubicBezTo>
                  <a:pt x="7151688" y="324644"/>
                  <a:pt x="7151687" y="324644"/>
                  <a:pt x="7151687" y="324644"/>
                </a:cubicBezTo>
                <a:cubicBezTo>
                  <a:pt x="7151687" y="503939"/>
                  <a:pt x="7006338" y="649287"/>
                  <a:pt x="6827043" y="649287"/>
                </a:cubicBezTo>
                <a:lnTo>
                  <a:pt x="324644" y="649287"/>
                </a:lnTo>
                <a:lnTo>
                  <a:pt x="324644" y="649286"/>
                </a:lnTo>
                <a:cubicBezTo>
                  <a:pt x="145348" y="649286"/>
                  <a:pt x="-1" y="503938"/>
                  <a:pt x="-1" y="324642"/>
                </a:cubicBezTo>
                <a:lnTo>
                  <a:pt x="0" y="324644"/>
                </a:lnTo>
                <a:lnTo>
                  <a:pt x="-1" y="324643"/>
                </a:lnTo>
                <a:cubicBezTo>
                  <a:pt x="0" y="145348"/>
                  <a:pt x="145348" y="0"/>
                  <a:pt x="324644" y="0"/>
                </a:cubicBezTo>
                <a:cubicBezTo>
                  <a:pt x="324644" y="-1"/>
                  <a:pt x="324644" y="0"/>
                  <a:pt x="32464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latinLnBrk="1">
              <a:defRPr/>
            </a:pPr>
            <a:r>
              <a:rPr lang="ko-KR" altLang="en-US" sz="18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삼자 간</a:t>
            </a:r>
            <a:r>
              <a:rPr lang="en-US" altLang="ko-KR" sz="1400">
                <a:latin typeface="나눔고딕" pitchFamily="50" charset="-127"/>
                <a:ea typeface="나눔고딕" pitchFamily="50" charset="-127"/>
              </a:rPr>
              <a:t>(P,O,X</a:t>
            </a: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의 사이</a:t>
            </a:r>
            <a:r>
              <a:rPr lang="en-US" altLang="ko-KR" sz="140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ko-KR" altLang="en-US" sz="18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곱한 결과</a:t>
            </a: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가 </a:t>
            </a:r>
            <a:r>
              <a:rPr lang="en-US" altLang="ko-KR" sz="18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(+) </a:t>
            </a:r>
            <a:r>
              <a:rPr lang="ko-KR" altLang="en-US" sz="18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관계</a:t>
            </a: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가 일때 </a:t>
            </a:r>
            <a:r>
              <a:rPr lang="ko-KR" altLang="en-US" sz="18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균형 상태</a:t>
            </a: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이다</a:t>
            </a:r>
            <a:r>
              <a:rPr lang="en-US" altLang="ko-KR" sz="140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40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0423" name="그룹 94"/>
          <p:cNvGrpSpPr>
            <a:grpSpLocks/>
          </p:cNvGrpSpPr>
          <p:nvPr/>
        </p:nvGrpSpPr>
        <p:grpSpPr bwMode="auto">
          <a:xfrm>
            <a:off x="2198688" y="2236788"/>
            <a:ext cx="5540375" cy="2398712"/>
            <a:chOff x="2198686" y="2359024"/>
            <a:chExt cx="5540436" cy="2398158"/>
          </a:xfrm>
        </p:grpSpPr>
        <p:sp>
          <p:nvSpPr>
            <p:cNvPr id="60431" name="Text Box 4"/>
            <p:cNvSpPr txBox="1">
              <a:spLocks noChangeArrowheads="1"/>
            </p:cNvSpPr>
            <p:nvPr/>
          </p:nvSpPr>
          <p:spPr bwMode="auto">
            <a:xfrm>
              <a:off x="2390744" y="2672751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32" name="Text Box 4"/>
            <p:cNvSpPr txBox="1">
              <a:spLocks noChangeArrowheads="1"/>
            </p:cNvSpPr>
            <p:nvPr/>
          </p:nvSpPr>
          <p:spPr bwMode="auto">
            <a:xfrm>
              <a:off x="2648537" y="3089867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33" name="Text Box 4"/>
            <p:cNvSpPr txBox="1">
              <a:spLocks noChangeArrowheads="1"/>
            </p:cNvSpPr>
            <p:nvPr/>
          </p:nvSpPr>
          <p:spPr bwMode="auto">
            <a:xfrm>
              <a:off x="2956712" y="2672751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34" name="Text Box 2"/>
            <p:cNvSpPr txBox="1">
              <a:spLocks noChangeArrowheads="1"/>
            </p:cNvSpPr>
            <p:nvPr/>
          </p:nvSpPr>
          <p:spPr bwMode="auto">
            <a:xfrm>
              <a:off x="3779633" y="2672751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grpSp>
          <p:nvGrpSpPr>
            <p:cNvPr id="60435" name="Group 23"/>
            <p:cNvGrpSpPr>
              <a:grpSpLocks/>
            </p:cNvGrpSpPr>
            <p:nvPr/>
          </p:nvGrpSpPr>
          <p:grpSpPr bwMode="auto">
            <a:xfrm>
              <a:off x="2198689" y="2359026"/>
              <a:ext cx="1228859" cy="970484"/>
              <a:chOff x="-23423" y="2605356"/>
              <a:chExt cx="2041226" cy="1676541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372120" y="3079687"/>
                <a:ext cx="1202465" cy="877383"/>
              </a:xfrm>
              <a:prstGeom prst="triangl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492" name="TextBox 25"/>
              <p:cNvSpPr txBox="1">
                <a:spLocks noChangeArrowheads="1"/>
              </p:cNvSpPr>
              <p:nvPr/>
            </p:nvSpPr>
            <p:spPr bwMode="auto">
              <a:xfrm>
                <a:off x="772562" y="2605356"/>
                <a:ext cx="478818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93" name="TextBox 26"/>
              <p:cNvSpPr txBox="1">
                <a:spLocks noChangeArrowheads="1"/>
              </p:cNvSpPr>
              <p:nvPr/>
            </p:nvSpPr>
            <p:spPr bwMode="auto">
              <a:xfrm>
                <a:off x="-23423" y="3717305"/>
                <a:ext cx="541442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94" name="TextBox 27"/>
              <p:cNvSpPr txBox="1">
                <a:spLocks noChangeArrowheads="1"/>
              </p:cNvSpPr>
              <p:nvPr/>
            </p:nvSpPr>
            <p:spPr bwMode="auto">
              <a:xfrm>
                <a:off x="1498043" y="3750326"/>
                <a:ext cx="519760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X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60436" name="Group 28"/>
            <p:cNvGrpSpPr>
              <a:grpSpLocks/>
            </p:cNvGrpSpPr>
            <p:nvPr/>
          </p:nvGrpSpPr>
          <p:grpSpPr bwMode="auto">
            <a:xfrm>
              <a:off x="3635880" y="2359024"/>
              <a:ext cx="1228859" cy="970483"/>
              <a:chOff x="-23423" y="2605355"/>
              <a:chExt cx="2041226" cy="167654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371309" y="3079690"/>
                <a:ext cx="1202465" cy="877384"/>
              </a:xfrm>
              <a:prstGeom prst="triangl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488" name="TextBox 30"/>
              <p:cNvSpPr txBox="1">
                <a:spLocks noChangeArrowheads="1"/>
              </p:cNvSpPr>
              <p:nvPr/>
            </p:nvSpPr>
            <p:spPr bwMode="auto">
              <a:xfrm>
                <a:off x="772562" y="2605355"/>
                <a:ext cx="478818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89" name="TextBox 31"/>
              <p:cNvSpPr txBox="1">
                <a:spLocks noChangeArrowheads="1"/>
              </p:cNvSpPr>
              <p:nvPr/>
            </p:nvSpPr>
            <p:spPr bwMode="auto">
              <a:xfrm>
                <a:off x="-23423" y="3717305"/>
                <a:ext cx="541442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90" name="TextBox 32"/>
              <p:cNvSpPr txBox="1">
                <a:spLocks noChangeArrowheads="1"/>
              </p:cNvSpPr>
              <p:nvPr/>
            </p:nvSpPr>
            <p:spPr bwMode="auto">
              <a:xfrm>
                <a:off x="1498043" y="3750324"/>
                <a:ext cx="519760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X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60437" name="Group 33"/>
            <p:cNvGrpSpPr>
              <a:grpSpLocks/>
            </p:cNvGrpSpPr>
            <p:nvPr/>
          </p:nvGrpSpPr>
          <p:grpSpPr bwMode="auto">
            <a:xfrm>
              <a:off x="5073072" y="2359024"/>
              <a:ext cx="1228859" cy="970483"/>
              <a:chOff x="-23423" y="2605355"/>
              <a:chExt cx="2041226" cy="1676540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373135" y="3079690"/>
                <a:ext cx="1202465" cy="877384"/>
              </a:xfrm>
              <a:prstGeom prst="triangl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484" name="TextBox 35"/>
              <p:cNvSpPr txBox="1">
                <a:spLocks noChangeArrowheads="1"/>
              </p:cNvSpPr>
              <p:nvPr/>
            </p:nvSpPr>
            <p:spPr bwMode="auto">
              <a:xfrm>
                <a:off x="772562" y="2605355"/>
                <a:ext cx="478818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85" name="TextBox 36"/>
              <p:cNvSpPr txBox="1">
                <a:spLocks noChangeArrowheads="1"/>
              </p:cNvSpPr>
              <p:nvPr/>
            </p:nvSpPr>
            <p:spPr bwMode="auto">
              <a:xfrm>
                <a:off x="-23423" y="3717305"/>
                <a:ext cx="541442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86" name="TextBox 37"/>
              <p:cNvSpPr txBox="1">
                <a:spLocks noChangeArrowheads="1"/>
              </p:cNvSpPr>
              <p:nvPr/>
            </p:nvSpPr>
            <p:spPr bwMode="auto">
              <a:xfrm>
                <a:off x="1498043" y="3750324"/>
                <a:ext cx="519760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X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60438" name="Group 38"/>
            <p:cNvGrpSpPr>
              <a:grpSpLocks/>
            </p:cNvGrpSpPr>
            <p:nvPr/>
          </p:nvGrpSpPr>
          <p:grpSpPr bwMode="auto">
            <a:xfrm>
              <a:off x="6510263" y="2359024"/>
              <a:ext cx="1228859" cy="970483"/>
              <a:chOff x="-23423" y="2605355"/>
              <a:chExt cx="2041226" cy="1676540"/>
            </a:xfrm>
          </p:grpSpPr>
          <p:sp>
            <p:nvSpPr>
              <p:cNvPr id="40" name="Isosceles Triangle 39"/>
              <p:cNvSpPr/>
              <p:nvPr/>
            </p:nvSpPr>
            <p:spPr>
              <a:xfrm>
                <a:off x="372324" y="3079690"/>
                <a:ext cx="1202465" cy="877384"/>
              </a:xfrm>
              <a:prstGeom prst="triangl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480" name="TextBox 40"/>
              <p:cNvSpPr txBox="1">
                <a:spLocks noChangeArrowheads="1"/>
              </p:cNvSpPr>
              <p:nvPr/>
            </p:nvSpPr>
            <p:spPr bwMode="auto">
              <a:xfrm>
                <a:off x="772564" y="2605355"/>
                <a:ext cx="478818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81" name="TextBox 41"/>
              <p:cNvSpPr txBox="1">
                <a:spLocks noChangeArrowheads="1"/>
              </p:cNvSpPr>
              <p:nvPr/>
            </p:nvSpPr>
            <p:spPr bwMode="auto">
              <a:xfrm>
                <a:off x="-23423" y="3717305"/>
                <a:ext cx="541442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82" name="TextBox 42"/>
              <p:cNvSpPr txBox="1">
                <a:spLocks noChangeArrowheads="1"/>
              </p:cNvSpPr>
              <p:nvPr/>
            </p:nvSpPr>
            <p:spPr bwMode="auto">
              <a:xfrm>
                <a:off x="1498043" y="3750324"/>
                <a:ext cx="519760" cy="53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X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60439" name="Group 43"/>
            <p:cNvGrpSpPr>
              <a:grpSpLocks/>
            </p:cNvGrpSpPr>
            <p:nvPr/>
          </p:nvGrpSpPr>
          <p:grpSpPr bwMode="auto">
            <a:xfrm>
              <a:off x="2198686" y="3683440"/>
              <a:ext cx="1228857" cy="970482"/>
              <a:chOff x="2198098" y="3931532"/>
              <a:chExt cx="1514495" cy="1201380"/>
            </a:xfrm>
          </p:grpSpPr>
          <p:sp>
            <p:nvSpPr>
              <p:cNvPr id="45" name="Isosceles Triangle 44"/>
              <p:cNvSpPr/>
              <p:nvPr/>
            </p:nvSpPr>
            <p:spPr>
              <a:xfrm>
                <a:off x="2491577" y="4270508"/>
                <a:ext cx="892175" cy="628719"/>
              </a:xfrm>
              <a:prstGeom prst="triangl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476" name="TextBox 45"/>
              <p:cNvSpPr txBox="1">
                <a:spLocks noChangeArrowheads="1"/>
              </p:cNvSpPr>
              <p:nvPr/>
            </p:nvSpPr>
            <p:spPr bwMode="auto">
              <a:xfrm>
                <a:off x="2788683" y="3931532"/>
                <a:ext cx="355261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77" name="TextBox 46"/>
              <p:cNvSpPr txBox="1">
                <a:spLocks noChangeArrowheads="1"/>
              </p:cNvSpPr>
              <p:nvPr/>
            </p:nvSpPr>
            <p:spPr bwMode="auto">
              <a:xfrm>
                <a:off x="2198098" y="4728337"/>
                <a:ext cx="401725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78" name="TextBox 47"/>
              <p:cNvSpPr txBox="1">
                <a:spLocks noChangeArrowheads="1"/>
              </p:cNvSpPr>
              <p:nvPr/>
            </p:nvSpPr>
            <p:spPr bwMode="auto">
              <a:xfrm>
                <a:off x="3326955" y="4751997"/>
                <a:ext cx="385638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X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60440" name="Group 48"/>
            <p:cNvGrpSpPr>
              <a:grpSpLocks/>
            </p:cNvGrpSpPr>
            <p:nvPr/>
          </p:nvGrpSpPr>
          <p:grpSpPr bwMode="auto">
            <a:xfrm>
              <a:off x="3635876" y="3683440"/>
              <a:ext cx="1228857" cy="970482"/>
              <a:chOff x="3835948" y="3931532"/>
              <a:chExt cx="1514495" cy="1201380"/>
            </a:xfrm>
          </p:grpSpPr>
          <p:sp>
            <p:nvSpPr>
              <p:cNvPr id="50" name="Isosceles Triangle 49"/>
              <p:cNvSpPr/>
              <p:nvPr/>
            </p:nvSpPr>
            <p:spPr>
              <a:xfrm>
                <a:off x="4128826" y="4270508"/>
                <a:ext cx="892175" cy="628719"/>
              </a:xfrm>
              <a:prstGeom prst="triangl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472" name="TextBox 50"/>
              <p:cNvSpPr txBox="1">
                <a:spLocks noChangeArrowheads="1"/>
              </p:cNvSpPr>
              <p:nvPr/>
            </p:nvSpPr>
            <p:spPr bwMode="auto">
              <a:xfrm>
                <a:off x="4426533" y="3931532"/>
                <a:ext cx="355261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73" name="TextBox 51"/>
              <p:cNvSpPr txBox="1">
                <a:spLocks noChangeArrowheads="1"/>
              </p:cNvSpPr>
              <p:nvPr/>
            </p:nvSpPr>
            <p:spPr bwMode="auto">
              <a:xfrm>
                <a:off x="3835948" y="4728337"/>
                <a:ext cx="401725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74" name="TextBox 52"/>
              <p:cNvSpPr txBox="1">
                <a:spLocks noChangeArrowheads="1"/>
              </p:cNvSpPr>
              <p:nvPr/>
            </p:nvSpPr>
            <p:spPr bwMode="auto">
              <a:xfrm>
                <a:off x="4964805" y="4751997"/>
                <a:ext cx="385638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X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60441" name="Group 53"/>
            <p:cNvGrpSpPr>
              <a:grpSpLocks/>
            </p:cNvGrpSpPr>
            <p:nvPr/>
          </p:nvGrpSpPr>
          <p:grpSpPr bwMode="auto">
            <a:xfrm>
              <a:off x="5073066" y="3683440"/>
              <a:ext cx="1228857" cy="970482"/>
              <a:chOff x="5639121" y="3931532"/>
              <a:chExt cx="1514495" cy="120138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5933356" y="4270508"/>
                <a:ext cx="892175" cy="628719"/>
              </a:xfrm>
              <a:prstGeom prst="triangl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468" name="TextBox 55"/>
              <p:cNvSpPr txBox="1">
                <a:spLocks noChangeArrowheads="1"/>
              </p:cNvSpPr>
              <p:nvPr/>
            </p:nvSpPr>
            <p:spPr bwMode="auto">
              <a:xfrm>
                <a:off x="6229706" y="3931532"/>
                <a:ext cx="355261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69" name="TextBox 56"/>
              <p:cNvSpPr txBox="1">
                <a:spLocks noChangeArrowheads="1"/>
              </p:cNvSpPr>
              <p:nvPr/>
            </p:nvSpPr>
            <p:spPr bwMode="auto">
              <a:xfrm>
                <a:off x="5639121" y="4728337"/>
                <a:ext cx="401725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70" name="TextBox 57"/>
              <p:cNvSpPr txBox="1">
                <a:spLocks noChangeArrowheads="1"/>
              </p:cNvSpPr>
              <p:nvPr/>
            </p:nvSpPr>
            <p:spPr bwMode="auto">
              <a:xfrm>
                <a:off x="6767978" y="4751997"/>
                <a:ext cx="385638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X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60442" name="Group 58"/>
            <p:cNvGrpSpPr>
              <a:grpSpLocks/>
            </p:cNvGrpSpPr>
            <p:nvPr/>
          </p:nvGrpSpPr>
          <p:grpSpPr bwMode="auto">
            <a:xfrm>
              <a:off x="6510257" y="3683440"/>
              <a:ext cx="1228857" cy="970482"/>
              <a:chOff x="7508635" y="3931532"/>
              <a:chExt cx="1514496" cy="120138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7802269" y="4270508"/>
                <a:ext cx="892176" cy="628719"/>
              </a:xfrm>
              <a:prstGeom prst="triangl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 sz="1400" b="1">
                  <a:solidFill>
                    <a:srgbClr val="00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464" name="TextBox 60"/>
              <p:cNvSpPr txBox="1">
                <a:spLocks noChangeArrowheads="1"/>
              </p:cNvSpPr>
              <p:nvPr/>
            </p:nvSpPr>
            <p:spPr bwMode="auto">
              <a:xfrm>
                <a:off x="8099219" y="3931532"/>
                <a:ext cx="355261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P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65" name="TextBox 61"/>
              <p:cNvSpPr txBox="1">
                <a:spLocks noChangeArrowheads="1"/>
              </p:cNvSpPr>
              <p:nvPr/>
            </p:nvSpPr>
            <p:spPr bwMode="auto">
              <a:xfrm>
                <a:off x="7508635" y="4728337"/>
                <a:ext cx="401726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0466" name="TextBox 62"/>
              <p:cNvSpPr txBox="1">
                <a:spLocks noChangeArrowheads="1"/>
              </p:cNvSpPr>
              <p:nvPr/>
            </p:nvSpPr>
            <p:spPr bwMode="auto">
              <a:xfrm>
                <a:off x="8637492" y="4751997"/>
                <a:ext cx="385639" cy="380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14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X</a:t>
                </a:r>
                <a:endParaRPr lang="ko-KR" altLang="en-US" sz="14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60443" name="Text Box 2"/>
            <p:cNvSpPr txBox="1">
              <a:spLocks noChangeArrowheads="1"/>
            </p:cNvSpPr>
            <p:nvPr/>
          </p:nvSpPr>
          <p:spPr bwMode="auto">
            <a:xfrm>
              <a:off x="4392612" y="2711448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44" name="Text Box 2"/>
            <p:cNvSpPr txBox="1">
              <a:spLocks noChangeArrowheads="1"/>
            </p:cNvSpPr>
            <p:nvPr/>
          </p:nvSpPr>
          <p:spPr bwMode="auto">
            <a:xfrm>
              <a:off x="4033836" y="307022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45" name="Text Box 2"/>
            <p:cNvSpPr txBox="1">
              <a:spLocks noChangeArrowheads="1"/>
            </p:cNvSpPr>
            <p:nvPr/>
          </p:nvSpPr>
          <p:spPr bwMode="auto">
            <a:xfrm>
              <a:off x="5214737" y="2672751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46" name="Text Box 2"/>
            <p:cNvSpPr txBox="1">
              <a:spLocks noChangeArrowheads="1"/>
            </p:cNvSpPr>
            <p:nvPr/>
          </p:nvSpPr>
          <p:spPr bwMode="auto">
            <a:xfrm>
              <a:off x="5827716" y="2711448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47" name="Text Box 2"/>
            <p:cNvSpPr txBox="1">
              <a:spLocks noChangeArrowheads="1"/>
            </p:cNvSpPr>
            <p:nvPr/>
          </p:nvSpPr>
          <p:spPr bwMode="auto">
            <a:xfrm>
              <a:off x="5468940" y="307022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48" name="Text Box 2"/>
            <p:cNvSpPr txBox="1">
              <a:spLocks noChangeArrowheads="1"/>
            </p:cNvSpPr>
            <p:nvPr/>
          </p:nvSpPr>
          <p:spPr bwMode="auto">
            <a:xfrm>
              <a:off x="6649841" y="2672751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49" name="Text Box 2"/>
            <p:cNvSpPr txBox="1">
              <a:spLocks noChangeArrowheads="1"/>
            </p:cNvSpPr>
            <p:nvPr/>
          </p:nvSpPr>
          <p:spPr bwMode="auto">
            <a:xfrm>
              <a:off x="7262820" y="2711448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50" name="Text Box 2"/>
            <p:cNvSpPr txBox="1">
              <a:spLocks noChangeArrowheads="1"/>
            </p:cNvSpPr>
            <p:nvPr/>
          </p:nvSpPr>
          <p:spPr bwMode="auto">
            <a:xfrm>
              <a:off x="6904044" y="307022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51" name="Text Box 4"/>
            <p:cNvSpPr txBox="1">
              <a:spLocks noChangeArrowheads="1"/>
            </p:cNvSpPr>
            <p:nvPr/>
          </p:nvSpPr>
          <p:spPr bwMode="auto">
            <a:xfrm>
              <a:off x="3776043" y="396716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52" name="Text Box 4"/>
            <p:cNvSpPr txBox="1">
              <a:spLocks noChangeArrowheads="1"/>
            </p:cNvSpPr>
            <p:nvPr/>
          </p:nvSpPr>
          <p:spPr bwMode="auto">
            <a:xfrm>
              <a:off x="4033836" y="4384280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53" name="Text Box 4"/>
            <p:cNvSpPr txBox="1">
              <a:spLocks noChangeArrowheads="1"/>
            </p:cNvSpPr>
            <p:nvPr/>
          </p:nvSpPr>
          <p:spPr bwMode="auto">
            <a:xfrm>
              <a:off x="4342011" y="396716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54" name="Text Box 4"/>
            <p:cNvSpPr txBox="1">
              <a:spLocks noChangeArrowheads="1"/>
            </p:cNvSpPr>
            <p:nvPr/>
          </p:nvSpPr>
          <p:spPr bwMode="auto">
            <a:xfrm>
              <a:off x="5211147" y="396716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55" name="Text Box 4"/>
            <p:cNvSpPr txBox="1">
              <a:spLocks noChangeArrowheads="1"/>
            </p:cNvSpPr>
            <p:nvPr/>
          </p:nvSpPr>
          <p:spPr bwMode="auto">
            <a:xfrm>
              <a:off x="5468940" y="4384280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56" name="Text Box 4"/>
            <p:cNvSpPr txBox="1">
              <a:spLocks noChangeArrowheads="1"/>
            </p:cNvSpPr>
            <p:nvPr/>
          </p:nvSpPr>
          <p:spPr bwMode="auto">
            <a:xfrm>
              <a:off x="5777115" y="396716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57" name="Text Box 4"/>
            <p:cNvSpPr txBox="1">
              <a:spLocks noChangeArrowheads="1"/>
            </p:cNvSpPr>
            <p:nvPr/>
          </p:nvSpPr>
          <p:spPr bwMode="auto">
            <a:xfrm>
              <a:off x="6646251" y="396716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58" name="Text Box 4"/>
            <p:cNvSpPr txBox="1">
              <a:spLocks noChangeArrowheads="1"/>
            </p:cNvSpPr>
            <p:nvPr/>
          </p:nvSpPr>
          <p:spPr bwMode="auto">
            <a:xfrm>
              <a:off x="6904044" y="4384280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59" name="Text Box 4"/>
            <p:cNvSpPr txBox="1">
              <a:spLocks noChangeArrowheads="1"/>
            </p:cNvSpPr>
            <p:nvPr/>
          </p:nvSpPr>
          <p:spPr bwMode="auto">
            <a:xfrm>
              <a:off x="7212219" y="396716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60" name="Text Box 4"/>
            <p:cNvSpPr txBox="1">
              <a:spLocks noChangeArrowheads="1"/>
            </p:cNvSpPr>
            <p:nvPr/>
          </p:nvSpPr>
          <p:spPr bwMode="auto">
            <a:xfrm>
              <a:off x="2340939" y="396716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-</a:t>
              </a:r>
            </a:p>
          </p:txBody>
        </p:sp>
        <p:sp>
          <p:nvSpPr>
            <p:cNvPr id="60461" name="Text Box 4"/>
            <p:cNvSpPr txBox="1">
              <a:spLocks noChangeArrowheads="1"/>
            </p:cNvSpPr>
            <p:nvPr/>
          </p:nvSpPr>
          <p:spPr bwMode="auto">
            <a:xfrm>
              <a:off x="2598732" y="4384280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  <p:sp>
          <p:nvSpPr>
            <p:cNvPr id="60462" name="Text Box 4"/>
            <p:cNvSpPr txBox="1">
              <a:spLocks noChangeArrowheads="1"/>
            </p:cNvSpPr>
            <p:nvPr/>
          </p:nvSpPr>
          <p:spPr bwMode="auto">
            <a:xfrm>
              <a:off x="2906907" y="3967164"/>
              <a:ext cx="399705" cy="37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4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+</a:t>
              </a:r>
            </a:p>
          </p:txBody>
        </p:sp>
      </p:grpSp>
      <p:grpSp>
        <p:nvGrpSpPr>
          <p:cNvPr id="6042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042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8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43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90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426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하이더의 균형이론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427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균형이론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144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8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45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1443" name="직사각형 5"/>
          <p:cNvSpPr>
            <a:spLocks noChangeArrowheads="1"/>
          </p:cNvSpPr>
          <p:nvPr/>
        </p:nvSpPr>
        <p:spPr bwMode="auto">
          <a:xfrm>
            <a:off x="1511300" y="1744663"/>
            <a:ext cx="61102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ko-KR" sz="16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Q. </a:t>
            </a:r>
            <a:r>
              <a:rPr lang="ko-KR" altLang="en-US" sz="16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인지요소간의 불균형은 어떻게 </a:t>
            </a:r>
            <a:r>
              <a:rPr lang="ko-KR" altLang="en-US" sz="2000" b="1" i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균형상태</a:t>
            </a:r>
            <a:r>
              <a:rPr lang="ko-KR" altLang="en-US" sz="16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2000" b="1" i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i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회복</a:t>
            </a:r>
            <a:r>
              <a:rPr lang="ko-KR" altLang="en-US" sz="16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할 수 있을까</a:t>
            </a:r>
            <a:r>
              <a:rPr lang="en-US" altLang="ko-KR" sz="16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</a:p>
          <a:p>
            <a:pPr eaLnBrk="1" latinLnBrk="1" hangingPunct="1">
              <a:lnSpc>
                <a:spcPct val="150000"/>
              </a:lnSpc>
            </a:pP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인지요소들의 관계들을 나타내는 부호를 </a:t>
            </a:r>
            <a:r>
              <a:rPr lang="ko-KR" altLang="en-US" sz="12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곱한 값이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(-)</a:t>
            </a:r>
            <a:r>
              <a:rPr lang="ko-KR" altLang="en-US" sz="12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불균형 상태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다음과 같은 방법으로 </a:t>
            </a:r>
            <a:r>
              <a:rPr lang="ko-KR" altLang="en-US" sz="12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곱이 </a:t>
            </a:r>
            <a:r>
              <a:rPr lang="en-US" altLang="ko-KR" sz="12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ko-KR" sz="12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균형상태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로 돌아가게 된다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3" name="모서리가 둥근 직사각형 13"/>
          <p:cNvSpPr/>
          <p:nvPr/>
        </p:nvSpPr>
        <p:spPr>
          <a:xfrm>
            <a:off x="1511300" y="3429000"/>
            <a:ext cx="6300788" cy="1620838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1. 관계들의 부호를 하나 이상 바꾼다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2. 사물이나 사람에 대한 긍정적, 부정적인 속성들을 세분화 한다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3. 생각을 멈춘다</a:t>
            </a:r>
          </a:p>
        </p:txBody>
      </p:sp>
      <p:sp>
        <p:nvSpPr>
          <p:cNvPr id="104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446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하이더의 균형이론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447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균형이론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249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2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49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0" name="Isosceles Triangle 69"/>
          <p:cNvSpPr/>
          <p:nvPr/>
        </p:nvSpPr>
        <p:spPr>
          <a:xfrm>
            <a:off x="1692275" y="2906713"/>
            <a:ext cx="900113" cy="720725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62468" name="TextBox 70"/>
          <p:cNvSpPr txBox="1">
            <a:spLocks noChangeArrowheads="1"/>
          </p:cNvSpPr>
          <p:nvPr/>
        </p:nvSpPr>
        <p:spPr bwMode="auto">
          <a:xfrm>
            <a:off x="1828800" y="2538413"/>
            <a:ext cx="61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800">
                <a:latin typeface="나눔고딕" panose="020D0604000000000000" pitchFamily="50" charset="-127"/>
                <a:ea typeface="나눔고딕" panose="020D0604000000000000" pitchFamily="50" charset="-127"/>
              </a:rPr>
              <a:t>영희</a:t>
            </a:r>
            <a:endParaRPr lang="en-US" altLang="ko-KR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69" name="TextBox 71"/>
          <p:cNvSpPr txBox="1">
            <a:spLocks noChangeArrowheads="1"/>
          </p:cNvSpPr>
          <p:nvPr/>
        </p:nvSpPr>
        <p:spPr bwMode="auto">
          <a:xfrm>
            <a:off x="792163" y="3368675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800">
                <a:latin typeface="나눔고딕" panose="020D0604000000000000" pitchFamily="50" charset="-127"/>
                <a:ea typeface="나눔고딕" panose="020D0604000000000000" pitchFamily="50" charset="-127"/>
              </a:rPr>
              <a:t>전지현</a:t>
            </a:r>
            <a:endParaRPr lang="en-US" altLang="ko-KR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70" name="TextBox 72"/>
          <p:cNvSpPr txBox="1">
            <a:spLocks noChangeArrowheads="1"/>
          </p:cNvSpPr>
          <p:nvPr/>
        </p:nvSpPr>
        <p:spPr bwMode="auto">
          <a:xfrm>
            <a:off x="2655888" y="3392488"/>
            <a:ext cx="836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800">
                <a:latin typeface="나눔고딕" panose="020D0604000000000000" pitchFamily="50" charset="-127"/>
                <a:ea typeface="나눔고딕" panose="020D0604000000000000" pitchFamily="50" charset="-127"/>
              </a:rPr>
              <a:t>귀걸이</a:t>
            </a:r>
            <a:endParaRPr lang="en-US" altLang="ko-KR" sz="18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71" name="TextBox 73"/>
          <p:cNvSpPr txBox="1">
            <a:spLocks noChangeArrowheads="1"/>
          </p:cNvSpPr>
          <p:nvPr/>
        </p:nvSpPr>
        <p:spPr bwMode="auto">
          <a:xfrm>
            <a:off x="1541463" y="29860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</a:t>
            </a:r>
            <a:r>
              <a:rPr lang="en-US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</p:txBody>
      </p:sp>
      <p:sp>
        <p:nvSpPr>
          <p:cNvPr id="62472" name="TextBox 74"/>
          <p:cNvSpPr txBox="1">
            <a:spLocks noChangeArrowheads="1"/>
          </p:cNvSpPr>
          <p:nvPr/>
        </p:nvSpPr>
        <p:spPr bwMode="auto">
          <a:xfrm>
            <a:off x="1954213" y="3627438"/>
            <a:ext cx="38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</a:p>
        </p:txBody>
      </p:sp>
      <p:sp>
        <p:nvSpPr>
          <p:cNvPr id="76" name="Isosceles Triangle 75"/>
          <p:cNvSpPr/>
          <p:nvPr/>
        </p:nvSpPr>
        <p:spPr>
          <a:xfrm>
            <a:off x="6564313" y="4438650"/>
            <a:ext cx="706437" cy="530225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62474" name="TextBox 76"/>
          <p:cNvSpPr txBox="1">
            <a:spLocks noChangeArrowheads="1"/>
          </p:cNvSpPr>
          <p:nvPr/>
        </p:nvSpPr>
        <p:spPr bwMode="auto">
          <a:xfrm>
            <a:off x="6661150" y="4110038"/>
            <a:ext cx="487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영희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75" name="TextBox 77"/>
          <p:cNvSpPr txBox="1">
            <a:spLocks noChangeArrowheads="1"/>
          </p:cNvSpPr>
          <p:nvPr/>
        </p:nvSpPr>
        <p:spPr bwMode="auto">
          <a:xfrm>
            <a:off x="5880100" y="4789488"/>
            <a:ext cx="65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전지현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76" name="TextBox 78"/>
          <p:cNvSpPr txBox="1">
            <a:spLocks noChangeArrowheads="1"/>
          </p:cNvSpPr>
          <p:nvPr/>
        </p:nvSpPr>
        <p:spPr bwMode="auto">
          <a:xfrm>
            <a:off x="7321550" y="4789488"/>
            <a:ext cx="655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귀걸이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77" name="TextBox 79"/>
          <p:cNvSpPr txBox="1">
            <a:spLocks noChangeArrowheads="1"/>
          </p:cNvSpPr>
          <p:nvPr/>
        </p:nvSpPr>
        <p:spPr bwMode="auto">
          <a:xfrm>
            <a:off x="6456363" y="4449763"/>
            <a:ext cx="1041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          </a:t>
            </a:r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</a:p>
        </p:txBody>
      </p:sp>
      <p:sp>
        <p:nvSpPr>
          <p:cNvPr id="62478" name="TextBox 80"/>
          <p:cNvSpPr txBox="1">
            <a:spLocks noChangeArrowheads="1"/>
          </p:cNvSpPr>
          <p:nvPr/>
        </p:nvSpPr>
        <p:spPr bwMode="auto">
          <a:xfrm>
            <a:off x="6745288" y="5005388"/>
            <a:ext cx="30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</a:p>
        </p:txBody>
      </p:sp>
      <p:sp>
        <p:nvSpPr>
          <p:cNvPr id="82" name="모서리가 둥근 직사각형 13"/>
          <p:cNvSpPr/>
          <p:nvPr/>
        </p:nvSpPr>
        <p:spPr>
          <a:xfrm>
            <a:off x="971550" y="4149725"/>
            <a:ext cx="2339975" cy="1079500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3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영희는 전지현에게 긍정적</a:t>
            </a:r>
          </a:p>
          <a:p>
            <a:pPr algn="ctr" latinLnBrk="1">
              <a:lnSpc>
                <a:spcPct val="13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영희는 귀걸이에 부정적</a:t>
            </a:r>
          </a:p>
          <a:p>
            <a:pPr algn="ctr" latinLnBrk="1">
              <a:lnSpc>
                <a:spcPct val="13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전지현이 귀걸이 모델을 함</a:t>
            </a:r>
          </a:p>
        </p:txBody>
      </p:sp>
      <p:sp>
        <p:nvSpPr>
          <p:cNvPr id="83" name="모서리가 둥근 직사각형 13"/>
          <p:cNvSpPr/>
          <p:nvPr/>
        </p:nvSpPr>
        <p:spPr>
          <a:xfrm>
            <a:off x="5759450" y="2951163"/>
            <a:ext cx="2341563" cy="619125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3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영희는 귀걸이를</a:t>
            </a:r>
            <a:endParaRPr lang="en-US" altLang="ko-KR" sz="12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latinLnBrk="1">
              <a:lnSpc>
                <a:spcPct val="13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긍정적으로 바라봄</a:t>
            </a:r>
            <a:endParaRPr lang="en-US" altLang="ko-KR" sz="12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62481" name="TextBox 83"/>
          <p:cNvSpPr txBox="1">
            <a:spLocks noChangeArrowheads="1"/>
          </p:cNvSpPr>
          <p:nvPr/>
        </p:nvSpPr>
        <p:spPr bwMode="auto">
          <a:xfrm>
            <a:off x="3902075" y="2565400"/>
            <a:ext cx="12096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ko-KR" altLang="en-US" sz="16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균형상태를</a:t>
            </a:r>
            <a:endParaRPr lang="en-US" altLang="ko-KR" sz="1600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ko-KR" altLang="en-US" sz="16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이루기 위해</a:t>
            </a:r>
            <a:endParaRPr lang="en-US" altLang="ko-KR" sz="1600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ko-KR" altLang="en-US" sz="16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영희는</a:t>
            </a:r>
            <a:endParaRPr lang="en-US" altLang="ko-KR" sz="1600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ko-KR" altLang="en-US" sz="16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태도를 변화</a:t>
            </a:r>
            <a:endParaRPr lang="en-US" altLang="ko-KR" sz="1600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82" name="Rectangle 4"/>
          <p:cNvSpPr>
            <a:spLocks noChangeArrowheads="1"/>
          </p:cNvSpPr>
          <p:nvPr/>
        </p:nvSpPr>
        <p:spPr bwMode="auto">
          <a:xfrm>
            <a:off x="971550" y="1739900"/>
            <a:ext cx="2339975" cy="428625"/>
          </a:xfrm>
          <a:prstGeom prst="rect">
            <a:avLst/>
          </a:prstGeom>
          <a:solidFill>
            <a:srgbClr val="108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불균형상태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83" name="Rectangle 4"/>
          <p:cNvSpPr>
            <a:spLocks noChangeArrowheads="1"/>
          </p:cNvSpPr>
          <p:nvPr/>
        </p:nvSpPr>
        <p:spPr bwMode="auto">
          <a:xfrm>
            <a:off x="5724525" y="836613"/>
            <a:ext cx="2339975" cy="428625"/>
          </a:xfrm>
          <a:prstGeom prst="rect">
            <a:avLst/>
          </a:prstGeom>
          <a:solidFill>
            <a:srgbClr val="108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균형상태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7" name="Isosceles Triangle 86"/>
          <p:cNvSpPr/>
          <p:nvPr/>
        </p:nvSpPr>
        <p:spPr>
          <a:xfrm>
            <a:off x="6557963" y="1958975"/>
            <a:ext cx="706437" cy="531813"/>
          </a:xfrm>
          <a:prstGeom prst="triangl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62485" name="TextBox 87"/>
          <p:cNvSpPr txBox="1">
            <a:spLocks noChangeArrowheads="1"/>
          </p:cNvSpPr>
          <p:nvPr/>
        </p:nvSpPr>
        <p:spPr bwMode="auto">
          <a:xfrm>
            <a:off x="6661150" y="1590675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영희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86" name="TextBox 88"/>
          <p:cNvSpPr txBox="1">
            <a:spLocks noChangeArrowheads="1"/>
          </p:cNvSpPr>
          <p:nvPr/>
        </p:nvSpPr>
        <p:spPr bwMode="auto">
          <a:xfrm>
            <a:off x="5845175" y="2309813"/>
            <a:ext cx="655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전지현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87" name="TextBox 89"/>
          <p:cNvSpPr txBox="1">
            <a:spLocks noChangeArrowheads="1"/>
          </p:cNvSpPr>
          <p:nvPr/>
        </p:nvSpPr>
        <p:spPr bwMode="auto">
          <a:xfrm>
            <a:off x="7313613" y="2309813"/>
            <a:ext cx="655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귀걸이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88" name="TextBox 90"/>
          <p:cNvSpPr txBox="1">
            <a:spLocks noChangeArrowheads="1"/>
          </p:cNvSpPr>
          <p:nvPr/>
        </p:nvSpPr>
        <p:spPr bwMode="auto">
          <a:xfrm>
            <a:off x="6427788" y="1971675"/>
            <a:ext cx="104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         </a:t>
            </a:r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</a:p>
        </p:txBody>
      </p:sp>
      <p:sp>
        <p:nvSpPr>
          <p:cNvPr id="62489" name="TextBox 91"/>
          <p:cNvSpPr txBox="1">
            <a:spLocks noChangeArrowheads="1"/>
          </p:cNvSpPr>
          <p:nvPr/>
        </p:nvSpPr>
        <p:spPr bwMode="auto">
          <a:xfrm>
            <a:off x="6738938" y="2525713"/>
            <a:ext cx="301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</a:p>
        </p:txBody>
      </p:sp>
      <p:sp>
        <p:nvSpPr>
          <p:cNvPr id="93" name="모서리가 둥근 직사각형 13"/>
          <p:cNvSpPr/>
          <p:nvPr/>
        </p:nvSpPr>
        <p:spPr>
          <a:xfrm>
            <a:off x="5759450" y="5399088"/>
            <a:ext cx="2341563" cy="619125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3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영희는 전지현을</a:t>
            </a:r>
            <a:endParaRPr lang="en-US" altLang="ko-KR" sz="12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latinLnBrk="1">
              <a:lnSpc>
                <a:spcPct val="13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부정적으로 바라봄</a:t>
            </a:r>
            <a:endParaRPr lang="en-US" altLang="ko-KR" sz="12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492500" y="1806575"/>
            <a:ext cx="1979613" cy="5032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3600450" y="4387850"/>
            <a:ext cx="1871663" cy="4016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6" name="직사각형 9"/>
          <p:cNvSpPr/>
          <p:nvPr/>
        </p:nvSpPr>
        <p:spPr>
          <a:xfrm>
            <a:off x="890588" y="995363"/>
            <a:ext cx="82550" cy="77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494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하이더의 균형이론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95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균형이론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3"/>
          <p:cNvSpPr/>
          <p:nvPr/>
        </p:nvSpPr>
        <p:spPr>
          <a:xfrm>
            <a:off x="1150938" y="1641475"/>
            <a:ext cx="6753225" cy="717550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3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하이더</a:t>
            </a: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Heider</a:t>
            </a: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)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의 균형이론은 요소들간의 </a:t>
            </a:r>
            <a:r>
              <a:rPr lang="ko-KR" altLang="en-US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관계 또는 호감의 강도를 무시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한다는</a:t>
            </a:r>
            <a:endParaRPr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latinLnBrk="1">
              <a:lnSpc>
                <a:spcPct val="13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비판을 받아옴</a:t>
            </a:r>
            <a:endParaRPr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2" name="양쪽 모서리가 둥근 사각형 23"/>
          <p:cNvSpPr>
            <a:spLocks noChangeArrowheads="1"/>
          </p:cNvSpPr>
          <p:nvPr/>
        </p:nvSpPr>
        <p:spPr bwMode="auto">
          <a:xfrm>
            <a:off x="1020763" y="4691063"/>
            <a:ext cx="7151687" cy="898525"/>
          </a:xfrm>
          <a:custGeom>
            <a:avLst/>
            <a:gdLst>
              <a:gd name="T0" fmla="*/ 7151688 w 7151688"/>
              <a:gd name="T1" fmla="*/ 358775 h 717550"/>
              <a:gd name="T2" fmla="*/ 3575844 w 7151688"/>
              <a:gd name="T3" fmla="*/ 717550 h 717550"/>
              <a:gd name="T4" fmla="*/ 0 w 7151688"/>
              <a:gd name="T5" fmla="*/ 358775 h 717550"/>
              <a:gd name="T6" fmla="*/ 3575844 w 7151688"/>
              <a:gd name="T7" fmla="*/ 0 h 717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05082 w 7151688"/>
              <a:gd name="T13" fmla="*/ 105082 h 717550"/>
              <a:gd name="T14" fmla="*/ 7046606 w 7151688"/>
              <a:gd name="T15" fmla="*/ 612468 h 717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1688" h="717550">
                <a:moveTo>
                  <a:pt x="358775" y="0"/>
                </a:moveTo>
                <a:lnTo>
                  <a:pt x="6792913" y="0"/>
                </a:lnTo>
                <a:lnTo>
                  <a:pt x="6792913" y="-1"/>
                </a:lnTo>
                <a:cubicBezTo>
                  <a:pt x="6991058" y="0"/>
                  <a:pt x="7151688" y="160629"/>
                  <a:pt x="7151688" y="358775"/>
                </a:cubicBezTo>
                <a:cubicBezTo>
                  <a:pt x="7151688" y="358775"/>
                  <a:pt x="7151687" y="358775"/>
                  <a:pt x="7151687" y="358775"/>
                </a:cubicBezTo>
                <a:lnTo>
                  <a:pt x="7151688" y="358775"/>
                </a:lnTo>
                <a:cubicBezTo>
                  <a:pt x="7151688" y="556920"/>
                  <a:pt x="6991058" y="717549"/>
                  <a:pt x="6792913" y="717549"/>
                </a:cubicBezTo>
                <a:lnTo>
                  <a:pt x="358775" y="717550"/>
                </a:lnTo>
                <a:lnTo>
                  <a:pt x="358775" y="717549"/>
                </a:lnTo>
                <a:cubicBezTo>
                  <a:pt x="160629" y="717549"/>
                  <a:pt x="-1" y="556920"/>
                  <a:pt x="-1" y="358774"/>
                </a:cubicBezTo>
                <a:lnTo>
                  <a:pt x="0" y="358775"/>
                </a:lnTo>
                <a:lnTo>
                  <a:pt x="-1" y="358774"/>
                </a:lnTo>
                <a:cubicBezTo>
                  <a:pt x="0" y="160629"/>
                  <a:pt x="160629" y="0"/>
                  <a:pt x="358775" y="0"/>
                </a:cubicBezTo>
                <a:cubicBezTo>
                  <a:pt x="358775" y="-1"/>
                  <a:pt x="358775" y="0"/>
                  <a:pt x="358775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latinLnBrk="1">
              <a:lnSpc>
                <a:spcPct val="130000"/>
              </a:lnSpc>
              <a:defRPr/>
            </a:pP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일치 이론은 그 적용범위가 균형이론보다는 제한적이지만 </a:t>
            </a:r>
            <a:endParaRPr lang="en-US" altLang="ko-KR" sz="1400"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lnSpc>
                <a:spcPct val="130000"/>
              </a:lnSpc>
              <a:defRPr/>
            </a:pPr>
            <a:r>
              <a:rPr lang="ko-KR" altLang="en-US" sz="16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수량예측이 가능</a:t>
            </a: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한 균형이론의 특수한 형태라고 할 수 있다</a:t>
            </a:r>
          </a:p>
        </p:txBody>
      </p:sp>
      <p:sp>
        <p:nvSpPr>
          <p:cNvPr id="23" name="모서리가 둥근 직사각형 13"/>
          <p:cNvSpPr/>
          <p:nvPr/>
        </p:nvSpPr>
        <p:spPr>
          <a:xfrm>
            <a:off x="1150938" y="2936875"/>
            <a:ext cx="6753225" cy="1392238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3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이에 오스굿</a:t>
            </a: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(Osgood)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과 탄넨바움</a:t>
            </a: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1400" dirty="0" err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Tannenbaum</a:t>
            </a: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은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lnSpc>
                <a:spcPct val="13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오스굿</a:t>
            </a: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(Osgood)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이 개발한 의미분별척도를 사용하여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lnSpc>
                <a:spcPct val="130000"/>
              </a:lnSpc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태도변화의 방향뿐 아니라 그 정도를 수량적으로 예측할 수 있는</a:t>
            </a: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lnSpc>
                <a:spcPct val="130000"/>
              </a:lnSpc>
              <a:defRPr/>
            </a:pPr>
            <a:r>
              <a:rPr lang="ko-KR" altLang="en-US" sz="1400" b="1" dirty="0" err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일치이론</a:t>
            </a:r>
            <a:r>
              <a:rPr lang="ko-KR" altLang="en-US" sz="1400" dirty="0" err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을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1955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년에 발표함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Isosceles Triangle 4"/>
          <p:cNvSpPr/>
          <p:nvPr/>
        </p:nvSpPr>
        <p:spPr>
          <a:xfrm rot="10800000">
            <a:off x="4365625" y="2559050"/>
            <a:ext cx="388938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en-US" altLang="ko-KR" sz="180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grpSp>
        <p:nvGrpSpPr>
          <p:cNvPr id="6349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349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49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3495" name="TextBox 14"/>
          <p:cNvSpPr txBox="1">
            <a:spLocks noChangeArrowheads="1"/>
          </p:cNvSpPr>
          <p:nvPr/>
        </p:nvSpPr>
        <p:spPr bwMode="auto">
          <a:xfrm>
            <a:off x="985838" y="873125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하이더의 균형이론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496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균형이론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직사각형 11"/>
          <p:cNvSpPr>
            <a:spLocks noChangeArrowheads="1"/>
          </p:cNvSpPr>
          <p:nvPr/>
        </p:nvSpPr>
        <p:spPr bwMode="auto">
          <a:xfrm>
            <a:off x="1617663" y="2473325"/>
            <a:ext cx="60039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오스굿과 탄넨바움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(Osgood &amp; Tannenbaum,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1955)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이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제안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대체로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균형이론과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비슷하지만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정보원과</a:t>
            </a:r>
            <a:r>
              <a:rPr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정보원이</a:t>
            </a:r>
            <a:r>
              <a:rPr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주장하는</a:t>
            </a:r>
            <a:r>
              <a:rPr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대상에</a:t>
            </a:r>
            <a:r>
              <a:rPr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대한</a:t>
            </a:r>
            <a:r>
              <a:rPr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태도를</a:t>
            </a:r>
            <a:r>
              <a:rPr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다룸</a:t>
            </a:r>
            <a:endParaRPr lang="ko-KR" altLang="ja-JP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태도</a:t>
            </a:r>
            <a:r>
              <a:rPr lang="en-US" altLang="ko-KR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변화의</a:t>
            </a:r>
            <a:r>
              <a:rPr lang="ko-KR" altLang="ja-JP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방향과</a:t>
            </a:r>
            <a:r>
              <a:rPr lang="ko-KR" altLang="ja-JP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정도를</a:t>
            </a:r>
            <a:r>
              <a:rPr lang="ko-KR" altLang="ja-JP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예측할</a:t>
            </a:r>
            <a:r>
              <a:rPr lang="ko-KR" altLang="ja-JP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ko-KR" altLang="ja-JP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있음</a:t>
            </a:r>
            <a:endParaRPr lang="en-US" altLang="ko-KR" sz="1400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eaLnBrk="1" latin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균형상태로 회복하는 과정에서 보다 강한 태도 값의 영향력이 더 큼</a:t>
            </a:r>
          </a:p>
          <a:p>
            <a:pPr lvl="1" eaLnBrk="1" latin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균형이론에 비해 태도의 강도를 고려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4515" name="직사각형 44"/>
          <p:cNvSpPr>
            <a:spLocks noChangeArrowheads="1"/>
          </p:cNvSpPr>
          <p:nvPr/>
        </p:nvSpPr>
        <p:spPr bwMode="auto">
          <a:xfrm>
            <a:off x="1511300" y="2044700"/>
            <a:ext cx="2811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일치 이론</a:t>
            </a:r>
            <a:r>
              <a:rPr lang="ko-KR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(Congruity theory)</a:t>
            </a:r>
          </a:p>
        </p:txBody>
      </p:sp>
      <p:sp>
        <p:nvSpPr>
          <p:cNvPr id="16" name="직사각형 9"/>
          <p:cNvSpPr/>
          <p:nvPr/>
        </p:nvSpPr>
        <p:spPr>
          <a:xfrm>
            <a:off x="1428750" y="21669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451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451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2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52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4518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일치이론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직사각형 25"/>
          <p:cNvSpPr>
            <a:spLocks noChangeArrowheads="1"/>
          </p:cNvSpPr>
          <p:nvPr/>
        </p:nvSpPr>
        <p:spPr bwMode="auto">
          <a:xfrm>
            <a:off x="971550" y="1808163"/>
            <a:ext cx="7188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40000"/>
              </a:lnSpc>
            </a:pP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오스굿</a:t>
            </a:r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>(Osgood)</a:t>
            </a: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의미분별척도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(Semantic Differential Scale)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개발</a:t>
            </a: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하여 </a:t>
            </a:r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>
                <a:latin typeface="나눔고딕" panose="020D0604000000000000" pitchFamily="50" charset="-127"/>
                <a:ea typeface="나눔고딕" panose="020D0604000000000000" pitchFamily="50" charset="-127"/>
              </a:rPr>
              <a:t>정보원과 정보원이 주장하는 대상에 대한 선호도를 측정</a:t>
            </a:r>
            <a:r>
              <a:rPr lang="en-US" altLang="ko-KR" sz="16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모서리가 둥근 직사각형 13"/>
          <p:cNvSpPr/>
          <p:nvPr/>
        </p:nvSpPr>
        <p:spPr>
          <a:xfrm>
            <a:off x="1574800" y="2898775"/>
            <a:ext cx="6046788" cy="2690813"/>
          </a:xfrm>
          <a:prstGeom prst="roundRect">
            <a:avLst>
              <a:gd name="adj" fmla="val 22097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sz="16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의미분별척도</a:t>
            </a:r>
            <a:endParaRPr lang="en-US" altLang="ko-KR" sz="1600" b="1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defRPr/>
            </a:pP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어떤 메시지를 보여준 후에 아래와 같은 문항에 답하도록 하는 방법</a:t>
            </a: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defRPr/>
            </a:pP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lnSpc>
                <a:spcPct val="150000"/>
              </a:lnSpc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활동적이다   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7--6--5--4--3--2--1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활동적이지 않다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흥분된다      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7--6--5--4--3--2--1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흥분되지 않는다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역동적이다   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7--6--5--4--3--2--1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역동적이지 않다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즐겁다         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7--6--5--4--3--2--1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즐겁지 않다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호감이 간다  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7--6--5--4--3--2--1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호감가지 않는다</a:t>
            </a:r>
          </a:p>
        </p:txBody>
      </p:sp>
      <p:grpSp>
        <p:nvGrpSpPr>
          <p:cNvPr id="6554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554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54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일치이론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9"/>
          <p:cNvSpPr txBox="1">
            <a:spLocks noChangeArrowheads="1"/>
          </p:cNvSpPr>
          <p:nvPr/>
        </p:nvSpPr>
        <p:spPr bwMode="auto">
          <a:xfrm>
            <a:off x="933450" y="1987550"/>
            <a:ext cx="74183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긍정적 또는 부정적 주장에 의하여 연결되는 한 정보원과 한 개념 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즉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태도 대상물들의 평가에서의 변화에 초점</a:t>
            </a:r>
            <a:endParaRPr lang="en-US" altLang="ko-KR" sz="1400" b="1" u="sng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피험자가 정보원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(source)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과 어떤 개념에 대해 느끼는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태도변화의 방향 및 정도를 예측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하는 것</a:t>
            </a:r>
          </a:p>
        </p:txBody>
      </p:sp>
      <p:sp>
        <p:nvSpPr>
          <p:cNvPr id="66563" name="TextBox 20"/>
          <p:cNvSpPr txBox="1">
            <a:spLocks noChangeArrowheads="1"/>
          </p:cNvSpPr>
          <p:nvPr/>
        </p:nvSpPr>
        <p:spPr bwMode="auto">
          <a:xfrm>
            <a:off x="984250" y="3832225"/>
            <a:ext cx="69961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Tx/>
              <a:buChar char="-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인지 일치로 돌아가고자 하는 심리적 압박은 정보원과 개념 모두에 대한 태도 또는 평가를   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평형점</a:t>
            </a:r>
            <a:r>
              <a:rPr lang="en-US" altLang="ko-KR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(point of equilibrium)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방향으로 움직임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buFontTx/>
              <a:buChar char="-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이 때 강한 감정을 가지고 있는 요소보다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약한 감정을 가지고 있는 요소에 대해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더 많은 태도변화를 보임</a:t>
            </a:r>
          </a:p>
        </p:txBody>
      </p:sp>
      <p:sp>
        <p:nvSpPr>
          <p:cNvPr id="66564" name="직사각형 44"/>
          <p:cNvSpPr>
            <a:spLocks noChangeArrowheads="1"/>
          </p:cNvSpPr>
          <p:nvPr/>
        </p:nvSpPr>
        <p:spPr bwMode="auto">
          <a:xfrm>
            <a:off x="939800" y="1628775"/>
            <a:ext cx="1838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일치 이론의 도메인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9"/>
          <p:cNvSpPr/>
          <p:nvPr/>
        </p:nvSpPr>
        <p:spPr>
          <a:xfrm>
            <a:off x="857250" y="17510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566" name="직사각형 44"/>
          <p:cNvSpPr>
            <a:spLocks noChangeArrowheads="1"/>
          </p:cNvSpPr>
          <p:nvPr/>
        </p:nvSpPr>
        <p:spPr bwMode="auto">
          <a:xfrm>
            <a:off x="925513" y="3443288"/>
            <a:ext cx="203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불일치의 발생과 해결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직사각형 9"/>
          <p:cNvSpPr/>
          <p:nvPr/>
        </p:nvSpPr>
        <p:spPr>
          <a:xfrm>
            <a:off x="804863" y="35655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656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657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19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657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6569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082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일치이론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4"/>
          <p:cNvGrpSpPr>
            <a:grpSpLocks/>
          </p:cNvGrpSpPr>
          <p:nvPr/>
        </p:nvGrpSpPr>
        <p:grpSpPr bwMode="auto">
          <a:xfrm>
            <a:off x="1343025" y="4640263"/>
            <a:ext cx="2209800" cy="862012"/>
            <a:chOff x="624" y="2352"/>
            <a:chExt cx="1392" cy="543"/>
          </a:xfrm>
        </p:grpSpPr>
        <p:sp>
          <p:nvSpPr>
            <p:cNvPr id="43018" name="Rectangle 15"/>
            <p:cNvSpPr>
              <a:spLocks noChangeArrowheads="1"/>
            </p:cNvSpPr>
            <p:nvPr/>
          </p:nvSpPr>
          <p:spPr bwMode="auto">
            <a:xfrm>
              <a:off x="624" y="2352"/>
              <a:ext cx="1392" cy="480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0" lang="ko-KR" altLang="en-US" sz="180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9948" name="Group 16"/>
            <p:cNvGrpSpPr>
              <a:grpSpLocks/>
            </p:cNvGrpSpPr>
            <p:nvPr/>
          </p:nvGrpSpPr>
          <p:grpSpPr bwMode="auto">
            <a:xfrm>
              <a:off x="864" y="2352"/>
              <a:ext cx="893" cy="543"/>
              <a:chOff x="2534" y="3004"/>
              <a:chExt cx="893" cy="543"/>
            </a:xfrm>
          </p:grpSpPr>
          <p:sp>
            <p:nvSpPr>
              <p:cNvPr id="39949" name="Text Box 17"/>
              <p:cNvSpPr txBox="1">
                <a:spLocks noChangeArrowheads="1"/>
              </p:cNvSpPr>
              <p:nvPr/>
            </p:nvSpPr>
            <p:spPr bwMode="auto">
              <a:xfrm>
                <a:off x="2976" y="3264"/>
                <a:ext cx="25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kumimoji="0" lang="en-US" altLang="ko-KR" sz="11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i=1</a:t>
                </a:r>
              </a:p>
            </p:txBody>
          </p:sp>
          <p:sp>
            <p:nvSpPr>
              <p:cNvPr id="39950" name="Text Box 18"/>
              <p:cNvSpPr txBox="1">
                <a:spLocks noChangeArrowheads="1"/>
              </p:cNvSpPr>
              <p:nvPr/>
            </p:nvSpPr>
            <p:spPr bwMode="auto">
              <a:xfrm>
                <a:off x="2999" y="3024"/>
                <a:ext cx="17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/>
                <a:r>
                  <a:rPr kumimoji="0" lang="en-US" altLang="ko-KR" sz="12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n</a:t>
                </a:r>
              </a:p>
            </p:txBody>
          </p:sp>
          <p:sp>
            <p:nvSpPr>
              <p:cNvPr id="39951" name="Text Box 19"/>
              <p:cNvSpPr txBox="1">
                <a:spLocks noChangeArrowheads="1"/>
              </p:cNvSpPr>
              <p:nvPr/>
            </p:nvSpPr>
            <p:spPr bwMode="auto">
              <a:xfrm>
                <a:off x="2534" y="3004"/>
                <a:ext cx="893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latinLnBrk="1" hangingPunct="1">
                  <a:lnSpc>
                    <a:spcPct val="150000"/>
                  </a:lnSpc>
                </a:pPr>
                <a:r>
                  <a:rPr kumimoji="0" lang="en-US" altLang="ko-KR" sz="20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2000" b="1" i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A</a:t>
                </a:r>
                <a:r>
                  <a:rPr kumimoji="0" lang="en-US" altLang="ko-KR" sz="1600" b="1" i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o</a:t>
                </a:r>
                <a:r>
                  <a:rPr kumimoji="0" lang="en-US" altLang="ko-KR" sz="2000" b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= ∑</a:t>
                </a:r>
                <a:r>
                  <a:rPr kumimoji="0" lang="en-US" altLang="ko-KR" sz="2000" b="1" i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b</a:t>
                </a:r>
                <a:r>
                  <a:rPr kumimoji="0" lang="en-US" altLang="ko-KR" sz="1200" b="1" i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i</a:t>
                </a:r>
                <a:r>
                  <a:rPr kumimoji="0" lang="en-US" altLang="ko-KR" sz="2000" b="1" i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e</a:t>
                </a:r>
                <a:r>
                  <a:rPr kumimoji="0" lang="en-US" altLang="ko-KR" sz="1200" b="1" i="1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i</a:t>
                </a:r>
              </a:p>
              <a:p>
                <a:pPr eaLnBrk="1" latinLnBrk="1" hangingPunct="1"/>
                <a:endParaRPr kumimoji="0" lang="en-US" altLang="ko-KR" sz="2000" b="1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sp>
        <p:nvSpPr>
          <p:cNvPr id="27651" name="Text Box 20"/>
          <p:cNvSpPr txBox="1">
            <a:spLocks noChangeArrowheads="1"/>
          </p:cNvSpPr>
          <p:nvPr/>
        </p:nvSpPr>
        <p:spPr bwMode="auto">
          <a:xfrm>
            <a:off x="3876675" y="4338638"/>
            <a:ext cx="4106863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>
              <a:lnSpc>
                <a:spcPct val="120000"/>
              </a:lnSpc>
              <a:defRPr/>
            </a:pPr>
            <a:r>
              <a:rPr kumimoji="0" lang="en-US" altLang="ko-KR" sz="1600" i="1" dirty="0" err="1">
                <a:latin typeface="나눔고딕" pitchFamily="50" charset="-127"/>
                <a:ea typeface="나눔고딕" pitchFamily="50" charset="-127"/>
              </a:rPr>
              <a:t>A</a:t>
            </a:r>
            <a:r>
              <a:rPr kumimoji="0" lang="en-US" altLang="ko-KR" sz="1200" i="1" dirty="0" err="1">
                <a:latin typeface="나눔고딕" pitchFamily="50" charset="-127"/>
                <a:ea typeface="나눔고딕" pitchFamily="50" charset="-127"/>
              </a:rPr>
              <a:t>o</a:t>
            </a:r>
            <a:r>
              <a:rPr kumimoji="0"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sz="1600" dirty="0">
                <a:latin typeface="나눔고딕" pitchFamily="50" charset="-127"/>
                <a:ea typeface="나눔고딕" pitchFamily="50" charset="-127"/>
              </a:rPr>
              <a:t>:</a:t>
            </a:r>
            <a:r>
              <a:rPr kumimoji="0"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ko-KR" altLang="en-US" sz="1200" dirty="0">
                <a:latin typeface="나눔고딕" pitchFamily="50" charset="-127"/>
                <a:ea typeface="나눔고딕" pitchFamily="50" charset="-127"/>
              </a:rPr>
              <a:t>대상에 대한 태도</a:t>
            </a:r>
            <a:r>
              <a:rPr kumimoji="0" lang="en-US" altLang="ko-KR" sz="1200" dirty="0">
                <a:latin typeface="나눔고딕" pitchFamily="50" charset="-127"/>
                <a:ea typeface="나눔고딕" pitchFamily="50" charset="-127"/>
              </a:rPr>
              <a:t>(attitude)</a:t>
            </a:r>
          </a:p>
          <a:p>
            <a:pPr latinLnBrk="1">
              <a:lnSpc>
                <a:spcPct val="120000"/>
              </a:lnSpc>
              <a:defRPr/>
            </a:pPr>
            <a:r>
              <a:rPr kumimoji="0" lang="en-US" altLang="ko-KR" sz="1600" i="1" dirty="0">
                <a:latin typeface="나눔고딕" pitchFamily="50" charset="-127"/>
                <a:ea typeface="나눔고딕" pitchFamily="50" charset="-127"/>
              </a:rPr>
              <a:t>b</a:t>
            </a:r>
            <a:r>
              <a:rPr kumimoji="0" lang="en-US" altLang="ko-KR" sz="1050" i="1" dirty="0">
                <a:latin typeface="나눔고딕" pitchFamily="50" charset="-127"/>
                <a:ea typeface="나눔고딕" pitchFamily="50" charset="-127"/>
              </a:rPr>
              <a:t>i </a:t>
            </a:r>
            <a:r>
              <a:rPr kumimoji="0" lang="en-US" altLang="ko-KR" sz="16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kumimoji="0" lang="ko-KR" altLang="en-US" sz="1200" dirty="0">
                <a:latin typeface="나눔고딕" pitchFamily="50" charset="-127"/>
                <a:ea typeface="나눔고딕" pitchFamily="50" charset="-127"/>
              </a:rPr>
              <a:t>속성</a:t>
            </a:r>
            <a:r>
              <a:rPr kumimoji="0" lang="en-US" altLang="ko-KR" sz="12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sz="1200" dirty="0" err="1">
                <a:latin typeface="나눔고딕" pitchFamily="50" charset="-127"/>
                <a:ea typeface="나눔고딕" pitchFamily="50" charset="-127"/>
              </a:rPr>
              <a:t>i</a:t>
            </a:r>
            <a:r>
              <a:rPr kumimoji="0" lang="ko-KR" altLang="en-US" sz="1200" dirty="0">
                <a:latin typeface="나눔고딕" pitchFamily="50" charset="-127"/>
                <a:ea typeface="나눔고딕" pitchFamily="50" charset="-127"/>
              </a:rPr>
              <a:t>에 대한 소비자의 신념의 강도</a:t>
            </a:r>
            <a:r>
              <a:rPr kumimoji="0" lang="en-US" altLang="ko-KR" sz="1200" dirty="0">
                <a:latin typeface="나눔고딕" pitchFamily="50" charset="-127"/>
                <a:ea typeface="나눔고딕" pitchFamily="50" charset="-127"/>
              </a:rPr>
              <a:t>(strength of belief)</a:t>
            </a:r>
          </a:p>
          <a:p>
            <a:pPr latinLnBrk="1">
              <a:lnSpc>
                <a:spcPct val="120000"/>
              </a:lnSpc>
              <a:defRPr/>
            </a:pPr>
            <a:r>
              <a:rPr kumimoji="0" lang="en-US" altLang="ko-KR" sz="1600" i="1" dirty="0" err="1">
                <a:latin typeface="나눔고딕" pitchFamily="50" charset="-127"/>
                <a:ea typeface="나눔고딕" pitchFamily="50" charset="-127"/>
              </a:rPr>
              <a:t>e</a:t>
            </a:r>
            <a:r>
              <a:rPr kumimoji="0" lang="en-US" altLang="ko-KR" sz="1050" i="1" dirty="0" err="1">
                <a:latin typeface="나눔고딕" pitchFamily="50" charset="-127"/>
                <a:ea typeface="나눔고딕" pitchFamily="50" charset="-127"/>
              </a:rPr>
              <a:t>i</a:t>
            </a:r>
            <a:r>
              <a:rPr kumimoji="0" lang="en-US" altLang="ko-KR" sz="1050" i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sz="1600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kumimoji="0" lang="ko-KR" altLang="en-US" sz="1200" dirty="0">
                <a:latin typeface="나눔고딕" pitchFamily="50" charset="-127"/>
                <a:ea typeface="나눔고딕" pitchFamily="50" charset="-127"/>
              </a:rPr>
              <a:t>속성</a:t>
            </a:r>
            <a:r>
              <a:rPr kumimoji="0" lang="ko-KR" altLang="en-US" sz="16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sz="1600" dirty="0" err="1">
                <a:latin typeface="나눔고딕" pitchFamily="50" charset="-127"/>
                <a:ea typeface="나눔고딕" pitchFamily="50" charset="-127"/>
              </a:rPr>
              <a:t>i</a:t>
            </a:r>
            <a:r>
              <a:rPr kumimoji="0" lang="ko-KR" altLang="en-US" sz="1200" dirty="0">
                <a:latin typeface="나눔고딕" pitchFamily="50" charset="-127"/>
                <a:ea typeface="나눔고딕" pitchFamily="50" charset="-127"/>
              </a:rPr>
              <a:t>에 대한 소비자의 평가</a:t>
            </a:r>
            <a:r>
              <a:rPr kumimoji="0" lang="en-US" altLang="ko-KR" sz="1200" dirty="0">
                <a:latin typeface="나눔고딕" pitchFamily="50" charset="-127"/>
                <a:ea typeface="나눔고딕" pitchFamily="50" charset="-127"/>
              </a:rPr>
              <a:t>(evaluation)</a:t>
            </a:r>
          </a:p>
          <a:p>
            <a:pPr latinLnBrk="1">
              <a:lnSpc>
                <a:spcPct val="120000"/>
              </a:lnSpc>
              <a:defRPr/>
            </a:pPr>
            <a:r>
              <a:rPr kumimoji="0" lang="en-US" altLang="ko-KR" sz="1400" dirty="0">
                <a:latin typeface="나눔고딕" pitchFamily="50" charset="-127"/>
                <a:ea typeface="나눔고딕" pitchFamily="50" charset="-127"/>
              </a:rPr>
              <a:t>n : </a:t>
            </a:r>
            <a:r>
              <a:rPr kumimoji="0" lang="ko-KR" altLang="en-US" sz="1200" dirty="0">
                <a:latin typeface="나눔고딕" pitchFamily="50" charset="-127"/>
                <a:ea typeface="나눔고딕" pitchFamily="50" charset="-127"/>
              </a:rPr>
              <a:t>고려되는 부각 속성들의 수</a:t>
            </a:r>
            <a:endParaRPr kumimoji="0" lang="ko-KR" altLang="en-US" sz="1200" i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3"/>
          <p:cNvSpPr/>
          <p:nvPr/>
        </p:nvSpPr>
        <p:spPr>
          <a:xfrm>
            <a:off x="804863" y="2166938"/>
            <a:ext cx="7534275" cy="1622425"/>
          </a:xfrm>
          <a:prstGeom prst="roundRect">
            <a:avLst>
              <a:gd name="adj" fmla="val 1156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50000"/>
              </a:lnSpc>
              <a:defRPr/>
            </a:pP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대상은 여러 가지 속성을 가지고 있으며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b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대상에 대한 태도는 각 속성에 대한 소비자 평가에 의해 결정됨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algn="ctr" latinLnBrk="1">
              <a:lnSpc>
                <a:spcPct val="150000"/>
              </a:lnSpc>
              <a:defRPr/>
            </a:pP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소비자는 외부 정보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경험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추론 등을 바탕으로 대상에 대한 신념을 형성하지만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b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상표에 대한 평가 또는 구매 시에는 자신에게 부각되는 신념들을 바탕으로 태도를 형성함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22" name="직사각형 9"/>
          <p:cNvSpPr/>
          <p:nvPr/>
        </p:nvSpPr>
        <p:spPr>
          <a:xfrm>
            <a:off x="1136650" y="17811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1214438" y="1651000"/>
            <a:ext cx="1204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다속성 모델</a:t>
            </a:r>
          </a:p>
        </p:txBody>
      </p:sp>
      <p:grpSp>
        <p:nvGrpSpPr>
          <p:cNvPr id="39943" name="Group 9"/>
          <p:cNvGrpSpPr>
            <a:grpSpLocks/>
          </p:cNvGrpSpPr>
          <p:nvPr/>
        </p:nvGrpSpPr>
        <p:grpSpPr bwMode="auto">
          <a:xfrm>
            <a:off x="1060450" y="873125"/>
            <a:ext cx="4232275" cy="430213"/>
            <a:chOff x="1060450" y="1052736"/>
            <a:chExt cx="4231034" cy="430213"/>
          </a:xfrm>
        </p:grpSpPr>
        <p:sp>
          <p:nvSpPr>
            <p:cNvPr id="39944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38325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다속성 모델</a:t>
              </a:r>
            </a:p>
          </p:txBody>
        </p:sp>
        <p:sp>
          <p:nvSpPr>
            <p:cNvPr id="19" name="직사각형 29"/>
            <p:cNvSpPr/>
            <p:nvPr/>
          </p:nvSpPr>
          <p:spPr>
            <a:xfrm>
              <a:off x="1060450" y="1063849"/>
              <a:ext cx="352322" cy="349250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0" lang="ko-KR" altLang="en-US" sz="1800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946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90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317750"/>
            <a:ext cx="9144000" cy="1831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587" name="직사각형 11"/>
          <p:cNvSpPr>
            <a:spLocks noChangeArrowheads="1"/>
          </p:cNvSpPr>
          <p:nvPr/>
        </p:nvSpPr>
        <p:spPr bwMode="auto">
          <a:xfrm>
            <a:off x="1319213" y="1449388"/>
            <a:ext cx="6392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페스팅거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(Festinger</a:t>
            </a: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1957)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의 인지부조화이론은 개인들의 심리내부에 존재하는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인지요소들간의 </a:t>
            </a:r>
            <a:r>
              <a:rPr lang="ko-KR" altLang="en-US" sz="16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부조화상태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en-US" sz="16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태도변화의 동기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로 설명</a:t>
            </a:r>
          </a:p>
        </p:txBody>
      </p:sp>
      <p:sp>
        <p:nvSpPr>
          <p:cNvPr id="67588" name="Rectangle 10"/>
          <p:cNvSpPr>
            <a:spLocks noChangeArrowheads="1"/>
          </p:cNvSpPr>
          <p:nvPr/>
        </p:nvSpPr>
        <p:spPr bwMode="auto">
          <a:xfrm>
            <a:off x="646113" y="2487613"/>
            <a:ext cx="78867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지식의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요소에서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한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요소의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역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(reverse)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이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다른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요소로부터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도출되면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부조화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관계에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놓인다고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봄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문제가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되는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요소들의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관계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분류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서로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관계가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없음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서로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일관됨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서로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일관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되지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않음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부조화를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제거하는</a:t>
            </a:r>
            <a:r>
              <a:rPr lang="en-US" altLang="ko-KR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방법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 1)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두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요소가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조화롭게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되도록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</a:t>
            </a:r>
            <a:r>
              <a:rPr lang="ko-KR" altLang="ja-JP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요소를</a:t>
            </a:r>
            <a:r>
              <a:rPr lang="ko-KR" altLang="ja-JP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변화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 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2)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조화로운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인지를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 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3)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인지의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중요성을</a:t>
            </a:r>
            <a:r>
              <a:rPr lang="ko-KR" altLang="ja-JP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변화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시킴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7589" name="직사각형 44"/>
          <p:cNvSpPr>
            <a:spLocks noChangeArrowheads="1"/>
          </p:cNvSpPr>
          <p:nvPr/>
        </p:nvSpPr>
        <p:spPr bwMode="auto">
          <a:xfrm>
            <a:off x="1233488" y="1089025"/>
            <a:ext cx="1646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인지 부조화 이론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9"/>
          <p:cNvSpPr/>
          <p:nvPr/>
        </p:nvSpPr>
        <p:spPr>
          <a:xfrm>
            <a:off x="1150938" y="12112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759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759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2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59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모서리가 둥근 직사각형 13"/>
          <p:cNvSpPr/>
          <p:nvPr/>
        </p:nvSpPr>
        <p:spPr>
          <a:xfrm>
            <a:off x="1692275" y="4329113"/>
            <a:ext cx="6046788" cy="1620837"/>
          </a:xfrm>
          <a:prstGeom prst="roundRect">
            <a:avLst>
              <a:gd name="adj" fmla="val 22097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latinLnBrk="1">
              <a:spcBef>
                <a:spcPct val="40000"/>
              </a:spcBef>
              <a:buClr>
                <a:schemeClr val="folHlink"/>
              </a:buClr>
              <a:buSzPct val="120000"/>
              <a:defRPr/>
            </a:pP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예시</a:t>
            </a:r>
            <a:r>
              <a:rPr lang="ko-KR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흡연에 대한 두개의 인지적 요소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  <a:p>
            <a:pPr marL="342900" indent="-342900" latinLnBrk="1">
              <a:spcBef>
                <a:spcPct val="40000"/>
              </a:spcBef>
              <a:buClr>
                <a:schemeClr val="folHlink"/>
              </a:buClr>
              <a:buSzPct val="120000"/>
              <a:defRPr/>
            </a:pPr>
            <a:r>
              <a:rPr lang="ko-KR" altLang="ko-KR" sz="1400" b="1" i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b="1" i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     </a:t>
            </a:r>
            <a:r>
              <a:rPr lang="en-US" altLang="ko-KR" sz="1400" b="1" i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400" b="1" i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흡연이 암을 유발하는 것을 안다</a:t>
            </a:r>
            <a:r>
              <a:rPr lang="en-US" altLang="ko-KR" sz="1400" b="1" i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”, </a:t>
            </a:r>
            <a:r>
              <a:rPr lang="en-US" altLang="ko-KR" sz="1400" i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400" b="1" i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나는 흡연한다</a:t>
            </a:r>
            <a:r>
              <a:rPr lang="en-US" altLang="ko-KR" sz="1400" b="1" i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”</a:t>
            </a:r>
          </a:p>
          <a:p>
            <a:pPr marL="742950" lvl="1" indent="-285750" latinLnBrk="1">
              <a:spcBef>
                <a:spcPct val="20000"/>
              </a:spcBef>
              <a:buClr>
                <a:schemeClr val="folHlink"/>
              </a:buClr>
              <a:buSzPct val="120000"/>
              <a:defRPr/>
            </a:pPr>
            <a:endParaRPr lang="en-US" altLang="ko-KR" sz="7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marL="742950" lvl="1" indent="-285750" latinLnBrk="1">
              <a:spcBef>
                <a:spcPct val="20000"/>
              </a:spcBef>
              <a:buClr>
                <a:schemeClr val="folHlink"/>
              </a:buClr>
              <a:buSzPct val="120000"/>
              <a:defRPr/>
            </a:pP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두 개의 인지 부조화 상태를 풀려고 시도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742950" lvl="1" indent="-285750" latinLnBrk="1">
              <a:spcBef>
                <a:spcPct val="20000"/>
              </a:spcBef>
              <a:buClr>
                <a:schemeClr val="folHlink"/>
              </a:buClr>
              <a:buSzPct val="120000"/>
              <a:defRPr/>
            </a:pP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방법 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1: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금연 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방법 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2: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흡연하며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정당화 이유를 찾음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스트레스 풀림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6759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인지 부조화 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직사각형 44"/>
          <p:cNvSpPr>
            <a:spLocks noChangeArrowheads="1"/>
          </p:cNvSpPr>
          <p:nvPr/>
        </p:nvSpPr>
        <p:spPr bwMode="auto">
          <a:xfrm>
            <a:off x="1790700" y="2376488"/>
            <a:ext cx="1798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부조화를 줄이는 방법</a:t>
            </a:r>
            <a:endParaRPr lang="en-US" altLang="ko-KR" sz="14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9"/>
          <p:cNvSpPr/>
          <p:nvPr/>
        </p:nvSpPr>
        <p:spPr>
          <a:xfrm>
            <a:off x="1708150" y="24987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3"/>
          <p:cNvSpPr/>
          <p:nvPr/>
        </p:nvSpPr>
        <p:spPr>
          <a:xfrm>
            <a:off x="1406525" y="2735263"/>
            <a:ext cx="6405563" cy="1250950"/>
          </a:xfrm>
          <a:prstGeom prst="roundRect">
            <a:avLst>
              <a:gd name="adj" fmla="val 15477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30000"/>
              </a:lnSpc>
              <a:defRPr/>
            </a:pP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결정을 취소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한다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그러나 결정을 취소한 이후에도 마찬가지의 부조화를 경험하게 된다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endParaRPr lang="ko-KR" altLang="en-US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0000"/>
              </a:lnSpc>
              <a:defRPr/>
            </a:pP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2.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선택한 </a:t>
            </a:r>
            <a:r>
              <a:rPr lang="ko-KR" altLang="en-US" sz="1200" b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대안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1200" b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장점을 부각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시킨다</a:t>
            </a:r>
          </a:p>
          <a:p>
            <a:pPr latinLnBrk="1">
              <a:lnSpc>
                <a:spcPct val="130000"/>
              </a:lnSpc>
              <a:defRPr/>
            </a:pP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포기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한 대안의 </a:t>
            </a:r>
            <a:r>
              <a:rPr lang="ko-KR" altLang="en-US" sz="1200" b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매력을 감소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시킨다</a:t>
            </a:r>
          </a:p>
          <a:p>
            <a:pPr latinLnBrk="1">
              <a:lnSpc>
                <a:spcPct val="130000"/>
              </a:lnSpc>
              <a:defRPr/>
            </a:pP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4.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다른 것을 선택했어도 그 </a:t>
            </a:r>
            <a:r>
              <a:rPr lang="ko-KR" altLang="en-US" sz="1200" b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결과는 비슷할 것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이라고 생각한다</a:t>
            </a:r>
          </a:p>
        </p:txBody>
      </p:sp>
      <p:sp>
        <p:nvSpPr>
          <p:cNvPr id="68613" name="직사각형 44"/>
          <p:cNvSpPr>
            <a:spLocks noChangeArrowheads="1"/>
          </p:cNvSpPr>
          <p:nvPr/>
        </p:nvSpPr>
        <p:spPr bwMode="auto">
          <a:xfrm>
            <a:off x="1790700" y="941388"/>
            <a:ext cx="363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결정과정에서 더욱 큰 인지부조화를 경험할 때</a:t>
            </a:r>
            <a:endParaRPr lang="en-US" altLang="ko-KR" sz="14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9"/>
          <p:cNvSpPr/>
          <p:nvPr/>
        </p:nvSpPr>
        <p:spPr>
          <a:xfrm>
            <a:off x="1708150" y="10636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모서리가 둥근 직사각형 13"/>
          <p:cNvSpPr/>
          <p:nvPr/>
        </p:nvSpPr>
        <p:spPr>
          <a:xfrm>
            <a:off x="1406525" y="1300163"/>
            <a:ext cx="6405563" cy="885825"/>
          </a:xfrm>
          <a:prstGeom prst="roundRect">
            <a:avLst>
              <a:gd name="adj" fmla="val 15477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30000"/>
              </a:lnSpc>
              <a:defRPr/>
            </a:pP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그 결정이 자신에게 중요한 것일 때 </a:t>
            </a:r>
          </a:p>
          <a:p>
            <a:pPr latinLnBrk="1">
              <a:lnSpc>
                <a:spcPct val="130000"/>
              </a:lnSpc>
              <a:defRPr/>
            </a:pP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2.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선택하지 않은 대안의 장점을 포기하고 선택한 대안의 단점을 받아들여야 할 때 </a:t>
            </a:r>
          </a:p>
          <a:p>
            <a:pPr latinLnBrk="1">
              <a:lnSpc>
                <a:spcPct val="130000"/>
              </a:lnSpc>
              <a:defRPr/>
            </a:pP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속성 면에서는 다르지만 비슷한 매력을 가지고 있을 때</a:t>
            </a:r>
            <a:endParaRPr lang="en-US" altLang="ko-KR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616" name="직사각형 44"/>
          <p:cNvSpPr>
            <a:spLocks noChangeArrowheads="1"/>
          </p:cNvSpPr>
          <p:nvPr/>
        </p:nvSpPr>
        <p:spPr bwMode="auto">
          <a:xfrm>
            <a:off x="1790700" y="4154488"/>
            <a:ext cx="1966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부조화 각성의 필요조건</a:t>
            </a:r>
            <a:endParaRPr lang="en-US" altLang="ko-KR" sz="14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1708150" y="42767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3"/>
          <p:cNvSpPr/>
          <p:nvPr/>
        </p:nvSpPr>
        <p:spPr>
          <a:xfrm>
            <a:off x="1406525" y="4513263"/>
            <a:ext cx="6405563" cy="1616075"/>
          </a:xfrm>
          <a:prstGeom prst="roundRect">
            <a:avLst>
              <a:gd name="adj" fmla="val 15477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30000"/>
              </a:lnSpc>
              <a:defRPr/>
            </a:pPr>
            <a:r>
              <a:rPr lang="en-US" altLang="ko-KR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그 방법밖에는 </a:t>
            </a:r>
            <a:r>
              <a:rPr lang="ko-KR" altLang="en-US" sz="1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다른 도리가 없었다</a:t>
            </a:r>
            <a:endParaRPr lang="ko-KR" altLang="en-US" sz="12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0000"/>
              </a:lnSpc>
              <a:defRPr/>
            </a:pPr>
            <a:r>
              <a:rPr lang="en-US" altLang="ko-KR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다른 사람들이 나의 모순된 행동을 </a:t>
            </a:r>
            <a:r>
              <a:rPr lang="ko-KR" altLang="en-US" sz="1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알아보지 못할 것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이다</a:t>
            </a:r>
          </a:p>
          <a:p>
            <a:pPr latinLnBrk="1">
              <a:lnSpc>
                <a:spcPct val="130000"/>
              </a:lnSpc>
              <a:defRPr/>
            </a:pPr>
            <a:r>
              <a:rPr lang="en-US" altLang="ko-KR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3.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나에게 책임이 있는 행동의 결과로 다른 </a:t>
            </a:r>
            <a:r>
              <a:rPr lang="ko-KR" altLang="en-US" sz="1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누군가에게 해를 입히지는 않았다</a:t>
            </a:r>
            <a:endParaRPr lang="en-US" altLang="ko-KR" sz="12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0000"/>
              </a:lnSpc>
              <a:defRPr/>
            </a:pPr>
            <a:endParaRPr lang="en-US" altLang="ko-KR" sz="12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결국 </a:t>
            </a:r>
            <a:r>
              <a:rPr lang="ko-KR" altLang="en-US" sz="1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인지부조화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는 그 것이 </a:t>
            </a:r>
            <a:r>
              <a:rPr lang="ko-KR" altLang="en-US" sz="1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부정적인 결과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를 가져오리라 생각되는 어떤 행동의 </a:t>
            </a:r>
            <a:r>
              <a:rPr lang="ko-KR" altLang="en-US" sz="1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원인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이</a:t>
            </a:r>
            <a:endParaRPr lang="en-US" altLang="ko-KR" sz="12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0000"/>
              </a:lnSpc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자신의 자발적인 결정이나 행동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에 있다고 생각할 때에만 생겨난다</a:t>
            </a:r>
          </a:p>
        </p:txBody>
      </p:sp>
      <p:grpSp>
        <p:nvGrpSpPr>
          <p:cNvPr id="6861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862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2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862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862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인지 부조화 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직사각형 44"/>
          <p:cNvSpPr>
            <a:spLocks noChangeArrowheads="1"/>
          </p:cNvSpPr>
          <p:nvPr/>
        </p:nvSpPr>
        <p:spPr bwMode="auto">
          <a:xfrm>
            <a:off x="1727200" y="1628775"/>
            <a:ext cx="2665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중요한 신념의 부당함의 효과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9"/>
          <p:cNvSpPr/>
          <p:nvPr/>
        </p:nvSpPr>
        <p:spPr>
          <a:xfrm>
            <a:off x="1644650" y="17510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3"/>
          <p:cNvSpPr/>
          <p:nvPr/>
        </p:nvSpPr>
        <p:spPr>
          <a:xfrm>
            <a:off x="1343025" y="2146300"/>
            <a:ext cx="6405563" cy="3049588"/>
          </a:xfrm>
          <a:prstGeom prst="roundRect">
            <a:avLst>
              <a:gd name="adj" fmla="val 15477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latinLnBrk="1">
              <a:lnSpc>
                <a:spcPct val="200000"/>
              </a:lnSpc>
              <a:defRPr/>
            </a:pP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 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기존에 자신이 갖고 있는 </a:t>
            </a:r>
            <a:r>
              <a:rPr lang="ko-KR" altLang="en-US" sz="1200" b="1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확고한 신념에 대한 태도를 쉽게 바꾸지는 못하며 </a:t>
            </a:r>
            <a:endParaRPr lang="en-US" altLang="ko-KR" sz="1200" b="1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 latinLnBrk="1">
              <a:lnSpc>
                <a:spcPct val="200000"/>
              </a:lnSpc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결과적으로 </a:t>
            </a:r>
            <a:r>
              <a:rPr lang="ko-KR" altLang="en-US" sz="12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자신의 기존 신념을 정당화시킬 수 있는 방법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을 찾게 됨</a:t>
            </a:r>
            <a:endParaRPr lang="en-US" altLang="ko-KR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 latinLnBrk="1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만약 자신의 신념의 잘못을 지적하는 객관적인 정보를 접했다 하더라도 이후에 </a:t>
            </a:r>
            <a:endParaRPr lang="en-US" altLang="ko-KR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 latinLnBrk="1">
              <a:lnSpc>
                <a:spcPct val="200000"/>
              </a:lnSpc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 자신의 신념을 </a:t>
            </a:r>
            <a:r>
              <a:rPr lang="ko-KR" altLang="en-US" sz="12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더욱 정당화시켜줄 수 있는 정보를 찾는다면 신념은 변하지 않음</a:t>
            </a:r>
            <a:endParaRPr lang="en-US" altLang="ko-KR" sz="1200" b="1">
              <a:solidFill>
                <a:srgbClr val="C00000"/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 latinLnBrk="1">
              <a:lnSpc>
                <a:spcPct val="200000"/>
              </a:lnSpc>
              <a:buFontTx/>
              <a:buChar char="-"/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즉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부당성을 증명하는 정보들이 사람들의 신념을 허물기보다는 </a:t>
            </a:r>
            <a:endParaRPr lang="en-US" altLang="ko-KR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 latinLnBrk="1">
              <a:lnSpc>
                <a:spcPct val="200000"/>
              </a:lnSpc>
              <a:defRPr/>
            </a:pPr>
            <a:r>
              <a:rPr lang="en-US" altLang="ko-KR" sz="1200" b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12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역으로 그들의 신념을 더욱 굳건하게</a:t>
            </a:r>
            <a:r>
              <a:rPr lang="ko-KR" altLang="en-US" sz="1200">
                <a:solidFill>
                  <a:srgbClr val="F79646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만들어 줌</a:t>
            </a:r>
            <a:endParaRPr lang="en-US" altLang="ko-KR" sz="12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just" latinLnBrk="1">
              <a:lnSpc>
                <a:spcPct val="200000"/>
              </a:lnSpc>
              <a:defRPr/>
            </a:pP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 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자신의 기존 신념에 대한 사회적 지지가 있을 경우 이러한 현상은 더욱 뚜렷하게 나타남</a:t>
            </a:r>
          </a:p>
        </p:txBody>
      </p:sp>
      <p:grpSp>
        <p:nvGrpSpPr>
          <p:cNvPr id="6963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963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64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9638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인지 부조화 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직사각형 44"/>
          <p:cNvSpPr>
            <a:spLocks noChangeArrowheads="1"/>
          </p:cNvSpPr>
          <p:nvPr/>
        </p:nvSpPr>
        <p:spPr bwMode="auto">
          <a:xfrm>
            <a:off x="2133600" y="1290638"/>
            <a:ext cx="3484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그림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4-13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인지 부조화 감소 광고의 예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9"/>
          <p:cNvSpPr/>
          <p:nvPr/>
        </p:nvSpPr>
        <p:spPr>
          <a:xfrm>
            <a:off x="2051050" y="14128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066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066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인지 일관성 이론</a:t>
              </a: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66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70661" name="Picture 1" descr="스크린샷 2015-02-05 오전 2.4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40067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14"/>
          <p:cNvSpPr txBox="1">
            <a:spLocks noChangeArrowheads="1"/>
          </p:cNvSpPr>
          <p:nvPr/>
        </p:nvSpPr>
        <p:spPr bwMode="auto">
          <a:xfrm>
            <a:off x="1698625" y="5049838"/>
            <a:ext cx="5573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보통 사람들은 패스트푸드를 먹으면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옷 사이즈가 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XL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로 늘어나게 된다고 생각함</a:t>
            </a:r>
            <a:endParaRPr kumimoji="0"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spcBef>
                <a:spcPct val="50000"/>
              </a:spcBef>
            </a:pP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맥도날드를 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당신이 생각하는 것과 다르다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라는 광고를 통해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eaLnBrk="1" latinLnBrk="1" hangingPunct="1">
              <a:spcBef>
                <a:spcPct val="50000"/>
              </a:spcBef>
            </a:pP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인지부조화 감소시키는 역할을 함</a:t>
            </a:r>
            <a:endParaRPr kumimoji="0"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66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인지 부조화 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직사각형 20"/>
          <p:cNvSpPr>
            <a:spLocks noChangeArrowheads="1"/>
          </p:cNvSpPr>
          <p:nvPr/>
        </p:nvSpPr>
        <p:spPr bwMode="auto">
          <a:xfrm>
            <a:off x="1042988" y="2166938"/>
            <a:ext cx="711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사회판단 이론은 개인과 상황에 따라 가변하는 판단기준을 태도 형성 및 변화에 적용한 이론</a:t>
            </a:r>
            <a:endParaRPr lang="en-US" altLang="ja-JP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683" name="직사각형 44"/>
          <p:cNvSpPr>
            <a:spLocks noChangeArrowheads="1"/>
          </p:cNvSpPr>
          <p:nvPr/>
        </p:nvSpPr>
        <p:spPr bwMode="auto">
          <a:xfrm>
            <a:off x="973138" y="1808163"/>
            <a:ext cx="38338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사회판단이론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(Hovland &amp; Sheriff, 1952)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9"/>
          <p:cNvSpPr/>
          <p:nvPr/>
        </p:nvSpPr>
        <p:spPr>
          <a:xfrm>
            <a:off x="890588" y="19304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순서도: 자기 디스크 9"/>
          <p:cNvSpPr/>
          <p:nvPr/>
        </p:nvSpPr>
        <p:spPr>
          <a:xfrm>
            <a:off x="1522413" y="3870325"/>
            <a:ext cx="1223962" cy="12954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왼손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차가운 물</a:t>
            </a:r>
          </a:p>
        </p:txBody>
      </p:sp>
      <p:sp>
        <p:nvSpPr>
          <p:cNvPr id="11" name="순서도: 자기 디스크 10"/>
          <p:cNvSpPr/>
          <p:nvPr/>
        </p:nvSpPr>
        <p:spPr>
          <a:xfrm>
            <a:off x="3825875" y="3870325"/>
            <a:ext cx="1225550" cy="12954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미지근한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물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순서도: 자기 디스크 12"/>
          <p:cNvSpPr/>
          <p:nvPr/>
        </p:nvSpPr>
        <p:spPr>
          <a:xfrm>
            <a:off x="6059488" y="3797300"/>
            <a:ext cx="1223962" cy="1296988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오른손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따뜻한 물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027238" y="3221038"/>
            <a:ext cx="2447925" cy="649287"/>
          </a:xfrm>
          <a:prstGeom prst="curvedDownArrow">
            <a:avLst>
              <a:gd name="adj1" fmla="val 43965"/>
              <a:gd name="adj2" fmla="val 87929"/>
              <a:gd name="adj3" fmla="val 33333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>
              <a:defRPr/>
            </a:pPr>
            <a:endParaRPr lang="en-US" altLang="ko-KR" sz="180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4475163" y="3221038"/>
            <a:ext cx="2232025" cy="576262"/>
          </a:xfrm>
          <a:prstGeom prst="curvedDownArrow">
            <a:avLst>
              <a:gd name="adj1" fmla="val 43965"/>
              <a:gd name="adj2" fmla="val 87930"/>
              <a:gd name="adj3" fmla="val 33333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>
              <a:defRPr/>
            </a:pPr>
            <a:endParaRPr lang="ko-KR" altLang="en-US" sz="1800"/>
          </a:p>
        </p:txBody>
      </p:sp>
      <p:grpSp>
        <p:nvGrpSpPr>
          <p:cNvPr id="71690" name="Group 9"/>
          <p:cNvGrpSpPr>
            <a:grpSpLocks/>
          </p:cNvGrpSpPr>
          <p:nvPr/>
        </p:nvGrpSpPr>
        <p:grpSpPr bwMode="auto">
          <a:xfrm>
            <a:off x="1060450" y="873125"/>
            <a:ext cx="4232275" cy="430213"/>
            <a:chOff x="1060450" y="1052736"/>
            <a:chExt cx="4231034" cy="430887"/>
          </a:xfrm>
        </p:grpSpPr>
        <p:sp>
          <p:nvSpPr>
            <p:cNvPr id="71691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38325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사회판단이론</a:t>
              </a:r>
            </a:p>
          </p:txBody>
        </p:sp>
        <p:sp>
          <p:nvSpPr>
            <p:cNvPr id="20" name="직사각형 29"/>
            <p:cNvSpPr/>
            <p:nvPr/>
          </p:nvSpPr>
          <p:spPr>
            <a:xfrm>
              <a:off x="1060450" y="1063866"/>
              <a:ext cx="352322" cy="349797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0" lang="ko-KR" altLang="en-US" sz="1800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693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75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직사각형 16"/>
          <p:cNvSpPr>
            <a:spLocks noChangeArrowheads="1"/>
          </p:cNvSpPr>
          <p:nvPr/>
        </p:nvSpPr>
        <p:spPr bwMode="auto">
          <a:xfrm>
            <a:off x="1522413" y="1089025"/>
            <a:ext cx="2233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200" i="1">
                <a:latin typeface="나눔고딕" panose="020D0604000000000000" pitchFamily="50" charset="-127"/>
                <a:ea typeface="나눔고딕" panose="020D0604000000000000" pitchFamily="50" charset="-127"/>
              </a:rPr>
              <a:t>세 개의 태도적인 차원으로 구성</a:t>
            </a:r>
          </a:p>
        </p:txBody>
      </p:sp>
      <p:sp>
        <p:nvSpPr>
          <p:cNvPr id="23" name="모서리가 둥근 직사각형 13"/>
          <p:cNvSpPr/>
          <p:nvPr/>
        </p:nvSpPr>
        <p:spPr>
          <a:xfrm>
            <a:off x="1600200" y="1544638"/>
            <a:ext cx="5919788" cy="717550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50000"/>
              </a:lnSpc>
              <a:defRPr/>
            </a:pPr>
            <a:r>
              <a:rPr lang="ko-KR" altLang="en-US" sz="14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수용영역</a:t>
            </a:r>
            <a:r>
              <a:rPr lang="en-US" altLang="ko-KR" sz="1400" b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(latitude of acceptance)</a:t>
            </a:r>
          </a:p>
          <a:p>
            <a:pPr latinLnBrk="1">
              <a:lnSpc>
                <a:spcPct val="150000"/>
              </a:lnSpc>
              <a:defRPr/>
            </a:pP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개인이 선호하는 입장을 포함하고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그 개인이</a:t>
            </a:r>
            <a:r>
              <a:rPr lang="en-US" altLang="ko-KR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허용할 수 있는 다른 의견들 또한 포함</a:t>
            </a:r>
            <a:r>
              <a:rPr lang="en-US" altLang="ko-KR" sz="1200">
                <a:solidFill>
                  <a:srgbClr val="FFFFFF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24" name="모서리가 둥근 직사각형 13"/>
          <p:cNvSpPr/>
          <p:nvPr/>
        </p:nvSpPr>
        <p:spPr>
          <a:xfrm>
            <a:off x="1600200" y="2532063"/>
            <a:ext cx="5919788" cy="717550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거부영역</a:t>
            </a:r>
            <a:r>
              <a:rPr lang="en-US" altLang="ko-KR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(latitude of rejection)</a:t>
            </a:r>
          </a:p>
          <a:p>
            <a:pPr latinLnBrk="1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개인이 거부 할 수 있다라고 판단한 것으로 구성</a:t>
            </a:r>
            <a:endParaRPr lang="en-US" altLang="ko-KR" sz="12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13"/>
          <p:cNvSpPr/>
          <p:nvPr/>
        </p:nvSpPr>
        <p:spPr>
          <a:xfrm>
            <a:off x="1600200" y="3517900"/>
            <a:ext cx="5919788" cy="717550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비 개입영역</a:t>
            </a:r>
            <a:r>
              <a:rPr lang="en-US" altLang="ko-KR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(latitude of </a:t>
            </a:r>
            <a:r>
              <a:rPr lang="en-US" altLang="ko-KR" sz="1400" b="1" dirty="0" err="1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noncommitment</a:t>
            </a:r>
            <a:r>
              <a:rPr lang="en-US" altLang="ko-KR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latinLnBrk="1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개인이 그것을 받아 들이거나 또는</a:t>
            </a:r>
            <a:r>
              <a:rPr lang="en-US" altLang="ko-KR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거부하지도 않는 입장들로 구성된 영역</a:t>
            </a:r>
            <a:endParaRPr lang="en-US" altLang="ko-KR" sz="12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Isosceles Triangle 4"/>
          <p:cNvSpPr/>
          <p:nvPr/>
        </p:nvSpPr>
        <p:spPr>
          <a:xfrm rot="10800000">
            <a:off x="4365625" y="4414838"/>
            <a:ext cx="388938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en-US" altLang="ko-KR" sz="180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31" name="양쪽 모서리가 둥근 사각형 23"/>
          <p:cNvSpPr>
            <a:spLocks noChangeArrowheads="1"/>
          </p:cNvSpPr>
          <p:nvPr/>
        </p:nvSpPr>
        <p:spPr bwMode="auto">
          <a:xfrm>
            <a:off x="984250" y="4773613"/>
            <a:ext cx="7151688" cy="649287"/>
          </a:xfrm>
          <a:custGeom>
            <a:avLst/>
            <a:gdLst>
              <a:gd name="T0" fmla="*/ 7151688 w 7151688"/>
              <a:gd name="T1" fmla="*/ 324644 h 649287"/>
              <a:gd name="T2" fmla="*/ 3575844 w 7151688"/>
              <a:gd name="T3" fmla="*/ 649287 h 649287"/>
              <a:gd name="T4" fmla="*/ 0 w 7151688"/>
              <a:gd name="T5" fmla="*/ 324644 h 649287"/>
              <a:gd name="T6" fmla="*/ 3575844 w 7151688"/>
              <a:gd name="T7" fmla="*/ 0 h 649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085 w 7151688"/>
              <a:gd name="T13" fmla="*/ 95085 h 649287"/>
              <a:gd name="T14" fmla="*/ 7056603 w 7151688"/>
              <a:gd name="T15" fmla="*/ 554202 h 649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1688" h="649287">
                <a:moveTo>
                  <a:pt x="324644" y="0"/>
                </a:moveTo>
                <a:lnTo>
                  <a:pt x="6827045" y="0"/>
                </a:lnTo>
                <a:lnTo>
                  <a:pt x="6827045" y="-1"/>
                </a:lnTo>
                <a:cubicBezTo>
                  <a:pt x="7006340" y="0"/>
                  <a:pt x="7151689" y="145348"/>
                  <a:pt x="7151689" y="324644"/>
                </a:cubicBezTo>
                <a:cubicBezTo>
                  <a:pt x="7151689" y="324644"/>
                  <a:pt x="7151688" y="324644"/>
                  <a:pt x="7151688" y="324644"/>
                </a:cubicBezTo>
                <a:cubicBezTo>
                  <a:pt x="7151688" y="503939"/>
                  <a:pt x="7006339" y="649287"/>
                  <a:pt x="6827044" y="649287"/>
                </a:cubicBezTo>
                <a:lnTo>
                  <a:pt x="324644" y="649287"/>
                </a:lnTo>
                <a:lnTo>
                  <a:pt x="324644" y="649286"/>
                </a:lnTo>
                <a:cubicBezTo>
                  <a:pt x="145348" y="649286"/>
                  <a:pt x="-1" y="503938"/>
                  <a:pt x="-1" y="324642"/>
                </a:cubicBezTo>
                <a:lnTo>
                  <a:pt x="0" y="324644"/>
                </a:lnTo>
                <a:lnTo>
                  <a:pt x="-1" y="324643"/>
                </a:lnTo>
                <a:cubicBezTo>
                  <a:pt x="0" y="145348"/>
                  <a:pt x="145348" y="0"/>
                  <a:pt x="324644" y="0"/>
                </a:cubicBezTo>
                <a:cubicBezTo>
                  <a:pt x="324644" y="-1"/>
                  <a:pt x="324644" y="0"/>
                  <a:pt x="32464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latinLnBrk="1">
              <a:defRPr/>
            </a:pP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어떤 의사소통에 의해 그 입장이 수용범위 내에 있다면 동화가 일어 나고</a:t>
            </a:r>
            <a:r>
              <a:rPr lang="en-US" altLang="ko-KR" sz="140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algn="ctr" latinLnBrk="1">
              <a:defRPr/>
            </a:pPr>
            <a:r>
              <a:rPr lang="ko-KR" altLang="en-US" sz="1400">
                <a:latin typeface="나눔고딕" pitchFamily="50" charset="-127"/>
                <a:ea typeface="나눔고딕" pitchFamily="50" charset="-127"/>
              </a:rPr>
              <a:t>거부영역에 들어가면 자신의 입장과 대비되어진다</a:t>
            </a:r>
            <a:r>
              <a:rPr lang="en-US" altLang="ko-KR" sz="140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7271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271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사회판단이론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71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3"/>
          <p:cNvSpPr/>
          <p:nvPr/>
        </p:nvSpPr>
        <p:spPr>
          <a:xfrm>
            <a:off x="792163" y="2984500"/>
            <a:ext cx="7658100" cy="2784475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50000"/>
              </a:lnSpc>
              <a:defRPr/>
            </a:pPr>
            <a:r>
              <a:rPr lang="ko-KR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메시지 수용자는 새로운 메시지 자극을 자신의 기존 태도와 비교하여</a:t>
            </a:r>
            <a:endParaRPr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ko-KR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그 메시지를 수용할 수 있는가를 판단함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</a:t>
            </a:r>
            <a:r>
              <a:rPr lang="ko-KR" altLang="en-US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수용영역에 들어오면 설득</a:t>
            </a:r>
            <a:r>
              <a:rPr lang="en-US" altLang="ko-KR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,</a:t>
            </a:r>
            <a:r>
              <a:rPr lang="ko-KR" altLang="ko-KR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 </a:t>
            </a:r>
            <a:r>
              <a:rPr lang="ko-KR" altLang="en-US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거부영역에 속하면 설득 거절</a:t>
            </a:r>
            <a:r>
              <a:rPr lang="ko-KR" altLang="ko-KR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,</a:t>
            </a:r>
            <a:r>
              <a:rPr lang="ko-KR" altLang="en-US" sz="1400" b="1" dirty="0">
                <a:solidFill>
                  <a:srgbClr val="108BA4"/>
                </a:solidFill>
                <a:latin typeface="나눔고딕" charset="0"/>
                <a:ea typeface="나눔고딕" charset="0"/>
                <a:cs typeface="나눔고딕" charset="0"/>
              </a:rPr>
              <a:t> 중립영역에서는 수용도 거부도 없음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설득 메시지의 수용과 거부의 크기는 개인의 관여도에 의해 결정됨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메시지가 수용영역에 해당 될 때 실제보다 더 긍정적</a:t>
            </a: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동화효과</a:t>
            </a:r>
            <a:endParaRPr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메시지가 거부영역에 해당 될 때 실제보다 더 부정적</a:t>
            </a: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대조효과</a:t>
            </a:r>
            <a:endParaRPr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소비자의 정보처리에 영향을 미치는 두 가지 요소</a:t>
            </a: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준거점</a:t>
            </a: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/ 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자아관여</a:t>
            </a:r>
          </a:p>
        </p:txBody>
      </p:sp>
      <p:sp>
        <p:nvSpPr>
          <p:cNvPr id="73731" name="직사각형 11"/>
          <p:cNvSpPr>
            <a:spLocks noChangeArrowheads="1"/>
          </p:cNvSpPr>
          <p:nvPr/>
        </p:nvSpPr>
        <p:spPr bwMode="auto">
          <a:xfrm>
            <a:off x="2798763" y="1384300"/>
            <a:ext cx="443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판단의 기준점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400" i="1">
                <a:latin typeface="나눔고딕" panose="020D0604000000000000" pitchFamily="50" charset="-127"/>
                <a:ea typeface="나눔고딕" panose="020D0604000000000000" pitchFamily="50" charset="-127"/>
              </a:rPr>
              <a:t>reference point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으로부터 멀어지는 경향</a:t>
            </a:r>
          </a:p>
        </p:txBody>
      </p:sp>
      <p:grpSp>
        <p:nvGrpSpPr>
          <p:cNvPr id="7373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373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사회판단이론</a:t>
              </a:r>
            </a:p>
          </p:txBody>
        </p:sp>
        <p:sp>
          <p:nvSpPr>
            <p:cNvPr id="1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73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1539875" y="1268413"/>
            <a:ext cx="1258888" cy="539750"/>
          </a:xfrm>
          <a:prstGeom prst="rect">
            <a:avLst/>
          </a:prstGeom>
          <a:solidFill>
            <a:srgbClr val="108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대비효과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1539875" y="1989138"/>
            <a:ext cx="1258888" cy="539750"/>
          </a:xfrm>
          <a:prstGeom prst="rect">
            <a:avLst/>
          </a:prstGeom>
          <a:solidFill>
            <a:srgbClr val="108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동화효과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3735" name="직사각형 11"/>
          <p:cNvSpPr>
            <a:spLocks noChangeArrowheads="1"/>
          </p:cNvSpPr>
          <p:nvPr/>
        </p:nvSpPr>
        <p:spPr bwMode="auto">
          <a:xfrm>
            <a:off x="2798763" y="2105025"/>
            <a:ext cx="4652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판단이 기준점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400" i="1">
                <a:latin typeface="나눔고딕" panose="020D0604000000000000" pitchFamily="50" charset="-127"/>
                <a:ea typeface="나눔고딕" panose="020D0604000000000000" pitchFamily="50" charset="-127"/>
              </a:rPr>
              <a:t>reference point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으로 가깝게 이동하는 경향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직사각형 20"/>
          <p:cNvSpPr>
            <a:spLocks noChangeArrowheads="1"/>
          </p:cNvSpPr>
          <p:nvPr/>
        </p:nvSpPr>
        <p:spPr bwMode="auto">
          <a:xfrm>
            <a:off x="984250" y="2078038"/>
            <a:ext cx="71691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35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중심경로에 의한 태도형성</a:t>
            </a:r>
            <a:endParaRPr lang="en-US" altLang="ko-KR" sz="14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r>
              <a:rPr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200" b="1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정교화 가능성이 높을 때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정보처리를 하려는 노력의 정도가 높을 때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태도는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주로 중심단서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제품정보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의 영향을 받아 형성됨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    -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중심경로를 통해 형성된 태도는 장기간 지속되며 구매행동에 영향을 미칠 가능성이 높음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    -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보통 고관여 소비자가 이에 해당함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14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주변경로에 의한 태도형성 </a:t>
            </a:r>
            <a:endParaRPr lang="en-US" altLang="ko-KR" sz="14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정교화 가능성이 낮을 때 태도는 주로 주변단서 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광고모델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음악 등의 실행적 단서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에 영향을 받아 형성됨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    -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주변경로를 통해 형성된 태도는 일시적으로 유지되고 쉽게 변화되며 구매행동으로 이어질 가능성이 낮음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    - 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보통 저관여 소비자가 이에 해당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5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grpSp>
        <p:nvGrpSpPr>
          <p:cNvPr id="74755" name="Group 10"/>
          <p:cNvGrpSpPr>
            <a:grpSpLocks/>
          </p:cNvGrpSpPr>
          <p:nvPr/>
        </p:nvGrpSpPr>
        <p:grpSpPr bwMode="auto">
          <a:xfrm>
            <a:off x="4584700" y="1450975"/>
            <a:ext cx="3587750" cy="717550"/>
            <a:chOff x="1943708" y="1874538"/>
            <a:chExt cx="4932548" cy="1233541"/>
          </a:xfrm>
        </p:grpSpPr>
        <p:grpSp>
          <p:nvGrpSpPr>
            <p:cNvPr id="74761" name="Group 11"/>
            <p:cNvGrpSpPr>
              <a:grpSpLocks/>
            </p:cNvGrpSpPr>
            <p:nvPr/>
          </p:nvGrpSpPr>
          <p:grpSpPr bwMode="auto">
            <a:xfrm>
              <a:off x="2124921" y="2042751"/>
              <a:ext cx="4463303" cy="956435"/>
              <a:chOff x="2124921" y="2042751"/>
              <a:chExt cx="5256584" cy="1137227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5150273" y="2186706"/>
                <a:ext cx="2231155" cy="934542"/>
              </a:xfrm>
              <a:prstGeom prst="roundRect">
                <a:avLst>
                  <a:gd name="adj" fmla="val 49686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r>
                  <a:rPr lang="ko-KR" altLang="en-US" sz="1000" dirty="0">
                    <a:latin typeface="나눔고딕" pitchFamily="50" charset="-127"/>
                    <a:ea typeface="나눔고딕" pitchFamily="50" charset="-127"/>
                  </a:rPr>
                  <a:t>태도 형성</a:t>
                </a: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2124848" y="2043928"/>
                <a:ext cx="2519046" cy="506211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r>
                  <a:rPr lang="ko-KR" altLang="en-US" sz="900" dirty="0">
                    <a:latin typeface="나눔고딕" pitchFamily="50" charset="-127"/>
                    <a:ea typeface="나눔고딕" pitchFamily="50" charset="-127"/>
                  </a:rPr>
                  <a:t>중심 경로</a:t>
                </a: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2124848" y="2670203"/>
                <a:ext cx="2519046" cy="509454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r>
                  <a:rPr lang="ko-KR" altLang="en-US" sz="900" dirty="0">
                    <a:latin typeface="나눔고딕" pitchFamily="50" charset="-127"/>
                    <a:ea typeface="나눔고딕" pitchFamily="50" charset="-127"/>
                  </a:rPr>
                  <a:t>주변 경로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943708" y="1874538"/>
              <a:ext cx="4932548" cy="123354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000">
                <a:solidFill>
                  <a:srgbClr val="FFFFFF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" name="양쪽 모서리가 둥근 사각형 23"/>
          <p:cNvSpPr>
            <a:spLocks noChangeArrowheads="1"/>
          </p:cNvSpPr>
          <p:nvPr/>
        </p:nvSpPr>
        <p:spPr bwMode="auto">
          <a:xfrm>
            <a:off x="984250" y="5119688"/>
            <a:ext cx="7151688" cy="649287"/>
          </a:xfrm>
          <a:custGeom>
            <a:avLst/>
            <a:gdLst>
              <a:gd name="T0" fmla="*/ 7151688 w 7151688"/>
              <a:gd name="T1" fmla="*/ 324644 h 649287"/>
              <a:gd name="T2" fmla="*/ 3575844 w 7151688"/>
              <a:gd name="T3" fmla="*/ 649287 h 649287"/>
              <a:gd name="T4" fmla="*/ 0 w 7151688"/>
              <a:gd name="T5" fmla="*/ 324644 h 649287"/>
              <a:gd name="T6" fmla="*/ 3575844 w 7151688"/>
              <a:gd name="T7" fmla="*/ 0 h 649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085 w 7151688"/>
              <a:gd name="T13" fmla="*/ 95085 h 649287"/>
              <a:gd name="T14" fmla="*/ 7056603 w 7151688"/>
              <a:gd name="T15" fmla="*/ 554202 h 649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1688" h="649287">
                <a:moveTo>
                  <a:pt x="324644" y="0"/>
                </a:moveTo>
                <a:lnTo>
                  <a:pt x="6827045" y="0"/>
                </a:lnTo>
                <a:lnTo>
                  <a:pt x="6827045" y="-1"/>
                </a:lnTo>
                <a:cubicBezTo>
                  <a:pt x="7006340" y="0"/>
                  <a:pt x="7151689" y="145348"/>
                  <a:pt x="7151689" y="324644"/>
                </a:cubicBezTo>
                <a:cubicBezTo>
                  <a:pt x="7151689" y="324644"/>
                  <a:pt x="7151688" y="324644"/>
                  <a:pt x="7151688" y="324644"/>
                </a:cubicBezTo>
                <a:cubicBezTo>
                  <a:pt x="7151688" y="503939"/>
                  <a:pt x="7006339" y="649287"/>
                  <a:pt x="6827044" y="649287"/>
                </a:cubicBezTo>
                <a:lnTo>
                  <a:pt x="324644" y="649287"/>
                </a:lnTo>
                <a:lnTo>
                  <a:pt x="324644" y="649286"/>
                </a:lnTo>
                <a:cubicBezTo>
                  <a:pt x="145348" y="649286"/>
                  <a:pt x="-1" y="503938"/>
                  <a:pt x="-1" y="324642"/>
                </a:cubicBezTo>
                <a:lnTo>
                  <a:pt x="0" y="324644"/>
                </a:lnTo>
                <a:lnTo>
                  <a:pt x="-1" y="324643"/>
                </a:lnTo>
                <a:cubicBezTo>
                  <a:pt x="0" y="145348"/>
                  <a:pt x="145348" y="0"/>
                  <a:pt x="324644" y="0"/>
                </a:cubicBezTo>
                <a:cubicBezTo>
                  <a:pt x="324644" y="-1"/>
                  <a:pt x="324644" y="0"/>
                  <a:pt x="32464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marL="457200" indent="-457200" algn="ctr" latinLnBrk="1">
              <a:lnSpc>
                <a:spcPct val="135000"/>
              </a:lnSpc>
              <a:defRPr/>
            </a:pP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정교화 가능성은 소비자의 제품정보처리 동기와 능력에 의해 결정된다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. </a:t>
            </a:r>
            <a:br>
              <a:rPr lang="en-US" altLang="ko-KR" sz="1200" dirty="0"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즉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제품정보를 처리하려는 동기와 능력이 클수록 정교화 가능성은 커진다는 것을 의미</a:t>
            </a:r>
            <a:r>
              <a:rPr lang="en-US" altLang="ko-KR" sz="1200" dirty="0">
                <a:latin typeface="나눔고딕" pitchFamily="50" charset="-127"/>
                <a:ea typeface="나눔고딕" pitchFamily="50" charset="-127"/>
              </a:rPr>
              <a:t>!</a:t>
            </a:r>
            <a:r>
              <a:rPr lang="ko-KR" altLang="en-US" sz="1200" dirty="0"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grpSp>
        <p:nvGrpSpPr>
          <p:cNvPr id="74757" name="Group 9"/>
          <p:cNvGrpSpPr>
            <a:grpSpLocks/>
          </p:cNvGrpSpPr>
          <p:nvPr/>
        </p:nvGrpSpPr>
        <p:grpSpPr bwMode="auto">
          <a:xfrm>
            <a:off x="1060450" y="873125"/>
            <a:ext cx="4232275" cy="430213"/>
            <a:chOff x="1060450" y="1052736"/>
            <a:chExt cx="4231034" cy="430887"/>
          </a:xfrm>
        </p:grpSpPr>
        <p:sp>
          <p:nvSpPr>
            <p:cNvPr id="74758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38325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정교화 가능성 모델 </a:t>
              </a:r>
              <a:r>
                <a:rPr kumimoji="0" lang="en-US" altLang="ko-KR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(ELM)</a:t>
              </a:r>
              <a:endParaRPr kumimoji="0" lang="ko-KR" altLang="en-US" sz="2000" b="1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1060450" y="1063866"/>
              <a:ext cx="352322" cy="349797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0" lang="ko-KR" altLang="en-US" sz="1800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760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75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578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정교화 가능성 모델</a:t>
              </a:r>
            </a:p>
          </p:txBody>
        </p:sp>
        <p:sp>
          <p:nvSpPr>
            <p:cNvPr id="1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579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2256248" y="1268723"/>
          <a:ext cx="6456281" cy="108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256248" y="4329114"/>
          <a:ext cx="6456281" cy="108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2232025" y="3068638"/>
            <a:ext cx="1260475" cy="5397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주의 및 이해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62263" y="2349500"/>
            <a:ext cx="0" cy="5397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250825" y="3068638"/>
            <a:ext cx="1441450" cy="539750"/>
          </a:xfrm>
          <a:prstGeom prst="rect">
            <a:avLst/>
          </a:prstGeom>
          <a:solidFill>
            <a:srgbClr val="108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커뮤니케이션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62263" y="3789363"/>
            <a:ext cx="0" cy="5397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785" name="Rectangle 4"/>
          <p:cNvSpPr>
            <a:spLocks noChangeArrowheads="1"/>
          </p:cNvSpPr>
          <p:nvPr/>
        </p:nvSpPr>
        <p:spPr bwMode="auto">
          <a:xfrm>
            <a:off x="3492500" y="2349500"/>
            <a:ext cx="1079500" cy="3587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중심경로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5786" name="Rectangle 4"/>
          <p:cNvSpPr>
            <a:spLocks noChangeArrowheads="1"/>
          </p:cNvSpPr>
          <p:nvPr/>
        </p:nvSpPr>
        <p:spPr bwMode="auto">
          <a:xfrm>
            <a:off x="3492500" y="3789363"/>
            <a:ext cx="1079500" cy="3603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주변경로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Isosceles Triangle 4"/>
          <p:cNvSpPr/>
          <p:nvPr/>
        </p:nvSpPr>
        <p:spPr>
          <a:xfrm rot="5400000">
            <a:off x="1766094" y="3250407"/>
            <a:ext cx="388937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en-US" altLang="ko-KR" sz="180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직사각형 44"/>
          <p:cNvSpPr>
            <a:spLocks noChangeArrowheads="1"/>
          </p:cNvSpPr>
          <p:nvPr/>
        </p:nvSpPr>
        <p:spPr bwMode="auto">
          <a:xfrm>
            <a:off x="2060575" y="1628775"/>
            <a:ext cx="5270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sz="16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6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여성들이 다이어트 식품 고를 때 중요시하는 단서는</a:t>
            </a:r>
            <a:r>
              <a:rPr lang="en-US" altLang="ko-KR" sz="1600" b="1" i="1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1600" b="1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양쪽 모서리가 둥근 사각형 23"/>
          <p:cNvSpPr>
            <a:spLocks noChangeArrowheads="1"/>
          </p:cNvSpPr>
          <p:nvPr/>
        </p:nvSpPr>
        <p:spPr bwMode="auto">
          <a:xfrm>
            <a:off x="1958975" y="2505075"/>
            <a:ext cx="1793875" cy="469900"/>
          </a:xfrm>
          <a:custGeom>
            <a:avLst/>
            <a:gdLst>
              <a:gd name="T0" fmla="*/ 1793875 w 1793875"/>
              <a:gd name="T1" fmla="*/ 234950 h 469900"/>
              <a:gd name="T2" fmla="*/ 896938 w 1793875"/>
              <a:gd name="T3" fmla="*/ 469900 h 469900"/>
              <a:gd name="T4" fmla="*/ 0 w 1793875"/>
              <a:gd name="T5" fmla="*/ 234950 h 469900"/>
              <a:gd name="T6" fmla="*/ 896938 w 1793875"/>
              <a:gd name="T7" fmla="*/ 0 h 4699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8815 w 1793875"/>
              <a:gd name="T13" fmla="*/ 68815 h 469900"/>
              <a:gd name="T14" fmla="*/ 1725060 w 1793875"/>
              <a:gd name="T15" fmla="*/ 401085 h 469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3875" h="469900">
                <a:moveTo>
                  <a:pt x="234950" y="0"/>
                </a:moveTo>
                <a:lnTo>
                  <a:pt x="1558925" y="0"/>
                </a:lnTo>
                <a:lnTo>
                  <a:pt x="1558925" y="-1"/>
                </a:lnTo>
                <a:cubicBezTo>
                  <a:pt x="1688684" y="-1"/>
                  <a:pt x="1793875" y="105190"/>
                  <a:pt x="1793875" y="234950"/>
                </a:cubicBezTo>
                <a:cubicBezTo>
                  <a:pt x="1793875" y="364709"/>
                  <a:pt x="1688684" y="469899"/>
                  <a:pt x="1558925" y="469899"/>
                </a:cubicBezTo>
                <a:lnTo>
                  <a:pt x="234950" y="469900"/>
                </a:lnTo>
                <a:lnTo>
                  <a:pt x="234950" y="469899"/>
                </a:lnTo>
                <a:cubicBezTo>
                  <a:pt x="105190" y="469899"/>
                  <a:pt x="-1" y="364709"/>
                  <a:pt x="-1" y="234949"/>
                </a:cubicBezTo>
                <a:lnTo>
                  <a:pt x="0" y="234950"/>
                </a:lnTo>
                <a:lnTo>
                  <a:pt x="-1" y="234949"/>
                </a:lnTo>
                <a:cubicBezTo>
                  <a:pt x="-1" y="105190"/>
                  <a:pt x="105190" y="-1"/>
                  <a:pt x="234950" y="-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latinLnBrk="1">
              <a:defRPr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중심단서</a:t>
            </a:r>
            <a:endParaRPr lang="en-US" altLang="ko-KR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양쪽 모서리가 둥근 사각형 23"/>
          <p:cNvSpPr>
            <a:spLocks noChangeArrowheads="1"/>
          </p:cNvSpPr>
          <p:nvPr/>
        </p:nvSpPr>
        <p:spPr bwMode="auto">
          <a:xfrm>
            <a:off x="5367338" y="2505075"/>
            <a:ext cx="1793875" cy="469900"/>
          </a:xfrm>
          <a:custGeom>
            <a:avLst/>
            <a:gdLst>
              <a:gd name="T0" fmla="*/ 1793875 w 1793875"/>
              <a:gd name="T1" fmla="*/ 234950 h 469900"/>
              <a:gd name="T2" fmla="*/ 896938 w 1793875"/>
              <a:gd name="T3" fmla="*/ 469900 h 469900"/>
              <a:gd name="T4" fmla="*/ 0 w 1793875"/>
              <a:gd name="T5" fmla="*/ 234950 h 469900"/>
              <a:gd name="T6" fmla="*/ 896938 w 1793875"/>
              <a:gd name="T7" fmla="*/ 0 h 4699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8815 w 1793875"/>
              <a:gd name="T13" fmla="*/ 68815 h 469900"/>
              <a:gd name="T14" fmla="*/ 1725060 w 1793875"/>
              <a:gd name="T15" fmla="*/ 401085 h 469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3875" h="469900">
                <a:moveTo>
                  <a:pt x="234950" y="0"/>
                </a:moveTo>
                <a:lnTo>
                  <a:pt x="1558925" y="0"/>
                </a:lnTo>
                <a:lnTo>
                  <a:pt x="1558925" y="-1"/>
                </a:lnTo>
                <a:cubicBezTo>
                  <a:pt x="1688684" y="-1"/>
                  <a:pt x="1793875" y="105190"/>
                  <a:pt x="1793875" y="234950"/>
                </a:cubicBezTo>
                <a:cubicBezTo>
                  <a:pt x="1793875" y="364709"/>
                  <a:pt x="1688684" y="469899"/>
                  <a:pt x="1558925" y="469899"/>
                </a:cubicBezTo>
                <a:lnTo>
                  <a:pt x="234950" y="469900"/>
                </a:lnTo>
                <a:lnTo>
                  <a:pt x="234950" y="469899"/>
                </a:lnTo>
                <a:cubicBezTo>
                  <a:pt x="105190" y="469899"/>
                  <a:pt x="-1" y="364709"/>
                  <a:pt x="-1" y="234949"/>
                </a:cubicBezTo>
                <a:lnTo>
                  <a:pt x="0" y="234950"/>
                </a:lnTo>
                <a:lnTo>
                  <a:pt x="-1" y="234949"/>
                </a:lnTo>
                <a:cubicBezTo>
                  <a:pt x="-1" y="105190"/>
                  <a:pt x="105190" y="-1"/>
                  <a:pt x="234950" y="-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latinLnBrk="1">
              <a:defRPr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주변단서</a:t>
            </a:r>
            <a:endParaRPr lang="en-US" altLang="ko-KR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모서리가 둥근 직사각형 13"/>
          <p:cNvSpPr/>
          <p:nvPr/>
        </p:nvSpPr>
        <p:spPr>
          <a:xfrm>
            <a:off x="1881188" y="3201988"/>
            <a:ext cx="1951037" cy="19939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가격</a:t>
            </a:r>
            <a:endParaRPr kumimoji="0" lang="en-US" altLang="ko-KR" sz="14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맛</a:t>
            </a:r>
            <a:endParaRPr kumimoji="0" lang="en-US" altLang="ko-KR" sz="14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칼로리</a:t>
            </a:r>
            <a:endParaRPr kumimoji="0" lang="en-US" altLang="ko-KR" sz="14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 ETC</a:t>
            </a:r>
          </a:p>
          <a:p>
            <a:pPr algn="ctr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=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제품정보</a:t>
            </a:r>
            <a:endParaRPr kumimoji="0" lang="ko-KR" altLang="ko-KR" sz="1400" dirty="0">
              <a:solidFill>
                <a:schemeClr val="tx1"/>
              </a:solidFill>
              <a:latin typeface="나눔고딕"/>
              <a:ea typeface="나눔고딕"/>
              <a:cs typeface="나눔고딕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89550" y="3201988"/>
            <a:ext cx="1951038" cy="199390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광고모델</a:t>
            </a:r>
            <a:endParaRPr kumimoji="0" lang="en-US" altLang="ko-KR" sz="140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latinLnBrk="1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배경음악</a:t>
            </a:r>
            <a:endParaRPr kumimoji="0" lang="en-US" altLang="ko-KR" sz="140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latinLnBrk="1">
              <a:lnSpc>
                <a:spcPct val="150000"/>
              </a:lnSpc>
              <a:defRPr/>
            </a:pPr>
            <a:r>
              <a:rPr kumimoji="0" lang="ko-KR" altLang="en-US" sz="140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색</a:t>
            </a:r>
            <a:endParaRPr kumimoji="0" lang="en-US" altLang="ko-KR" sz="140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algn="ctr" latinLnBrk="1">
              <a:lnSpc>
                <a:spcPct val="150000"/>
              </a:lnSpc>
              <a:defRPr/>
            </a:pPr>
            <a:r>
              <a:rPr kumimoji="0" lang="en-US" altLang="ko-KR" sz="140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ETC</a:t>
            </a:r>
          </a:p>
        </p:txBody>
      </p:sp>
      <p:cxnSp>
        <p:nvCxnSpPr>
          <p:cNvPr id="15" name="직선 연결선 18"/>
          <p:cNvCxnSpPr/>
          <p:nvPr/>
        </p:nvCxnSpPr>
        <p:spPr>
          <a:xfrm rot="5400000">
            <a:off x="3036094" y="3850482"/>
            <a:ext cx="3049587" cy="0"/>
          </a:xfrm>
          <a:prstGeom prst="line">
            <a:avLst/>
          </a:prstGeom>
          <a:ln w="9525" cmpd="sng">
            <a:solidFill>
              <a:srgbClr val="7F7F7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680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680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정교화 가능성 모델</a:t>
              </a:r>
            </a:p>
          </p:txBody>
        </p:sp>
        <p:sp>
          <p:nvSpPr>
            <p:cNvPr id="18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81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446088" y="1774825"/>
            <a:ext cx="4876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35000"/>
              </a:lnSpc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다속성 태도 모델을 이용한 효과적인 태도변화 방법</a:t>
            </a:r>
          </a:p>
        </p:txBody>
      </p:sp>
      <p:sp>
        <p:nvSpPr>
          <p:cNvPr id="9" name="모서리가 둥근 직사각형 13"/>
          <p:cNvSpPr/>
          <p:nvPr/>
        </p:nvSpPr>
        <p:spPr>
          <a:xfrm>
            <a:off x="446088" y="2379663"/>
            <a:ext cx="8207375" cy="2670175"/>
          </a:xfrm>
          <a:prstGeom prst="roundRect">
            <a:avLst>
              <a:gd name="adj" fmla="val 1156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35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1) 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의사결정에서 중요한 속성에 대한 평가를 변화시킴</a:t>
            </a: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예컨대 자사 상표의 강점인 속성의 중요도를 부각시키고 약점인 속성의 중요도를 과소평가하도록 함</a:t>
            </a:r>
            <a:r>
              <a:rPr lang="en-US" altLang="ko-KR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).</a:t>
            </a:r>
          </a:p>
          <a:p>
            <a:pPr latinLnBrk="1">
              <a:lnSpc>
                <a:spcPct val="135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</a:p>
          <a:p>
            <a:pPr latinLnBrk="1">
              <a:lnSpc>
                <a:spcPct val="135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2) 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속성에 대한 신념을 변화시킴</a:t>
            </a:r>
          </a:p>
          <a:p>
            <a:pPr latinLnBrk="1">
              <a:lnSpc>
                <a:spcPct val="135000"/>
              </a:lnSpc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상표 속성에 대한 부정적 신념을 약화 또는 긍정적으로 변화시키거나 긍정적 신념을 더욱 긍정적으로 강화시킬 수 있음</a:t>
            </a:r>
            <a:r>
              <a:rPr lang="en-US" altLang="ko-KR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).</a:t>
            </a:r>
          </a:p>
          <a:p>
            <a:pPr latinLnBrk="1">
              <a:lnSpc>
                <a:spcPct val="135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</a:p>
          <a:p>
            <a:pPr latinLnBrk="1">
              <a:lnSpc>
                <a:spcPct val="135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3) </a:t>
            </a:r>
            <a:r>
              <a:rPr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새로운 속성을 추가하여 새로운 신념을 형성함</a:t>
            </a:r>
          </a:p>
          <a:p>
            <a:pPr latinLnBrk="1">
              <a:lnSpc>
                <a:spcPct val="135000"/>
              </a:lnSpc>
              <a:defRPr/>
            </a:pPr>
            <a:r>
              <a:rPr lang="en-US" altLang="ko-KR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타사 대비 우위에 있는 속성에 한함</a:t>
            </a:r>
            <a:r>
              <a:rPr lang="en-US" altLang="ko-KR" sz="12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).</a:t>
            </a:r>
          </a:p>
        </p:txBody>
      </p:sp>
      <p:sp>
        <p:nvSpPr>
          <p:cNvPr id="14" name="직사각형 9"/>
          <p:cNvSpPr/>
          <p:nvPr/>
        </p:nvSpPr>
        <p:spPr>
          <a:xfrm>
            <a:off x="600075" y="19716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0965" name="그룹 18"/>
          <p:cNvGrpSpPr>
            <a:grpSpLocks/>
          </p:cNvGrpSpPr>
          <p:nvPr/>
        </p:nvGrpSpPr>
        <p:grpSpPr bwMode="auto">
          <a:xfrm>
            <a:off x="198438" y="188913"/>
            <a:ext cx="2759075" cy="430212"/>
            <a:chOff x="818218" y="679012"/>
            <a:chExt cx="2758700" cy="430887"/>
          </a:xfrm>
        </p:grpSpPr>
        <p:sp>
          <p:nvSpPr>
            <p:cNvPr id="40966" name="직사각형 10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다속성 모델</a:t>
              </a: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7632"/>
              <a:ext cx="274600" cy="271888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968" name="TextBox 4"/>
            <p:cNvSpPr txBox="1">
              <a:spLocks noChangeArrowheads="1"/>
            </p:cNvSpPr>
            <p:nvPr/>
          </p:nvSpPr>
          <p:spPr bwMode="auto">
            <a:xfrm>
              <a:off x="906558" y="679012"/>
              <a:ext cx="170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28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28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직사각형 44"/>
          <p:cNvSpPr>
            <a:spLocks noChangeArrowheads="1"/>
          </p:cNvSpPr>
          <p:nvPr/>
        </p:nvSpPr>
        <p:spPr bwMode="auto">
          <a:xfrm>
            <a:off x="1963738" y="1268413"/>
            <a:ext cx="139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중심경로 사례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9"/>
          <p:cNvSpPr/>
          <p:nvPr/>
        </p:nvSpPr>
        <p:spPr>
          <a:xfrm>
            <a:off x="1881188" y="13906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782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783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정교화 가능성 모델</a:t>
              </a: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83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77829" name="Picture 1" descr="스크린샷 2015-02-05 오전 2.5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735138"/>
            <a:ext cx="54006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Box 2"/>
          <p:cNvSpPr txBox="1">
            <a:spLocks noChangeArrowheads="1"/>
          </p:cNvSpPr>
          <p:nvPr/>
        </p:nvSpPr>
        <p:spPr bwMode="auto">
          <a:xfrm>
            <a:off x="3170238" y="4986338"/>
            <a:ext cx="3022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맛있는 우유 </a:t>
            </a: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GT’</a:t>
            </a:r>
          </a:p>
          <a:p>
            <a:pPr algn="ctr" eaLnBrk="1" latinLnBrk="1" hangingPunct="1">
              <a:lnSpc>
                <a:spcPct val="130000"/>
              </a:lnSpc>
            </a:pP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제품속성인 </a:t>
            </a:r>
            <a:r>
              <a:rPr kumimoji="0"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GT</a:t>
            </a:r>
            <a:r>
              <a:rPr kumimoji="0"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공법의 신기술을 강조한 광고</a:t>
            </a:r>
            <a:endParaRPr kumimoji="0"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직사각형 44"/>
          <p:cNvSpPr>
            <a:spLocks noChangeArrowheads="1"/>
          </p:cNvSpPr>
          <p:nvPr/>
        </p:nvSpPr>
        <p:spPr bwMode="auto">
          <a:xfrm>
            <a:off x="2322513" y="1089025"/>
            <a:ext cx="139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주변경로 사례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2239963" y="12112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8852" name="그림 18" descr="김연아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481138"/>
            <a:ext cx="4667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885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정교화 가능성 모델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85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6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8854" name="TextBox 1"/>
          <p:cNvSpPr txBox="1">
            <a:spLocks noChangeArrowheads="1"/>
          </p:cNvSpPr>
          <p:nvPr/>
        </p:nvSpPr>
        <p:spPr bwMode="auto">
          <a:xfrm>
            <a:off x="2592388" y="4689475"/>
            <a:ext cx="38687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‘W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연아라인</a:t>
            </a: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W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수현라인 워킹화</a:t>
            </a: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</a:p>
          <a:p>
            <a:pPr eaLnBrk="1" latinLnBrk="1" hangingPunct="1">
              <a:lnSpc>
                <a:spcPct val="150000"/>
              </a:lnSpc>
            </a:pPr>
            <a:r>
              <a:rPr kumimoji="0"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제품속성 외에 김연아와 김수현의 매력으로 소비자를 끌어드림</a:t>
            </a:r>
            <a:endParaRPr kumimoji="0"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kumimoji="0"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출시한지 한달 만에 </a:t>
            </a:r>
            <a:r>
              <a:rPr kumimoji="0"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kumimoji="0"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만족 판매</a:t>
            </a:r>
            <a:endParaRPr kumimoji="0"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endParaRPr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직사각형 44"/>
          <p:cNvSpPr>
            <a:spLocks noChangeArrowheads="1"/>
          </p:cNvSpPr>
          <p:nvPr/>
        </p:nvSpPr>
        <p:spPr bwMode="auto">
          <a:xfrm>
            <a:off x="1131888" y="1808163"/>
            <a:ext cx="569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개관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1049338" y="19304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3"/>
          <p:cNvSpPr/>
          <p:nvPr/>
        </p:nvSpPr>
        <p:spPr>
          <a:xfrm>
            <a:off x="681038" y="2232025"/>
            <a:ext cx="7837487" cy="3143250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35000"/>
              </a:lnSpc>
              <a:defRPr/>
            </a:pP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프리스타드와 라이트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(Friestad</a:t>
            </a:r>
            <a:r>
              <a:rPr lang="ko-KR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&amp;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Wright</a:t>
            </a:r>
            <a:r>
              <a:rPr lang="ko-KR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1994)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가 정리한 내용으로</a:t>
            </a: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5000"/>
              </a:lnSpc>
              <a:defRPr/>
            </a:pP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소비자의 설득지식이 설득 시도에 대응하는 과정에서 어떠한 영향을 미치는가를 종합적으로 다룸</a:t>
            </a: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5000"/>
              </a:lnSpc>
              <a:defRPr/>
            </a:pP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5000"/>
              </a:lnSpc>
              <a:defRPr/>
            </a:pP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여러 설득 상황에서 소비자가 자신의 심리적 행동을 어떻게 이끌어 가는지를 포함하여 오랜 시간에  걸쳐 설득에 대해 배우는 소비자 능력에 초점을 맞추어 보다 확장된 설득의 개념화를 시도함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 </a:t>
            </a:r>
          </a:p>
          <a:p>
            <a:pPr latinLnBrk="1">
              <a:lnSpc>
                <a:spcPct val="135000"/>
              </a:lnSpc>
              <a:defRPr/>
            </a:pP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5000"/>
              </a:lnSpc>
              <a:defRPr/>
            </a:pPr>
            <a:r>
              <a:rPr lang="ko-KR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궁극적 목적은 ‘타겟’과 ‘에이전트’의 설득지식에 대한 통합적 이론 구축</a:t>
            </a: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5000"/>
              </a:lnSpc>
              <a:buFontTx/>
              <a:buChar char="•"/>
              <a:defRPr/>
            </a:pP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35000"/>
              </a:lnSpc>
              <a:defRPr/>
            </a:pPr>
            <a:r>
              <a:rPr lang="ko-KR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설득지식모델은 설득상황에서 소비자가 주체적 존재임을 강조하며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latinLnBrk="1">
              <a:lnSpc>
                <a:spcPct val="135000"/>
              </a:lnSpc>
              <a:defRPr/>
            </a:pP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설득지식의 차이를 조작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측정한다는 점에서 새로운 이론으로 평가됨</a:t>
            </a: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9877" name="Group 9"/>
          <p:cNvGrpSpPr>
            <a:grpSpLocks/>
          </p:cNvGrpSpPr>
          <p:nvPr/>
        </p:nvGrpSpPr>
        <p:grpSpPr bwMode="auto">
          <a:xfrm>
            <a:off x="1060450" y="873125"/>
            <a:ext cx="4232275" cy="430213"/>
            <a:chOff x="1060450" y="1052736"/>
            <a:chExt cx="4231034" cy="430887"/>
          </a:xfrm>
        </p:grpSpPr>
        <p:sp>
          <p:nvSpPr>
            <p:cNvPr id="79878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38325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지식 모델</a:t>
              </a: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1060450" y="1063866"/>
              <a:ext cx="352322" cy="349797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0" lang="ko-KR" altLang="en-US" sz="1800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9880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75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직사각형 44"/>
          <p:cNvSpPr>
            <a:spLocks noChangeArrowheads="1"/>
          </p:cNvSpPr>
          <p:nvPr/>
        </p:nvSpPr>
        <p:spPr bwMode="auto">
          <a:xfrm>
            <a:off x="1131888" y="1808163"/>
            <a:ext cx="1012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 과정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1049338" y="19304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3"/>
          <p:cNvSpPr/>
          <p:nvPr/>
        </p:nvSpPr>
        <p:spPr>
          <a:xfrm>
            <a:off x="681038" y="2232025"/>
            <a:ext cx="7837487" cy="2246313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25000"/>
              </a:lnSpc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소비자는 타겟</a:t>
            </a:r>
            <a: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, 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에이전트</a:t>
            </a:r>
            <a: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, 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관찰자로서의 역할을 오가면서 지속적으로 설득지식을 계발함</a:t>
            </a:r>
            <a:endParaRPr kumimoji="0"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latinLnBrk="1">
              <a:lnSpc>
                <a:spcPct val="125000"/>
              </a:lnSpc>
              <a:buFontTx/>
              <a:buChar char="•"/>
              <a:defRPr/>
            </a:pPr>
            <a:endParaRPr kumimoji="0"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latinLnBrk="1">
              <a:lnSpc>
                <a:spcPct val="125000"/>
              </a:lnSpc>
              <a:defRPr/>
            </a:pPr>
            <a:r>
              <a:rPr kumimoji="0" lang="ko-KR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소비자는 설득지식을 통해 설득 시도에 대한 해석과 대처에 필요한 정보를 얻고</a:t>
            </a:r>
            <a: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, </a:t>
            </a:r>
            <a:b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</a:br>
            <a: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 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에이전트에 대한 관찰과 상호작용을 통해 에이전트 지식과 주제 지식을 활성화시킴</a:t>
            </a:r>
            <a:endParaRPr kumimoji="0"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latinLnBrk="1">
              <a:lnSpc>
                <a:spcPct val="125000"/>
              </a:lnSpc>
              <a:buFontTx/>
              <a:buChar char="•"/>
              <a:defRPr/>
            </a:pPr>
            <a:endParaRPr kumimoji="0"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latinLnBrk="1">
              <a:lnSpc>
                <a:spcPct val="125000"/>
              </a:lnSpc>
              <a:defRPr/>
            </a:pPr>
            <a:r>
              <a:rPr kumimoji="0" lang="ko-KR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소비자가 정신적 자원을 세가지 지식구조에 어떻게 할당하는가는 설득 에피소드</a:t>
            </a:r>
            <a: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, </a:t>
            </a:r>
            <a:b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</a:br>
            <a: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  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각 지식의 계발 수준</a:t>
            </a:r>
            <a: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, 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상황적 목적</a:t>
            </a:r>
            <a:r>
              <a:rPr kumimoji="0"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, 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정보처리 기회 등에 따라 상이함</a:t>
            </a:r>
            <a:endParaRPr kumimoji="0"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grpSp>
        <p:nvGrpSpPr>
          <p:cNvPr id="8090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090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지식 모델</a:t>
              </a: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90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63638" y="1684338"/>
          <a:ext cx="6938962" cy="3898900"/>
        </p:xfrm>
        <a:graphic>
          <a:graphicData uri="http://schemas.openxmlformats.org/drawingml/2006/table">
            <a:tbl>
              <a:tblPr/>
              <a:tblGrid>
                <a:gridCol w="1290637"/>
                <a:gridCol w="5648325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타겟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설득의 대상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소비자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유권자 등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에이전트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타깃이 설득 시도의 책임자로 생각하는 사람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설득 시도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타겟의 신념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태도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행위 등에 영향을 미치기 위해 정보를 제공하는 </a:t>
                      </a: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에이전트의 전략적 행위에 대한 타겟의 지각</a:t>
                      </a: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설득 에피소드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타겟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에이전트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관점에서 에이전트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타겟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의 행동에 대해 관찰할 수 있는 부분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설득 대응 행동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설득 시도에 대한 반응으로 타겟이 하고자 하는 행동</a:t>
                      </a: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설득 지식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에이전트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타겟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가 사용하는 전술에 대하여 축적해온 신념 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에이전트 지식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에이전트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타겟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의 특징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능력 및 목적 등에 대한 신념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주제 지식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타겟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에이전트</a:t>
                      </a: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이 지닌 설득 메시지의 주제에 대한 신념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47" name="직사각형 44"/>
          <p:cNvSpPr>
            <a:spLocks noChangeArrowheads="1"/>
          </p:cNvSpPr>
          <p:nvPr/>
        </p:nvSpPr>
        <p:spPr bwMode="auto">
          <a:xfrm>
            <a:off x="1246188" y="1089025"/>
            <a:ext cx="1011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 용어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9"/>
          <p:cNvSpPr/>
          <p:nvPr/>
        </p:nvSpPr>
        <p:spPr>
          <a:xfrm>
            <a:off x="1163638" y="12112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194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195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지식 모델</a:t>
              </a: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195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직사각형 44"/>
          <p:cNvSpPr>
            <a:spLocks noChangeArrowheads="1"/>
          </p:cNvSpPr>
          <p:nvPr/>
        </p:nvSpPr>
        <p:spPr bwMode="auto">
          <a:xfrm>
            <a:off x="2257425" y="1482725"/>
            <a:ext cx="954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설득지식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2174875" y="16049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3"/>
          <p:cNvSpPr/>
          <p:nvPr/>
        </p:nvSpPr>
        <p:spPr>
          <a:xfrm>
            <a:off x="1871663" y="1906588"/>
            <a:ext cx="5326062" cy="1887537"/>
          </a:xfrm>
          <a:prstGeom prst="roundRect">
            <a:avLst>
              <a:gd name="adj" fmla="val 13436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atinLnBrk="1">
              <a:lnSpc>
                <a:spcPct val="150000"/>
              </a:lnSpc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에이전트가 영향을 미치고자 하는 심리적 활동들에 대한 신념</a:t>
            </a:r>
            <a:endParaRPr kumimoji="0"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50000"/>
              </a:lnSpc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에이전트의 전술에 대한 신념</a:t>
            </a:r>
            <a:endParaRPr kumimoji="0"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50000"/>
              </a:lnSpc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자신의 대응 전술에 대한 신념</a:t>
            </a:r>
            <a:endParaRPr kumimoji="0"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50000"/>
              </a:lnSpc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에이전트 전술의 효과 및 적합성에 대한 신념</a:t>
            </a:r>
            <a:endParaRPr kumimoji="0"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atinLnBrk="1">
              <a:lnSpc>
                <a:spcPct val="150000"/>
              </a:lnSpc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-</a:t>
            </a:r>
            <a:r>
              <a:rPr kumimoji="0" lang="ko-KR" altLang="en-US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에이전트의 설득 목적과 자신의 대응 목적에 관한 신념</a:t>
            </a:r>
            <a:endParaRPr kumimoji="0"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양쪽 모서리가 둥근 사각형 23"/>
          <p:cNvSpPr>
            <a:spLocks noChangeArrowheads="1"/>
          </p:cNvSpPr>
          <p:nvPr/>
        </p:nvSpPr>
        <p:spPr bwMode="auto">
          <a:xfrm>
            <a:off x="625475" y="4332288"/>
            <a:ext cx="7893050" cy="717550"/>
          </a:xfrm>
          <a:custGeom>
            <a:avLst/>
            <a:gdLst>
              <a:gd name="T0" fmla="*/ 7893050 w 7893050"/>
              <a:gd name="T1" fmla="*/ 358775 h 717550"/>
              <a:gd name="T2" fmla="*/ 3946525 w 7893050"/>
              <a:gd name="T3" fmla="*/ 717550 h 717550"/>
              <a:gd name="T4" fmla="*/ 0 w 7893050"/>
              <a:gd name="T5" fmla="*/ 358775 h 717550"/>
              <a:gd name="T6" fmla="*/ 3946525 w 7893050"/>
              <a:gd name="T7" fmla="*/ 0 h 717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05082 w 7893050"/>
              <a:gd name="T13" fmla="*/ 105082 h 717550"/>
              <a:gd name="T14" fmla="*/ 7787968 w 7893050"/>
              <a:gd name="T15" fmla="*/ 612468 h 717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93050" h="717550">
                <a:moveTo>
                  <a:pt x="358775" y="0"/>
                </a:moveTo>
                <a:lnTo>
                  <a:pt x="7534275" y="0"/>
                </a:lnTo>
                <a:lnTo>
                  <a:pt x="7534275" y="-1"/>
                </a:lnTo>
                <a:cubicBezTo>
                  <a:pt x="7732420" y="0"/>
                  <a:pt x="7893050" y="160629"/>
                  <a:pt x="7893050" y="358775"/>
                </a:cubicBezTo>
                <a:cubicBezTo>
                  <a:pt x="7893050" y="358775"/>
                  <a:pt x="7893049" y="358775"/>
                  <a:pt x="7893049" y="358775"/>
                </a:cubicBezTo>
                <a:lnTo>
                  <a:pt x="7893050" y="358775"/>
                </a:lnTo>
                <a:cubicBezTo>
                  <a:pt x="7893050" y="556920"/>
                  <a:pt x="7732420" y="717549"/>
                  <a:pt x="7534275" y="717549"/>
                </a:cubicBezTo>
                <a:lnTo>
                  <a:pt x="358775" y="717550"/>
                </a:lnTo>
                <a:lnTo>
                  <a:pt x="358775" y="717549"/>
                </a:lnTo>
                <a:cubicBezTo>
                  <a:pt x="160629" y="717549"/>
                  <a:pt x="-1" y="556920"/>
                  <a:pt x="-1" y="358774"/>
                </a:cubicBezTo>
                <a:lnTo>
                  <a:pt x="0" y="358775"/>
                </a:lnTo>
                <a:lnTo>
                  <a:pt x="-1" y="358774"/>
                </a:lnTo>
                <a:cubicBezTo>
                  <a:pt x="0" y="160629"/>
                  <a:pt x="160629" y="0"/>
                  <a:pt x="358775" y="0"/>
                </a:cubicBezTo>
                <a:cubicBezTo>
                  <a:pt x="358775" y="-1"/>
                  <a:pt x="358775" y="0"/>
                  <a:pt x="358775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latinLnBrk="1">
              <a:lnSpc>
                <a:spcPct val="130000"/>
              </a:lnSpc>
              <a:defRPr/>
            </a:pPr>
            <a:r>
              <a:rPr kumimoji="0" lang="ko-KR" altLang="en-US" sz="1100">
                <a:latin typeface="나눔고딕" pitchFamily="50" charset="-127"/>
                <a:ea typeface="나눔고딕" pitchFamily="50" charset="-127"/>
              </a:rPr>
              <a:t>설득지식은 설득의 수단이 되는 심리적 활동들</a:t>
            </a:r>
            <a:r>
              <a:rPr kumimoji="0" lang="en-US" altLang="ko-KR" sz="110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100">
                <a:latin typeface="나눔고딕" pitchFamily="50" charset="-127"/>
                <a:ea typeface="나눔고딕" pitchFamily="50" charset="-127"/>
              </a:rPr>
              <a:t>이들의 원인과 결과</a:t>
            </a:r>
            <a:r>
              <a:rPr kumimoji="0" lang="en-US" altLang="ko-KR" sz="110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100">
                <a:latin typeface="나눔고딕" pitchFamily="50" charset="-127"/>
                <a:ea typeface="나눔고딕" pitchFamily="50" charset="-127"/>
              </a:rPr>
              <a:t>활동의 중요성</a:t>
            </a:r>
            <a:r>
              <a:rPr kumimoji="0" lang="en-US" altLang="ko-KR" sz="110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100">
                <a:latin typeface="나눔고딕" pitchFamily="50" charset="-127"/>
                <a:ea typeface="나눔고딕" pitchFamily="50" charset="-127"/>
              </a:rPr>
              <a:t>자신의 심리적 반응을 통제할 수 있는 정도</a:t>
            </a:r>
            <a:r>
              <a:rPr kumimoji="0" lang="en-US" altLang="ko-KR" sz="1100">
                <a:latin typeface="나눔고딕" pitchFamily="50" charset="-127"/>
                <a:ea typeface="나눔고딕" pitchFamily="50" charset="-127"/>
              </a:rPr>
              <a:t>, </a:t>
            </a:r>
            <a:br>
              <a:rPr kumimoji="0" lang="en-US" altLang="ko-KR" sz="1100">
                <a:latin typeface="나눔고딕" pitchFamily="50" charset="-127"/>
                <a:ea typeface="나눔고딕" pitchFamily="50" charset="-127"/>
              </a:rPr>
            </a:br>
            <a:r>
              <a:rPr kumimoji="0" lang="ko-KR" altLang="en-US" sz="1100">
                <a:latin typeface="나눔고딕" pitchFamily="50" charset="-127"/>
                <a:ea typeface="나눔고딕" pitchFamily="50" charset="-127"/>
              </a:rPr>
              <a:t>일시적인 설득 과정</a:t>
            </a:r>
            <a:r>
              <a:rPr kumimoji="0" lang="en-US" altLang="ko-KR" sz="1100"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1100">
                <a:latin typeface="나눔고딕" pitchFamily="50" charset="-127"/>
                <a:ea typeface="나눔고딕" pitchFamily="50" charset="-127"/>
              </a:rPr>
              <a:t>특정 설득 전술의 효과 및 적합성 등과 관련하여 서로 밀접하게 연결되어 있는 일련의 신념들이다</a:t>
            </a:r>
            <a:r>
              <a:rPr kumimoji="0" lang="en-US" altLang="ko-KR" sz="110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8295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295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지식 모델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295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399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설득 지식 모델</a:t>
              </a:r>
            </a:p>
          </p:txBody>
        </p:sp>
        <p:sp>
          <p:nvSpPr>
            <p:cNvPr id="1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399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58838" y="1557338"/>
            <a:ext cx="1081087" cy="358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200" b="1">
                <a:latin typeface="나눔고딕" panose="020D0604000000000000" pitchFamily="50" charset="-127"/>
                <a:ea typeface="나눔고딕" panose="020D0604000000000000" pitchFamily="50" charset="-127"/>
              </a:rPr>
              <a:t>주제 지식</a:t>
            </a:r>
            <a:endParaRPr kumimoji="0" lang="en-US" altLang="ko-KR" sz="12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974850" y="2492375"/>
            <a:ext cx="1441450" cy="360363"/>
          </a:xfrm>
          <a:prstGeom prst="rect">
            <a:avLst/>
          </a:prstGeom>
          <a:solidFill>
            <a:srgbClr val="108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설득대처행동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2119313" y="1557338"/>
            <a:ext cx="1079500" cy="358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200" b="1">
                <a:latin typeface="나눔고딕" panose="020D0604000000000000" pitchFamily="50" charset="-127"/>
                <a:ea typeface="나눔고딕" panose="020D0604000000000000" pitchFamily="50" charset="-127"/>
              </a:rPr>
              <a:t>설득 지식</a:t>
            </a:r>
            <a:endParaRPr kumimoji="0" lang="en-US" altLang="ko-KR" sz="12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74" name="Rectangle 4"/>
          <p:cNvSpPr>
            <a:spLocks noChangeArrowheads="1"/>
          </p:cNvSpPr>
          <p:nvPr/>
        </p:nvSpPr>
        <p:spPr bwMode="auto">
          <a:xfrm>
            <a:off x="3379788" y="1557338"/>
            <a:ext cx="1079500" cy="358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200" b="1">
                <a:latin typeface="나눔고딕" panose="020D0604000000000000" pitchFamily="50" charset="-127"/>
                <a:ea typeface="나눔고딕" panose="020D0604000000000000" pitchFamily="50" charset="-127"/>
              </a:rPr>
              <a:t>에이전트 지식</a:t>
            </a:r>
            <a:endParaRPr kumimoji="0" lang="en-US" altLang="ko-KR" sz="12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75" name="Rectangle 4"/>
          <p:cNvSpPr>
            <a:spLocks noChangeArrowheads="1"/>
          </p:cNvSpPr>
          <p:nvPr/>
        </p:nvSpPr>
        <p:spPr bwMode="auto">
          <a:xfrm>
            <a:off x="858838" y="4797425"/>
            <a:ext cx="1081087" cy="3603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200" b="1">
                <a:latin typeface="나눔고딕" panose="020D0604000000000000" pitchFamily="50" charset="-127"/>
                <a:ea typeface="나눔고딕" panose="020D0604000000000000" pitchFamily="50" charset="-127"/>
              </a:rPr>
              <a:t>주제 지식</a:t>
            </a:r>
            <a:endParaRPr kumimoji="0" lang="en-US" altLang="ko-KR" sz="12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76" name="Rectangle 4"/>
          <p:cNvSpPr>
            <a:spLocks noChangeArrowheads="1"/>
          </p:cNvSpPr>
          <p:nvPr/>
        </p:nvSpPr>
        <p:spPr bwMode="auto">
          <a:xfrm>
            <a:off x="2119313" y="4797425"/>
            <a:ext cx="1079500" cy="3603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200" b="1">
                <a:latin typeface="나눔고딕" panose="020D0604000000000000" pitchFamily="50" charset="-127"/>
                <a:ea typeface="나눔고딕" panose="020D0604000000000000" pitchFamily="50" charset="-127"/>
              </a:rPr>
              <a:t>설득 지식</a:t>
            </a:r>
            <a:endParaRPr kumimoji="0" lang="en-US" altLang="ko-KR" sz="12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77" name="Rectangle 4"/>
          <p:cNvSpPr>
            <a:spLocks noChangeArrowheads="1"/>
          </p:cNvSpPr>
          <p:nvPr/>
        </p:nvSpPr>
        <p:spPr bwMode="auto">
          <a:xfrm>
            <a:off x="3379788" y="4797425"/>
            <a:ext cx="1079500" cy="36036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200" b="1">
                <a:latin typeface="나눔고딕" panose="020D0604000000000000" pitchFamily="50" charset="-127"/>
                <a:ea typeface="나눔고딕" panose="020D0604000000000000" pitchFamily="50" charset="-127"/>
              </a:rPr>
              <a:t>에이전트 지식</a:t>
            </a:r>
            <a:endParaRPr kumimoji="0" lang="en-US" altLang="ko-KR" sz="12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78" name="TextBox 27"/>
          <p:cNvSpPr txBox="1">
            <a:spLocks noChangeArrowheads="1"/>
          </p:cNvSpPr>
          <p:nvPr/>
        </p:nvSpPr>
        <p:spPr bwMode="auto">
          <a:xfrm>
            <a:off x="2376488" y="1125538"/>
            <a:ext cx="571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타겟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79" name="TextBox 28"/>
          <p:cNvSpPr txBox="1">
            <a:spLocks noChangeArrowheads="1"/>
          </p:cNvSpPr>
          <p:nvPr/>
        </p:nvSpPr>
        <p:spPr bwMode="auto">
          <a:xfrm>
            <a:off x="2190750" y="5286375"/>
            <a:ext cx="957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에이전트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모서리가 둥근 직사각형 13"/>
          <p:cNvSpPr/>
          <p:nvPr/>
        </p:nvSpPr>
        <p:spPr>
          <a:xfrm>
            <a:off x="793750" y="944563"/>
            <a:ext cx="3773488" cy="12604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50000"/>
              </a:lnSpc>
              <a:defRPr/>
            </a:pPr>
            <a:endParaRPr kumimoji="0" lang="ko-KR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모서리가 둥근 직사각형 13"/>
          <p:cNvSpPr/>
          <p:nvPr/>
        </p:nvSpPr>
        <p:spPr>
          <a:xfrm>
            <a:off x="792163" y="4508500"/>
            <a:ext cx="3773487" cy="12604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50000"/>
              </a:lnSpc>
              <a:defRPr/>
            </a:pPr>
            <a:endParaRPr kumimoji="0" lang="ko-KR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982" name="Rectangle 4"/>
          <p:cNvSpPr>
            <a:spLocks noChangeArrowheads="1"/>
          </p:cNvSpPr>
          <p:nvPr/>
        </p:nvSpPr>
        <p:spPr bwMode="auto">
          <a:xfrm>
            <a:off x="1966913" y="3176588"/>
            <a:ext cx="1441450" cy="360362"/>
          </a:xfrm>
          <a:prstGeom prst="rect">
            <a:avLst/>
          </a:prstGeom>
          <a:solidFill>
            <a:srgbClr val="108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설득 에피소드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047875" y="3176588"/>
            <a:ext cx="1260475" cy="12604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047875" y="2276475"/>
            <a:ext cx="1260475" cy="12604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83985" name="Rectangle 4"/>
          <p:cNvSpPr>
            <a:spLocks noChangeArrowheads="1"/>
          </p:cNvSpPr>
          <p:nvPr/>
        </p:nvSpPr>
        <p:spPr bwMode="auto">
          <a:xfrm>
            <a:off x="1997075" y="3789363"/>
            <a:ext cx="1439863" cy="360362"/>
          </a:xfrm>
          <a:prstGeom prst="rect">
            <a:avLst/>
          </a:prstGeom>
          <a:solidFill>
            <a:srgbClr val="108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설득시도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58838" y="2205038"/>
            <a:ext cx="1138237" cy="287337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408363" y="2205038"/>
            <a:ext cx="1050925" cy="287337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08363" y="4149725"/>
            <a:ext cx="1136650" cy="377825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58838" y="4149725"/>
            <a:ext cx="1138237" cy="358775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3972" idx="3"/>
          </p:cNvCxnSpPr>
          <p:nvPr/>
        </p:nvCxnSpPr>
        <p:spPr>
          <a:xfrm flipV="1">
            <a:off x="3416300" y="2276475"/>
            <a:ext cx="1543050" cy="396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08363" y="3375025"/>
            <a:ext cx="15509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416300" y="3968750"/>
            <a:ext cx="1535113" cy="4683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993" name="TextBox 42"/>
          <p:cNvSpPr txBox="1">
            <a:spLocks noChangeArrowheads="1"/>
          </p:cNvSpPr>
          <p:nvPr/>
        </p:nvSpPr>
        <p:spPr bwMode="auto">
          <a:xfrm>
            <a:off x="4959350" y="1916113"/>
            <a:ext cx="325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타겟은 능동적인 참여자로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에이전트의 설득 시도를 주체적으로 해석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94" name="TextBox 43"/>
          <p:cNvSpPr txBox="1">
            <a:spLocks noChangeArrowheads="1"/>
          </p:cNvSpPr>
          <p:nvPr/>
        </p:nvSpPr>
        <p:spPr bwMode="auto">
          <a:xfrm>
            <a:off x="4959350" y="3113088"/>
            <a:ext cx="3748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에이전트의설득 행동 중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타겟이 직접 관찰하고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설득 전술로 인식하는 것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995" name="TextBox 44"/>
          <p:cNvSpPr txBox="1">
            <a:spLocks noChangeArrowheads="1"/>
          </p:cNvSpPr>
          <p:nvPr/>
        </p:nvSpPr>
        <p:spPr bwMode="auto">
          <a:xfrm>
            <a:off x="4959350" y="4170363"/>
            <a:ext cx="3582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타겟의 신념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태도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행동에 영향을 미치기위한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에이전트의 설득 핼동을 타겟이 인식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설득메시지</a:t>
            </a: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직사각형 44"/>
          <p:cNvSpPr>
            <a:spLocks noChangeArrowheads="1"/>
          </p:cNvSpPr>
          <p:nvPr/>
        </p:nvSpPr>
        <p:spPr bwMode="auto">
          <a:xfrm>
            <a:off x="874713" y="1808163"/>
            <a:ext cx="36179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단순노출효과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(Mere exposure effect)</a:t>
            </a:r>
          </a:p>
        </p:txBody>
      </p:sp>
      <p:sp>
        <p:nvSpPr>
          <p:cNvPr id="16" name="직사각형 9"/>
          <p:cNvSpPr/>
          <p:nvPr/>
        </p:nvSpPr>
        <p:spPr>
          <a:xfrm>
            <a:off x="792163" y="19304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4996" name="Group 9"/>
          <p:cNvGrpSpPr>
            <a:grpSpLocks/>
          </p:cNvGrpSpPr>
          <p:nvPr/>
        </p:nvGrpSpPr>
        <p:grpSpPr bwMode="auto">
          <a:xfrm>
            <a:off x="1060450" y="873125"/>
            <a:ext cx="4232275" cy="430213"/>
            <a:chOff x="1060450" y="1052736"/>
            <a:chExt cx="4231034" cy="430887"/>
          </a:xfrm>
        </p:grpSpPr>
        <p:sp>
          <p:nvSpPr>
            <p:cNvPr id="85001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38325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그 외의 설득 관련 효과 </a:t>
              </a:r>
              <a:r>
                <a:rPr kumimoji="0" lang="en-US" altLang="ko-KR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&amp;</a:t>
              </a:r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 모델</a:t>
              </a:r>
            </a:p>
          </p:txBody>
        </p:sp>
        <p:sp>
          <p:nvSpPr>
            <p:cNvPr id="19" name="직사각형 29"/>
            <p:cNvSpPr/>
            <p:nvPr/>
          </p:nvSpPr>
          <p:spPr>
            <a:xfrm>
              <a:off x="1060450" y="1063866"/>
              <a:ext cx="352322" cy="349797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0" lang="ko-KR" altLang="en-US" sz="1800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003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75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4997" name="TextBox 19"/>
          <p:cNvSpPr txBox="1">
            <a:spLocks noChangeArrowheads="1"/>
          </p:cNvSpPr>
          <p:nvPr/>
        </p:nvSpPr>
        <p:spPr bwMode="auto">
          <a:xfrm>
            <a:off x="854075" y="2257425"/>
            <a:ext cx="73183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설득 대상에 단순히 노출 되는 것만으로도 대상에 대한 긍정적인 태도가 형성된다는 이론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노출이 될수록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친숙성 증가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-&gt;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친숙성의 원리라고도 불림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로버트 자욘스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(Robert Zajonc, 1968)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의 한자실험으로 시작되었다고 불 수 있음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한자가 익숙하지 않은 미국 대학생들에게 한자를 더 많이 보여준 집단일 수록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1" hangingPunct="1">
              <a:lnSpc>
                <a:spcPct val="15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한자의 의미 호의적으로 평가함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저관여 제품 구매시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자주 보고 익숙한 브랜드이기 때문에 별생각 없이 구매하는 경우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4998" name="직사각형 44"/>
          <p:cNvSpPr>
            <a:spLocks noChangeArrowheads="1"/>
          </p:cNvSpPr>
          <p:nvPr/>
        </p:nvSpPr>
        <p:spPr bwMode="auto">
          <a:xfrm>
            <a:off x="892175" y="4508500"/>
            <a:ext cx="1211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식역하 자극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직사각형 9"/>
          <p:cNvSpPr/>
          <p:nvPr/>
        </p:nvSpPr>
        <p:spPr>
          <a:xfrm>
            <a:off x="809625" y="46307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5000" name="TextBox 19"/>
          <p:cNvSpPr txBox="1">
            <a:spLocks noChangeArrowheads="1"/>
          </p:cNvSpPr>
          <p:nvPr/>
        </p:nvSpPr>
        <p:spPr bwMode="auto">
          <a:xfrm>
            <a:off x="854075" y="4948238"/>
            <a:ext cx="7851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사람들이 의식하지 못하는 자극에 대한 반응 의미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단순노출효과는 의식하지 못하는 자극에 노출 될때도 발생한다고 봄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>
                <a:solidFill>
                  <a:srgbClr val="7F7F7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(Monahan, Murphy, &amp; Zajonc,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602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그 외의 설득 관련 효과 </a:t>
              </a:r>
              <a:r>
                <a:rPr lang="en-US" altLang="ko-KR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&amp;</a:t>
              </a:r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모델</a:t>
              </a:r>
            </a:p>
          </p:txBody>
        </p:sp>
        <p:sp>
          <p:nvSpPr>
            <p:cNvPr id="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602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6019" name="직사각형 44"/>
          <p:cNvSpPr>
            <a:spLocks noChangeArrowheads="1"/>
          </p:cNvSpPr>
          <p:nvPr/>
        </p:nvSpPr>
        <p:spPr bwMode="auto">
          <a:xfrm>
            <a:off x="874713" y="1268413"/>
            <a:ext cx="1341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인지반응모델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9"/>
          <p:cNvSpPr/>
          <p:nvPr/>
        </p:nvSpPr>
        <p:spPr>
          <a:xfrm>
            <a:off x="792163" y="13906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6021" name="TextBox 19"/>
          <p:cNvSpPr txBox="1">
            <a:spLocks noChangeArrowheads="1"/>
          </p:cNvSpPr>
          <p:nvPr/>
        </p:nvSpPr>
        <p:spPr bwMode="auto">
          <a:xfrm>
            <a:off x="854075" y="1717675"/>
            <a:ext cx="73183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인지반응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설득에 결정적인 영향을 끼치는 것은 설득 과정에서 발생되는 수용자들의 생각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수용자가 설득 메시지를 접했지만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설득의 효과가 나타나지 않는 경우를 설명할 수 있는 모델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찬성의 인지반응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브랜드에 대한 믿음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태도에 긍정적 영향을 미침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반박의 인지반응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대상에 대래 부정적 영향을 미침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수용자들의 반응을 측정하기는 쉽지 않음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6022" name="직사각형 44"/>
          <p:cNvSpPr>
            <a:spLocks noChangeArrowheads="1"/>
          </p:cNvSpPr>
          <p:nvPr/>
        </p:nvSpPr>
        <p:spPr bwMode="auto">
          <a:xfrm>
            <a:off x="990600" y="3608388"/>
            <a:ext cx="1341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프레이밍효과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9"/>
          <p:cNvSpPr/>
          <p:nvPr/>
        </p:nvSpPr>
        <p:spPr>
          <a:xfrm>
            <a:off x="908050" y="37306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6024" name="TextBox 19"/>
          <p:cNvSpPr txBox="1">
            <a:spLocks noChangeArrowheads="1"/>
          </p:cNvSpPr>
          <p:nvPr/>
        </p:nvSpPr>
        <p:spPr bwMode="auto">
          <a:xfrm>
            <a:off x="971550" y="4057650"/>
            <a:ext cx="731837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동일한 상황이나 메시지에도 불구하고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어떻게 표현하고 제시하느냐에 따라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개인의 판단이 달라질 수 있는 효과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긍정적 프레이밍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수용자에게 선택함으로서 얻을 수 있는 혜택 강조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부정적 프레이밍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수용자에게 선택하지 않음으로서 입게 되는 손실 강조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수용자가 해당 이슈에 대해 어떤 준거 틀을 지니고 있는지가 중요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4"/>
          <p:cNvSpPr/>
          <p:nvPr/>
        </p:nvSpPr>
        <p:spPr>
          <a:xfrm rot="10800000">
            <a:off x="4365625" y="2808288"/>
            <a:ext cx="388938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en-US" altLang="ko-KR" sz="180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20" name="모서리가 둥근 직사각형 13"/>
          <p:cNvSpPr/>
          <p:nvPr/>
        </p:nvSpPr>
        <p:spPr>
          <a:xfrm>
            <a:off x="995363" y="1960563"/>
            <a:ext cx="7127875" cy="5778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ko-KR" altLang="ko-KR" sz="1400" dirty="0" err="1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다속성</a:t>
            </a:r>
            <a:r>
              <a:rPr lang="ko-KR" altLang="ko-KR" sz="14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모델의 태도가 행동을 잘 예언하지 못한다는 비판에 대응</a:t>
            </a:r>
            <a:endParaRPr lang="en-US" altLang="ko-KR" sz="14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모서리가 둥근 직사각형 13"/>
          <p:cNvSpPr/>
          <p:nvPr/>
        </p:nvSpPr>
        <p:spPr>
          <a:xfrm>
            <a:off x="995363" y="3255963"/>
            <a:ext cx="7127875" cy="7175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대상에 대한 태도의 개념을 행위에 대한 태도의 개념으로 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수정</a:t>
            </a:r>
            <a:r>
              <a:rPr lang="en-US" altLang="ko-KR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행동의도를 예측할 때 태도뿐만 아니라 사회적 영향을 반영하는 변인들을 추가</a:t>
            </a:r>
            <a:endParaRPr lang="en-US" altLang="ko-KR" sz="140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양쪽 모서리가 둥근 사각형 23"/>
          <p:cNvSpPr>
            <a:spLocks noChangeArrowheads="1"/>
          </p:cNvSpPr>
          <p:nvPr/>
        </p:nvSpPr>
        <p:spPr bwMode="auto">
          <a:xfrm>
            <a:off x="1008063" y="4579938"/>
            <a:ext cx="7151687" cy="649287"/>
          </a:xfrm>
          <a:custGeom>
            <a:avLst/>
            <a:gdLst>
              <a:gd name="T0" fmla="*/ 7151687 w 7151687"/>
              <a:gd name="T1" fmla="*/ 324644 h 649287"/>
              <a:gd name="T2" fmla="*/ 3575844 w 7151687"/>
              <a:gd name="T3" fmla="*/ 649287 h 649287"/>
              <a:gd name="T4" fmla="*/ 0 w 7151687"/>
              <a:gd name="T5" fmla="*/ 324644 h 649287"/>
              <a:gd name="T6" fmla="*/ 3575844 w 7151687"/>
              <a:gd name="T7" fmla="*/ 0 h 649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085 w 7151687"/>
              <a:gd name="T13" fmla="*/ 95085 h 649287"/>
              <a:gd name="T14" fmla="*/ 7056602 w 7151687"/>
              <a:gd name="T15" fmla="*/ 554202 h 649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51687" h="649287">
                <a:moveTo>
                  <a:pt x="324644" y="0"/>
                </a:moveTo>
                <a:lnTo>
                  <a:pt x="6827044" y="0"/>
                </a:lnTo>
                <a:lnTo>
                  <a:pt x="6827044" y="-1"/>
                </a:lnTo>
                <a:cubicBezTo>
                  <a:pt x="7006339" y="0"/>
                  <a:pt x="7151688" y="145348"/>
                  <a:pt x="7151688" y="324644"/>
                </a:cubicBezTo>
                <a:cubicBezTo>
                  <a:pt x="7151688" y="324644"/>
                  <a:pt x="7151687" y="324644"/>
                  <a:pt x="7151687" y="324644"/>
                </a:cubicBezTo>
                <a:cubicBezTo>
                  <a:pt x="7151687" y="503939"/>
                  <a:pt x="7006338" y="649287"/>
                  <a:pt x="6827043" y="649287"/>
                </a:cubicBezTo>
                <a:lnTo>
                  <a:pt x="324644" y="649287"/>
                </a:lnTo>
                <a:lnTo>
                  <a:pt x="324644" y="649286"/>
                </a:lnTo>
                <a:cubicBezTo>
                  <a:pt x="145348" y="649286"/>
                  <a:pt x="-1" y="503938"/>
                  <a:pt x="-1" y="324642"/>
                </a:cubicBezTo>
                <a:lnTo>
                  <a:pt x="0" y="324644"/>
                </a:lnTo>
                <a:lnTo>
                  <a:pt x="-1" y="324643"/>
                </a:lnTo>
                <a:cubicBezTo>
                  <a:pt x="0" y="145348"/>
                  <a:pt x="145348" y="0"/>
                  <a:pt x="324644" y="0"/>
                </a:cubicBezTo>
                <a:cubicBezTo>
                  <a:pt x="324644" y="-1"/>
                  <a:pt x="324644" y="0"/>
                  <a:pt x="32464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행동은 행동에 대한 </a:t>
            </a: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태도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뿐 아니라 </a:t>
            </a:r>
            <a:r>
              <a:rPr lang="ko-KR" altLang="en-US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사회적 환경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에 의해서도 영향을 받을 수 있음</a:t>
            </a:r>
            <a:endParaRPr lang="en-US" altLang="ko-KR" sz="1400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1990" name="Group 9"/>
          <p:cNvGrpSpPr>
            <a:grpSpLocks/>
          </p:cNvGrpSpPr>
          <p:nvPr/>
        </p:nvGrpSpPr>
        <p:grpSpPr bwMode="auto">
          <a:xfrm>
            <a:off x="1060450" y="873125"/>
            <a:ext cx="4232275" cy="430213"/>
            <a:chOff x="1060450" y="1052736"/>
            <a:chExt cx="4231034" cy="430213"/>
          </a:xfrm>
        </p:grpSpPr>
        <p:sp>
          <p:nvSpPr>
            <p:cNvPr id="41991" name="직사각형 10"/>
            <p:cNvSpPr>
              <a:spLocks noChangeArrowheads="1"/>
            </p:cNvSpPr>
            <p:nvPr/>
          </p:nvSpPr>
          <p:spPr bwMode="auto">
            <a:xfrm>
              <a:off x="1458912" y="1052736"/>
              <a:ext cx="38325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합리적 행위이론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1060450" y="1063849"/>
              <a:ext cx="352322" cy="349250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0" lang="ko-KR" altLang="en-US" sz="1800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993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90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302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합리적 행위이론</a:t>
              </a: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02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43011" name="Picture 26" descr="스크린샷 2015-02-04 오전 4.53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9930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27"/>
          <p:cNvSpPr txBox="1">
            <a:spLocks noChangeArrowheads="1"/>
          </p:cNvSpPr>
          <p:nvPr/>
        </p:nvSpPr>
        <p:spPr bwMode="auto">
          <a:xfrm>
            <a:off x="2462213" y="135255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(b) </a:t>
            </a:r>
          </a:p>
        </p:txBody>
      </p:sp>
      <p:sp>
        <p:nvSpPr>
          <p:cNvPr id="43013" name="TextBox 28"/>
          <p:cNvSpPr txBox="1">
            <a:spLocks noChangeArrowheads="1"/>
          </p:cNvSpPr>
          <p:nvPr/>
        </p:nvSpPr>
        <p:spPr bwMode="auto">
          <a:xfrm>
            <a:off x="2462213" y="2381250"/>
            <a:ext cx="444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(e)</a:t>
            </a:r>
          </a:p>
        </p:txBody>
      </p:sp>
      <p:sp>
        <p:nvSpPr>
          <p:cNvPr id="43014" name="TextBox 29"/>
          <p:cNvSpPr txBox="1">
            <a:spLocks noChangeArrowheads="1"/>
          </p:cNvSpPr>
          <p:nvPr/>
        </p:nvSpPr>
        <p:spPr bwMode="auto">
          <a:xfrm>
            <a:off x="2376488" y="3584575"/>
            <a:ext cx="606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(NB)</a:t>
            </a:r>
          </a:p>
        </p:txBody>
      </p:sp>
      <p:sp>
        <p:nvSpPr>
          <p:cNvPr id="43015" name="TextBox 30"/>
          <p:cNvSpPr txBox="1">
            <a:spLocks noChangeArrowheads="1"/>
          </p:cNvSpPr>
          <p:nvPr/>
        </p:nvSpPr>
        <p:spPr bwMode="auto">
          <a:xfrm>
            <a:off x="2376488" y="4772025"/>
            <a:ext cx="669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(MC)</a:t>
            </a:r>
          </a:p>
        </p:txBody>
      </p:sp>
      <p:sp>
        <p:nvSpPr>
          <p:cNvPr id="43016" name="TextBox 31"/>
          <p:cNvSpPr txBox="1">
            <a:spLocks noChangeArrowheads="1"/>
          </p:cNvSpPr>
          <p:nvPr/>
        </p:nvSpPr>
        <p:spPr bwMode="auto">
          <a:xfrm>
            <a:off x="4176713" y="1985963"/>
            <a:ext cx="482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(A)</a:t>
            </a:r>
          </a:p>
        </p:txBody>
      </p:sp>
      <p:sp>
        <p:nvSpPr>
          <p:cNvPr id="43017" name="TextBox 32"/>
          <p:cNvSpPr txBox="1">
            <a:spLocks noChangeArrowheads="1"/>
          </p:cNvSpPr>
          <p:nvPr/>
        </p:nvSpPr>
        <p:spPr bwMode="auto">
          <a:xfrm>
            <a:off x="4103688" y="2971800"/>
            <a:ext cx="544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(W)</a:t>
            </a:r>
          </a:p>
        </p:txBody>
      </p:sp>
      <p:sp>
        <p:nvSpPr>
          <p:cNvPr id="43018" name="TextBox 33"/>
          <p:cNvSpPr txBox="1">
            <a:spLocks noChangeArrowheads="1"/>
          </p:cNvSpPr>
          <p:nvPr/>
        </p:nvSpPr>
        <p:spPr bwMode="auto">
          <a:xfrm>
            <a:off x="4032250" y="3979863"/>
            <a:ext cx="593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(SN)</a:t>
            </a:r>
          </a:p>
        </p:txBody>
      </p:sp>
      <p:sp>
        <p:nvSpPr>
          <p:cNvPr id="43019" name="TextBox 34"/>
          <p:cNvSpPr txBox="1">
            <a:spLocks noChangeArrowheads="1"/>
          </p:cNvSpPr>
          <p:nvPr/>
        </p:nvSpPr>
        <p:spPr bwMode="auto">
          <a:xfrm>
            <a:off x="5700713" y="3138488"/>
            <a:ext cx="384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(I)</a:t>
            </a:r>
          </a:p>
        </p:txBody>
      </p:sp>
      <p:sp>
        <p:nvSpPr>
          <p:cNvPr id="43020" name="TextBox 35"/>
          <p:cNvSpPr txBox="1">
            <a:spLocks noChangeArrowheads="1"/>
          </p:cNvSpPr>
          <p:nvPr/>
        </p:nvSpPr>
        <p:spPr bwMode="auto">
          <a:xfrm>
            <a:off x="7210425" y="3138488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405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합리적 행위이론</a:t>
              </a:r>
            </a:p>
          </p:txBody>
        </p:sp>
        <p:sp>
          <p:nvSpPr>
            <p:cNvPr id="1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05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0" name="모서리가 둥근 직사각형 13"/>
          <p:cNvSpPr/>
          <p:nvPr/>
        </p:nvSpPr>
        <p:spPr>
          <a:xfrm>
            <a:off x="468313" y="1917700"/>
            <a:ext cx="1692275" cy="719138"/>
          </a:xfrm>
          <a:prstGeom prst="roundRect">
            <a:avLst>
              <a:gd name="adj" fmla="val 11560"/>
            </a:avLst>
          </a:prstGeom>
          <a:noFill/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A)</a:t>
            </a: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 태도</a:t>
            </a: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명품가방 수집을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좋아함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모서리가 둥근 직사각형 13"/>
          <p:cNvSpPr/>
          <p:nvPr/>
        </p:nvSpPr>
        <p:spPr>
          <a:xfrm>
            <a:off x="468313" y="2817813"/>
            <a:ext cx="1692275" cy="719137"/>
          </a:xfrm>
          <a:prstGeom prst="roundRect">
            <a:avLst>
              <a:gd name="adj" fmla="val 11560"/>
            </a:avLst>
          </a:prstGeom>
          <a:noFill/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SN)</a:t>
            </a: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 주관적규범</a:t>
            </a: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남들은 명품가방 수집을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사치스럽다고 생각함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모서리가 둥근 직사각형 13"/>
          <p:cNvSpPr/>
          <p:nvPr/>
        </p:nvSpPr>
        <p:spPr>
          <a:xfrm>
            <a:off x="5580063" y="1089025"/>
            <a:ext cx="1692275" cy="719138"/>
          </a:xfrm>
          <a:prstGeom prst="roundRect">
            <a:avLst>
              <a:gd name="adj" fmla="val 11560"/>
            </a:avLst>
          </a:prstGeom>
          <a:noFill/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A)</a:t>
            </a: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 태도</a:t>
            </a: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명품가방 수집을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좋아함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13"/>
          <p:cNvSpPr/>
          <p:nvPr/>
        </p:nvSpPr>
        <p:spPr>
          <a:xfrm>
            <a:off x="5543550" y="2486025"/>
            <a:ext cx="1692275" cy="473075"/>
          </a:xfrm>
          <a:prstGeom prst="roundRect">
            <a:avLst>
              <a:gd name="adj" fmla="val 11560"/>
            </a:avLst>
          </a:prstGeom>
          <a:noFill/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W)</a:t>
            </a: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 가중치</a:t>
            </a: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13"/>
          <p:cNvSpPr/>
          <p:nvPr/>
        </p:nvSpPr>
        <p:spPr>
          <a:xfrm>
            <a:off x="4475163" y="4292600"/>
            <a:ext cx="1862137" cy="719138"/>
          </a:xfrm>
          <a:prstGeom prst="roundRect">
            <a:avLst>
              <a:gd name="adj" fmla="val 11560"/>
            </a:avLst>
          </a:prstGeom>
          <a:noFill/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NB)</a:t>
            </a: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 규범적신념</a:t>
            </a: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나는 명품가방 수집을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자유로운 소비활동으로 봄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모서리가 둥근 직사각형 13"/>
          <p:cNvSpPr/>
          <p:nvPr/>
        </p:nvSpPr>
        <p:spPr>
          <a:xfrm>
            <a:off x="6635750" y="4292600"/>
            <a:ext cx="1860550" cy="719138"/>
          </a:xfrm>
          <a:prstGeom prst="roundRect">
            <a:avLst>
              <a:gd name="adj" fmla="val 11560"/>
            </a:avLst>
          </a:prstGeom>
          <a:noFill/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MC)</a:t>
            </a: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 순응동기</a:t>
            </a: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남들이 뭐라하든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defRPr/>
            </a:pPr>
            <a:r>
              <a:rPr lang="ko-KR" altLang="en-US" sz="1100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개의치 않음</a:t>
            </a:r>
            <a:endParaRPr lang="en-US" altLang="ko-KR" sz="1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모서리가 둥근 직사각형 13"/>
          <p:cNvSpPr/>
          <p:nvPr/>
        </p:nvSpPr>
        <p:spPr>
          <a:xfrm>
            <a:off x="4211638" y="3681413"/>
            <a:ext cx="4500562" cy="1547812"/>
          </a:xfrm>
          <a:prstGeom prst="roundRect">
            <a:avLst>
              <a:gd name="adj" fmla="val 11560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lnSpc>
                <a:spcPct val="135000"/>
              </a:lnSpc>
              <a:defRPr/>
            </a:pPr>
            <a:r>
              <a:rPr lang="en-US" altLang="ko-KR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(SN)</a:t>
            </a: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 주관적 규범</a:t>
            </a: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lnSpc>
                <a:spcPct val="135000"/>
              </a:lnSpc>
              <a:defRPr/>
            </a:pP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lnSpc>
                <a:spcPct val="135000"/>
              </a:lnSpc>
              <a:defRPr/>
            </a:pPr>
            <a:endParaRPr lang="en-US" altLang="ko-KR" sz="16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latinLnBrk="1">
              <a:lnSpc>
                <a:spcPct val="135000"/>
              </a:lnSpc>
              <a:defRPr/>
            </a:pP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13"/>
          <p:cNvSpPr/>
          <p:nvPr/>
        </p:nvSpPr>
        <p:spPr>
          <a:xfrm>
            <a:off x="2700338" y="2132013"/>
            <a:ext cx="2339975" cy="1260475"/>
          </a:xfrm>
          <a:prstGeom prst="roundRect">
            <a:avLst>
              <a:gd name="adj" fmla="val 11560"/>
            </a:avLst>
          </a:prstGeom>
          <a:noFill/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ko-KR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(I) </a:t>
            </a:r>
            <a:r>
              <a:rPr lang="ko-KR" altLang="en-US" sz="1400" b="1" dirty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rPr>
              <a:t>행동의도</a:t>
            </a:r>
            <a:endParaRPr lang="en-US" altLang="ko-KR" sz="1400" b="1" dirty="0">
              <a:solidFill>
                <a:srgbClr val="108BA4"/>
              </a:solidFill>
              <a:latin typeface="나눔고딕" pitchFamily="50" charset="-127"/>
              <a:ea typeface="나눔고딕" pitchFamily="50" charset="-127"/>
            </a:endParaRPr>
          </a:p>
          <a:p>
            <a:pPr marL="285750" indent="-285750" algn="ctr" eaLnBrk="0" hangingPunct="0">
              <a:lnSpc>
                <a:spcPct val="130000"/>
              </a:lnSpc>
              <a:buFontTx/>
              <a:buAutoNum type="romanUcParenBoth"/>
              <a:defRPr/>
            </a:pPr>
            <a:endParaRPr lang="en-US" altLang="ko-KR" sz="12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 eaLnBrk="0" hangingPunct="0">
              <a:lnSpc>
                <a:spcPct val="130000"/>
              </a:lnSpc>
              <a:defRPr/>
            </a:pPr>
            <a:endParaRPr lang="en-US" altLang="ko-KR" sz="12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Isosceles Triangle 4"/>
          <p:cNvSpPr/>
          <p:nvPr/>
        </p:nvSpPr>
        <p:spPr>
          <a:xfrm rot="5400000">
            <a:off x="2270919" y="2601119"/>
            <a:ext cx="388938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en-US" altLang="ko-KR" sz="180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30" name="Isosceles Triangle 4"/>
          <p:cNvSpPr/>
          <p:nvPr/>
        </p:nvSpPr>
        <p:spPr>
          <a:xfrm rot="16200000">
            <a:off x="5079206" y="2607469"/>
            <a:ext cx="388938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en-US" altLang="ko-KR" sz="180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31" name="Isosceles Triangle 4"/>
          <p:cNvSpPr/>
          <p:nvPr/>
        </p:nvSpPr>
        <p:spPr>
          <a:xfrm rot="10800000">
            <a:off x="6264275" y="2133600"/>
            <a:ext cx="388938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en-US" altLang="ko-KR" sz="180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32" name="Isosceles Triangle 4"/>
          <p:cNvSpPr/>
          <p:nvPr/>
        </p:nvSpPr>
        <p:spPr>
          <a:xfrm>
            <a:off x="6264275" y="3103563"/>
            <a:ext cx="388938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en-US" altLang="ko-KR" sz="1800">
              <a:solidFill>
                <a:schemeClr val="tx1"/>
              </a:solidFill>
              <a:latin typeface="Calibri" pitchFamily="34" charset="0"/>
              <a:ea typeface="굴림" pitchFamily="50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86513" y="1951038"/>
            <a:ext cx="144462" cy="252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86513" y="3211513"/>
            <a:ext cx="144462" cy="252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44049" name="TextBox 34"/>
          <p:cNvSpPr txBox="1">
            <a:spLocks noChangeArrowheads="1"/>
          </p:cNvSpPr>
          <p:nvPr/>
        </p:nvSpPr>
        <p:spPr bwMode="auto">
          <a:xfrm>
            <a:off x="2836863" y="2768600"/>
            <a:ext cx="906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쉽게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구매하려함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050" name="TextBox 35"/>
          <p:cNvSpPr txBox="1">
            <a:spLocks noChangeArrowheads="1"/>
          </p:cNvSpPr>
          <p:nvPr/>
        </p:nvSpPr>
        <p:spPr bwMode="auto">
          <a:xfrm>
            <a:off x="3871913" y="2787650"/>
            <a:ext cx="1096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쉽게</a:t>
            </a:r>
            <a:r>
              <a:rPr lang="ko-KR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구매하려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하지 않음</a:t>
            </a:r>
            <a:endParaRPr lang="en-US" altLang="ko-KR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7" name="직선 연결선 18"/>
          <p:cNvCxnSpPr/>
          <p:nvPr/>
        </p:nvCxnSpPr>
        <p:spPr>
          <a:xfrm>
            <a:off x="3851275" y="2744788"/>
            <a:ext cx="0" cy="539750"/>
          </a:xfrm>
          <a:prstGeom prst="line">
            <a:avLst/>
          </a:prstGeom>
          <a:ln w="9525" cmpd="sng">
            <a:solidFill>
              <a:srgbClr val="7F7F7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052" name="TextBox 1"/>
          <p:cNvSpPr txBox="1">
            <a:spLocks noChangeArrowheads="1"/>
          </p:cNvSpPr>
          <p:nvPr/>
        </p:nvSpPr>
        <p:spPr bwMode="auto">
          <a:xfrm>
            <a:off x="431800" y="1268413"/>
            <a:ext cx="587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4053" name="TextBox 2"/>
          <p:cNvSpPr txBox="1">
            <a:spLocks noChangeArrowheads="1"/>
          </p:cNvSpPr>
          <p:nvPr/>
        </p:nvSpPr>
        <p:spPr bwMode="auto">
          <a:xfrm>
            <a:off x="4032250" y="5605463"/>
            <a:ext cx="470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합리적 행위 이론은 비합리적이고 비이성적인 것처럼 보이는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eaLnBrk="1" hangingPunct="1"/>
            <a:r>
              <a:rPr lang="ko-KR" altLang="en-US" sz="140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많은 행동들을 설명하지 못하는 한계점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을 가짐</a:t>
            </a:r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3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다이어그램 25"/>
          <p:cNvGraphicFramePr/>
          <p:nvPr/>
        </p:nvGraphicFramePr>
        <p:xfrm>
          <a:off x="984240" y="1628770"/>
          <a:ext cx="7175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직사각형 44"/>
          <p:cNvSpPr>
            <a:spLocks noChangeArrowheads="1"/>
          </p:cNvSpPr>
          <p:nvPr/>
        </p:nvSpPr>
        <p:spPr bwMode="auto">
          <a:xfrm>
            <a:off x="1066800" y="1808163"/>
            <a:ext cx="247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학습이론의 큰 줄기</a:t>
            </a:r>
          </a:p>
        </p:txBody>
      </p:sp>
      <p:sp>
        <p:nvSpPr>
          <p:cNvPr id="8" name="직사각형 9"/>
          <p:cNvSpPr/>
          <p:nvPr/>
        </p:nvSpPr>
        <p:spPr>
          <a:xfrm>
            <a:off x="984250" y="19304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5061" name="Group 1"/>
          <p:cNvGrpSpPr>
            <a:grpSpLocks/>
          </p:cNvGrpSpPr>
          <p:nvPr/>
        </p:nvGrpSpPr>
        <p:grpSpPr bwMode="auto">
          <a:xfrm>
            <a:off x="1060450" y="873125"/>
            <a:ext cx="4087813" cy="431800"/>
            <a:chOff x="1060450" y="1052736"/>
            <a:chExt cx="4087614" cy="432970"/>
          </a:xfrm>
        </p:grpSpPr>
        <p:sp>
          <p:nvSpPr>
            <p:cNvPr id="45062" name="직사각형 10"/>
            <p:cNvSpPr>
              <a:spLocks noChangeArrowheads="1"/>
            </p:cNvSpPr>
            <p:nvPr/>
          </p:nvSpPr>
          <p:spPr bwMode="auto">
            <a:xfrm>
              <a:off x="1458913" y="1052736"/>
              <a:ext cx="36891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1060450" y="1063879"/>
              <a:ext cx="352408" cy="350196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0" lang="ko-KR" altLang="en-US" sz="180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064" name="TextBox 4"/>
            <p:cNvSpPr txBox="1">
              <a:spLocks noChangeArrowheads="1"/>
            </p:cNvSpPr>
            <p:nvPr/>
          </p:nvSpPr>
          <p:spPr bwMode="auto">
            <a:xfrm>
              <a:off x="1187624" y="1054571"/>
              <a:ext cx="217583" cy="43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3"/>
          <p:cNvSpPr txBox="1">
            <a:spLocks noChangeArrowheads="1"/>
          </p:cNvSpPr>
          <p:nvPr/>
        </p:nvSpPr>
        <p:spPr bwMode="auto">
          <a:xfrm>
            <a:off x="1581150" y="1449388"/>
            <a:ext cx="6230938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학습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(Learning)</a:t>
            </a:r>
            <a:endParaRPr kumimoji="0" lang="en-US" altLang="ko-KR" sz="160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eaLnBrk="1" latinLnBrk="1" hangingPunct="1">
              <a:lnSpc>
                <a:spcPct val="150000"/>
              </a:lnSpc>
            </a:pP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경험에 의해 나타나는 상대적으로 영구적인 행동상의 변화</a:t>
            </a:r>
            <a:endParaRPr kumimoji="0"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endParaRPr kumimoji="0" lang="en-US" altLang="ko-KR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0000"/>
              </a:lnSpc>
            </a:pPr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 </a:t>
            </a:r>
            <a:r>
              <a:rPr kumimoji="0"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(Behavioral learning theory)</a:t>
            </a:r>
            <a:endParaRPr kumimoji="0"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eaLnBrk="1" latinLnBrk="1" hangingPunct="1">
              <a:lnSpc>
                <a:spcPct val="150000"/>
              </a:lnSpc>
            </a:pP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학습이 외부 사건에 대한 반응의 결과로 일어난다고 가정함</a:t>
            </a:r>
            <a:endParaRPr kumimoji="0"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eaLnBrk="1" latinLnBrk="1" hangingPunct="1">
              <a:lnSpc>
                <a:spcPct val="130000"/>
              </a:lnSpc>
            </a:pP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고전적 조건화</a:t>
            </a:r>
            <a:r>
              <a:rPr kumimoji="0"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조작적 조건화</a:t>
            </a:r>
            <a:endParaRPr kumimoji="0"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eaLnBrk="1" latinLnBrk="1" hangingPunct="1">
              <a:lnSpc>
                <a:spcPct val="130000"/>
              </a:lnSpc>
            </a:pP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‘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블랙박스’로 접근</a:t>
            </a:r>
          </a:p>
          <a:p>
            <a:pPr lvl="1" eaLnBrk="1" latinLnBrk="1" hangingPunct="1">
              <a:lnSpc>
                <a:spcPct val="130000"/>
              </a:lnSpc>
            </a:pP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사람이 블랙박스 안에 있다고 생각하고</a:t>
            </a:r>
            <a:r>
              <a:rPr kumimoji="0"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그 사람의 행동 관찰 가능</a:t>
            </a:r>
            <a:endParaRPr kumimoji="0"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9"/>
          <p:cNvSpPr/>
          <p:nvPr/>
        </p:nvSpPr>
        <p:spPr>
          <a:xfrm>
            <a:off x="1511300" y="16573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9"/>
          <p:cNvSpPr/>
          <p:nvPr/>
        </p:nvSpPr>
        <p:spPr>
          <a:xfrm>
            <a:off x="1511300" y="26304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0" lang="ko-KR" altLang="en-US" sz="1800">
              <a:solidFill>
                <a:srgbClr val="FFFFFF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6085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609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학습이론</a:t>
              </a: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sz="1800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09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6086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행동적 학습이론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1331913" y="4689475"/>
            <a:ext cx="1260475" cy="5397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자 극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51163" y="4959350"/>
            <a:ext cx="72072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089" name="Rectangle 4"/>
          <p:cNvSpPr>
            <a:spLocks noChangeArrowheads="1"/>
          </p:cNvSpPr>
          <p:nvPr/>
        </p:nvSpPr>
        <p:spPr bwMode="auto">
          <a:xfrm>
            <a:off x="6732588" y="4689475"/>
            <a:ext cx="1260475" cy="5397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반 응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51500" y="4959350"/>
            <a:ext cx="72072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091" name="Rectangle 4"/>
          <p:cNvSpPr>
            <a:spLocks noChangeArrowheads="1"/>
          </p:cNvSpPr>
          <p:nvPr/>
        </p:nvSpPr>
        <p:spPr bwMode="auto">
          <a:xfrm>
            <a:off x="4032250" y="4689475"/>
            <a:ext cx="1260475" cy="539750"/>
          </a:xfrm>
          <a:prstGeom prst="rect">
            <a:avLst/>
          </a:prstGeom>
          <a:solidFill>
            <a:srgbClr val="108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bIns="22860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ko-KR" altLang="en-US" sz="14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소비자</a:t>
            </a:r>
            <a:endParaRPr kumimoji="0" lang="en-US" altLang="ko-KR" sz="14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마1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2593</TotalTime>
  <Words>2812</Words>
  <Application>Microsoft Office PowerPoint</Application>
  <PresentationFormat>화면 슬라이드 쇼(4:3)</PresentationFormat>
  <Paragraphs>620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61" baseType="lpstr">
      <vt:lpstr>Wingdings 3</vt:lpstr>
      <vt:lpstr>Lucida Sans Unicode</vt:lpstr>
      <vt:lpstr>Wingdings 2</vt:lpstr>
      <vt:lpstr>Arial</vt:lpstr>
      <vt:lpstr>나눔고딕 ExtraBold</vt:lpstr>
      <vt:lpstr>맑은 고딕</vt:lpstr>
      <vt:lpstr>Calibri</vt:lpstr>
      <vt:lpstr>굴림</vt:lpstr>
      <vt:lpstr>HY헤드라인M</vt:lpstr>
      <vt:lpstr>Verdana</vt:lpstr>
      <vt:lpstr>나눔고딕</vt:lpstr>
      <vt:lpstr>조선일보명조</vt:lpstr>
      <vt:lpstr>테마1</vt:lpstr>
      <vt:lpstr>4장. 설득 관련 모델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Kim;Park</dc:creator>
  <cp:lastModifiedBy>Hyo Kim</cp:lastModifiedBy>
  <cp:revision>175</cp:revision>
  <dcterms:created xsi:type="dcterms:W3CDTF">2010-06-22T08:09:18Z</dcterms:created>
  <dcterms:modified xsi:type="dcterms:W3CDTF">2015-03-24T03:31:29Z</dcterms:modified>
</cp:coreProperties>
</file>